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66" r:id="rId3"/>
    <p:sldId id="257" r:id="rId4"/>
    <p:sldId id="258" r:id="rId5"/>
    <p:sldId id="259" r:id="rId6"/>
    <p:sldId id="267" r:id="rId7"/>
    <p:sldId id="268" r:id="rId8"/>
    <p:sldId id="275" r:id="rId9"/>
    <p:sldId id="274" r:id="rId10"/>
    <p:sldId id="305" r:id="rId11"/>
    <p:sldId id="311" r:id="rId12"/>
    <p:sldId id="280" r:id="rId13"/>
    <p:sldId id="281" r:id="rId14"/>
    <p:sldId id="282" r:id="rId15"/>
    <p:sldId id="283" r:id="rId16"/>
    <p:sldId id="284" r:id="rId17"/>
    <p:sldId id="285" r:id="rId18"/>
    <p:sldId id="279" r:id="rId19"/>
    <p:sldId id="286" r:id="rId20"/>
    <p:sldId id="287" r:id="rId21"/>
    <p:sldId id="301" r:id="rId22"/>
    <p:sldId id="302" r:id="rId23"/>
    <p:sldId id="303" r:id="rId24"/>
    <p:sldId id="304" r:id="rId25"/>
    <p:sldId id="299" r:id="rId26"/>
    <p:sldId id="300" r:id="rId27"/>
    <p:sldId id="289" r:id="rId28"/>
    <p:sldId id="290" r:id="rId29"/>
    <p:sldId id="293" r:id="rId30"/>
    <p:sldId id="292" r:id="rId31"/>
    <p:sldId id="294" r:id="rId32"/>
    <p:sldId id="306" r:id="rId33"/>
    <p:sldId id="307" r:id="rId34"/>
    <p:sldId id="309" r:id="rId35"/>
    <p:sldId id="310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273" r:id="rId4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680" userDrawn="1">
          <p15:clr>
            <a:srgbClr val="A4A3A4"/>
          </p15:clr>
        </p15:guide>
        <p15:guide id="3" pos="5579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pos="1587" userDrawn="1">
          <p15:clr>
            <a:srgbClr val="A4A3A4"/>
          </p15:clr>
        </p15:guide>
        <p15:guide id="6" orient="horz" pos="618" userDrawn="1">
          <p15:clr>
            <a:srgbClr val="A4A3A4"/>
          </p15:clr>
        </p15:guide>
        <p15:guide id="7" orient="horz" pos="981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916" y="-1152"/>
      </p:cViewPr>
      <p:guideLst>
        <p:guide orient="horz" pos="3680"/>
        <p:guide orient="horz" pos="799"/>
        <p:guide orient="horz" pos="618"/>
        <p:guide orient="horz" pos="981"/>
        <p:guide orient="horz" pos="1162"/>
        <p:guide pos="5579"/>
        <p:guide pos="15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DD798-3D49-4A08-8292-4340B93D27BE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C1565-4E30-45BE-9321-3E4B404779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914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68825" cy="3425825"/>
          </a:xfrm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BA" smtClean="0">
              <a:latin typeface="Times New Roman" pitchFamily="18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B9BB5AD-7285-46F2-B3EE-55D0AC25711D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5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0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4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604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324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464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316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124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171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8968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856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357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E336EE-5A99-4028-8A1A-D92AF78FD2A6}" type="datetimeFigureOut">
              <a:rPr lang="hr-HR" smtClean="0"/>
              <a:t>11.10.2018.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CE3C23B-594E-47A5-A7E1-3F5402602E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133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5" t="40606" r="36168" b="38054"/>
          <a:stretch/>
        </p:blipFill>
        <p:spPr>
          <a:xfrm>
            <a:off x="6630141" y="307549"/>
            <a:ext cx="1998470" cy="4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0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hyperlink" Target="mailto:j.heljic@elektroprivreda.ba" TargetMode="Externa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4" Type="http://schemas.openxmlformats.org/officeDocument/2006/relationships/hyperlink" Target="mailto:em.krestalica@elektroprivreda.ba" TargetMode="External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2577187"/>
            <a:ext cx="8289925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8224" rIns="0" bIns="0" anchor="ctr"/>
          <a:lstStyle/>
          <a:p>
            <a:pPr algn="ctr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bs-Latn-BA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Integracija korištenjem Oracle SOA Suite platforme u heterogenom IT okruženju</a:t>
            </a:r>
            <a:endParaRPr lang="bs-Latn-BA" sz="1800" b="1" dirty="0" smtClean="0">
              <a:solidFill>
                <a:srgbClr val="6964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340642" y="5484218"/>
            <a:ext cx="2163628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8224" rIns="0" bIns="0" anchor="t"/>
          <a:lstStyle/>
          <a:p>
            <a:pPr algn="r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bs-Latn-BA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19.10.2018 </a:t>
            </a:r>
            <a:endParaRPr lang="bs-Latn-BA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bs-Latn-BA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Rovinj</a:t>
            </a:r>
            <a:endParaRPr lang="bs-Latn-BA" sz="1800" dirty="0" smtClean="0">
              <a:solidFill>
                <a:srgbClr val="696464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bs-Latn-BA" sz="1800" b="1" dirty="0" smtClean="0">
              <a:solidFill>
                <a:srgbClr val="6964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47993"/>
            <a:ext cx="3043843" cy="51976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85800" y="5552944"/>
            <a:ext cx="2163628" cy="578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8224" rIns="0" bIns="0" anchor="t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mtClean="0">
                <a:latin typeface="Times New Roman" pitchFamily="18" charset="0"/>
                <a:cs typeface="Times New Roman" pitchFamily="18" charset="0"/>
              </a:rPr>
              <a:t>Jasmin Heljić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smtClean="0">
                <a:latin typeface="Times New Roman" pitchFamily="18" charset="0"/>
                <a:cs typeface="Times New Roman" pitchFamily="18" charset="0"/>
              </a:rPr>
              <a:t>Emina Kreštalica</a:t>
            </a:r>
            <a:endParaRPr lang="bs-Latn-BA" sz="1800" b="1" dirty="0" smtClean="0">
              <a:solidFill>
                <a:srgbClr val="69646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10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6916" r="74635" b="31994"/>
          <a:stretch/>
        </p:blipFill>
        <p:spPr bwMode="auto">
          <a:xfrm>
            <a:off x="749946" y="1547552"/>
            <a:ext cx="2966907" cy="43985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33" y="1547552"/>
            <a:ext cx="4802307" cy="3429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8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29877" r="17778" b="16379"/>
          <a:stretch/>
        </p:blipFill>
        <p:spPr bwMode="auto">
          <a:xfrm>
            <a:off x="627408" y="2053327"/>
            <a:ext cx="4320790" cy="222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4402" y="1511457"/>
            <a:ext cx="454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i potrebni software za ovaj PoC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19648" r="33426" b="13745"/>
          <a:stretch/>
        </p:blipFill>
        <p:spPr bwMode="auto">
          <a:xfrm>
            <a:off x="4987289" y="2053327"/>
            <a:ext cx="3687139" cy="407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Konzumiranje servisa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10" y="1489670"/>
            <a:ext cx="78970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UTL_DBWS, APEX_WEB_SERVICE, UTL_HTTP</a:t>
            </a:r>
            <a:r>
              <a:rPr lang="en-US" smtClean="0"/>
              <a:t> 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paketi koji daju infrastrukturu za konzumiranje Web servisa iz baze.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Pojam </a:t>
            </a:r>
            <a:r>
              <a:rPr lang="bs-Latn-B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 services callout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>
                <a:latin typeface="Times New Roman" panose="02020603050405020304" pitchFamily="18" charset="0"/>
                <a:cs typeface="Times New Roman" panose="02020603050405020304" pitchFamily="18" charset="0"/>
              </a:rPr>
              <a:t>se odnosi na 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funkcionalnost pozivanja servisa </a:t>
            </a:r>
            <a:r>
              <a:rPr lang="bs-Latn-BA">
                <a:latin typeface="Times New Roman" panose="02020603050405020304" pitchFamily="18" charset="0"/>
                <a:cs typeface="Times New Roman" panose="02020603050405020304" pitchFamily="18" charset="0"/>
              </a:rPr>
              <a:t>iz 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PL/SQL-a: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Korisnik poziva PL/SQL wrapper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PL/SQL wrapper poziva Java stored proceduru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Java stored procedura poziva klijent proxy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Klijent proxy koristi Web services klijent run time za poziv Web servisa</a:t>
            </a:r>
          </a:p>
          <a:p>
            <a:pPr lvl="2"/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Java stored procedure wrapper je potreban srednji sloj za publikaciju </a:t>
            </a:r>
            <a:r>
              <a:rPr lang="bs-Latn-BA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metoda klijent proxy klase kao statičnih metoda, jer PL/SQL podržava samo statične metode.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Konzumiranje servisa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09" y="1489670"/>
            <a:ext cx="796013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Generisanje Java i PL/SQL wrappera za Web servis klijenta i njegovo pozivanje SQL iskazom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Identifikacija Web servisa kojeg želimo pozvati</a:t>
            </a:r>
          </a:p>
          <a:p>
            <a:pPr lvl="1"/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2. Poziv JPublishera sa odgovarajućim opcijama za generisanje klijent proxyja,</a:t>
            </a:r>
          </a:p>
          <a:p>
            <a:pPr lvl="1"/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Java i PL/SQL wrappera i njihovo upunjavanje u bazu podataka </a:t>
            </a: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3. Poziv Web servisa iz baze podataka</a:t>
            </a: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0" y="3467796"/>
            <a:ext cx="6690360" cy="8305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bs-Latn-BA" sz="1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Latn-BA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%jpub </a:t>
            </a:r>
            <a:r>
              <a:rPr lang="bs-Latn-BA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–user=</a:t>
            </a:r>
            <a:r>
              <a:rPr lang="bs-Latn-BA" sz="1400" b="1" i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username</a:t>
            </a:r>
            <a:r>
              <a:rPr lang="bs-Latn-BA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–sysuser=</a:t>
            </a:r>
            <a:r>
              <a:rPr lang="bs-Latn-BA" sz="1400" b="1" i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sysuser_name/sysuser_password</a:t>
            </a:r>
            <a:r>
              <a:rPr lang="bs-Latn-BA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bs-Latn-BA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  <a:r>
              <a:rPr lang="bs-Latn-BA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proxywsdl=</a:t>
            </a:r>
            <a:r>
              <a:rPr lang="bs-Latn-BA" sz="1400" b="1" i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WSDL_URL</a:t>
            </a:r>
            <a:r>
              <a:rPr lang="bs-Latn-BA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–endpoint=</a:t>
            </a:r>
            <a:r>
              <a:rPr lang="bs-Latn-BA" sz="1400" b="1" i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Web_services_endpoint</a:t>
            </a:r>
            <a:endParaRPr lang="bs-Latn-BA" sz="1400" b="1" i="1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4780515"/>
            <a:ext cx="6690360" cy="8305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s-Latn-BA" sz="1400" b="1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SQL</a:t>
            </a:r>
            <a:r>
              <a:rPr lang="bs-Latn-BA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select jpub_plsql_wrapper.sayhello('hello') from dual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Konzumiranje servisa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09" y="1489670"/>
            <a:ext cx="81811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Alternativni pristup bez upotrebe JPublishera</a:t>
            </a:r>
          </a:p>
          <a:p>
            <a:pPr lvl="1"/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Pisanje PL/SQL koda korištenjem funkcionalnosti koje nude paketi za konzumiranje servisa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Time-consuming i error-prone</a:t>
            </a: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Primjer Java HelloWorld klase izložene kao Web servis</a:t>
            </a: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599" y="3052857"/>
            <a:ext cx="7148945" cy="23698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package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ws;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class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HelloWorld {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HelloWorld() {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String sayHelloWorld(){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"Hello World";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771451"/>
            <a:ext cx="7148944" cy="5696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Konzumiranje servisa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15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09" y="1489670"/>
            <a:ext cx="818111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Primjer PL/SQL koda za poziv Web servisa</a:t>
            </a: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5964" y="1897380"/>
            <a:ext cx="7563196" cy="12268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PACKAGE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HelloWorld 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SayHelloWorld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VARCHAR2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HelloWorld;</a:t>
            </a:r>
          </a:p>
        </p:txBody>
      </p:sp>
      <p:sp>
        <p:nvSpPr>
          <p:cNvPr id="7" name="Rectangle 6"/>
          <p:cNvSpPr/>
          <p:nvPr/>
        </p:nvSpPr>
        <p:spPr>
          <a:xfrm>
            <a:off x="955964" y="3368040"/>
            <a:ext cx="7570816" cy="30708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PACKAGE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BODY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HelloWorld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SayHelloWorld 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VARCHAR2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service_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sys.utl_dbws.SERVICE;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sys.utl_dbws.CALL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service_qname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sys.utl_dbws.QNAME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port_qname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sys.utl_dbws.QNAME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xoperation_qname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sys.utl_dbws.QNAME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xstring_type_qname sys.utl_dbws.QNAME;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response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sys.XMLTYPE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s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ys.XMLTYPE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540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Konzumiranje servisa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16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025" y="1402080"/>
            <a:ext cx="7595755" cy="50215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  <a:endParaRPr lang="bs-Latn-BA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service_qname := sys.utl_dbws.to_qname(null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,'SayHelloWorld');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:=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sys.utl_dbws.create_service(service_qname);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:=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sys.utl_dbws.create_call(service_);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sys.utl_dbws.set_target_endpoint_address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_,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'http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localhost: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88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88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helloworld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');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sys.utl_dbws.set_property(call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'SOAPACTION_USE'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'TRUE'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sys.utl_dbws.set_property(call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'SOAPACTION_URI'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'http://ws//sayHelloWorld'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sys.utl_dbws.set_property(call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'OPERATION_STYLE'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'document'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Konzumiranje servisa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17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025" y="1402080"/>
            <a:ext cx="7595755" cy="2209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 := sys.XMLTYPE('&lt;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sayHelloWorldElement</a:t>
            </a:r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xmlns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="http://ws/types/" /&gt;');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response :=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sys.utl_dbws.invoke(call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_, request);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response.extract('//child::text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()',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'xmlns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="http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localhost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:8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888/endpoint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"').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getstringval();</a:t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SayHelloWorld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bs-Latn-BA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HelloWorld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1025" y="3870960"/>
            <a:ext cx="7595755" cy="8305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s-Latn-BA" sz="1400" b="1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SQL</a:t>
            </a:r>
            <a:r>
              <a:rPr lang="bs-Latn-BA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select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helloworld.sayhelloworld from dual</a:t>
            </a:r>
            <a:r>
              <a:rPr lang="bs-Latn-BA" sz="1400" b="1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dual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Modeli integracije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18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10" y="1489670"/>
            <a:ext cx="816587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Integracija sa SAP-om podrazumijeva pozive servisa koji vraćaju kompleksnu strukturu odgovora.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1: PL/SQL bazirana integracija (DB – SAP)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Odgovor se mora „ručno“ dekodirati i prikazati u razumljivom formatu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RPCs cannot use </a:t>
            </a:r>
            <a:r>
              <a:rPr lang="bs-Latn-BA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schema-level object types in this release</a:t>
            </a:r>
            <a:r>
              <a:rPr lang="bs-Latn-BA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3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2: BPEL bazirana integracija (DB – BPEL – SAP)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Uporedna procjena vremena za razvoj konkretnog interfejsa između Oracle Forms/Reports 6i bazirane aplikacije i SAP-a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Interfejs za kreiranje prodajnog naloga u SAP-u iniciranjem postupka u Oracle Forms/Reports 6i baziranoj aplikaciji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19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14604" r="42637" b="7939"/>
          <a:stretch/>
        </p:blipFill>
        <p:spPr bwMode="auto">
          <a:xfrm>
            <a:off x="925993" y="41562"/>
            <a:ext cx="7916927" cy="676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5" t="40606" r="36168" b="38054"/>
          <a:stretch/>
        </p:blipFill>
        <p:spPr>
          <a:xfrm>
            <a:off x="6630141" y="307549"/>
            <a:ext cx="1998470" cy="4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69239" y="3588721"/>
            <a:ext cx="5780093" cy="1569660"/>
            <a:chOff x="935362" y="4830118"/>
            <a:chExt cx="5780093" cy="1569660"/>
          </a:xfrm>
        </p:grpSpPr>
        <p:sp>
          <p:nvSpPr>
            <p:cNvPr id="4" name="Rectangle 3"/>
            <p:cNvSpPr/>
            <p:nvPr/>
          </p:nvSpPr>
          <p:spPr>
            <a:xfrm>
              <a:off x="2115471" y="4830118"/>
              <a:ext cx="4599984" cy="15696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b="1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Jasmin </a:t>
              </a:r>
              <a:r>
                <a:rPr lang="hr-HR" sz="1600" b="1" kern="50" dirty="0" err="1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Heljić</a:t>
              </a:r>
              <a:endParaRPr lang="hr-HR" sz="1600" kern="50" dirty="0" smtClean="0">
                <a:solidFill>
                  <a:srgbClr val="00000A"/>
                </a:solidFill>
                <a:effectLst/>
                <a:ea typeface="WenQuanYi Micro Hei"/>
                <a:cs typeface="Calibri" panose="020F0502020204030204" pitchFamily="34" charset="0"/>
              </a:endParaRPr>
            </a:p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JP Elektroprivreda BiH d.d. – Sarajevo</a:t>
              </a:r>
            </a:p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kern="50" dirty="0" err="1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Vilsonovo</a:t>
              </a:r>
              <a:r>
                <a:rPr lang="hr-HR" sz="1600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 šetalište 15, Sarajevo, Bosna i Hercegovina</a:t>
              </a:r>
            </a:p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Telefon: +387 61 157 445</a:t>
              </a:r>
            </a:p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E-mail: </a:t>
              </a:r>
              <a:r>
                <a:rPr lang="hr-HR" sz="1600" u="sng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  <a:hlinkClick r:id="rId2"/>
                </a:rPr>
                <a:t>j.heljic@elektroprivreda.ba</a:t>
              </a:r>
              <a:endParaRPr lang="hr-HR" sz="1600" u="sng" kern="50" dirty="0" smtClean="0">
                <a:solidFill>
                  <a:srgbClr val="00000A"/>
                </a:solidFill>
                <a:effectLst/>
                <a:ea typeface="WenQuanYi Micro Hei"/>
                <a:cs typeface="Calibri" panose="020F0502020204030204" pitchFamily="34" charset="0"/>
              </a:endParaRPr>
            </a:p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kern="50" dirty="0" smtClean="0">
                  <a:solidFill>
                    <a:srgbClr val="00000A"/>
                  </a:solidFill>
                  <a:ea typeface="WenQuanYi Micro Hei"/>
                  <a:cs typeface="Calibri" panose="020F0502020204030204" pitchFamily="34" charset="0"/>
                </a:rPr>
                <a:t>LinkedIn: </a:t>
              </a:r>
              <a:r>
                <a:rPr lang="hr-HR" sz="1600" u="sng" dirty="0" smtClean="0">
                  <a:solidFill>
                    <a:schemeClr val="accent1">
                      <a:lumMod val="75000"/>
                    </a:schemeClr>
                  </a:solidFill>
                </a:rPr>
                <a:t>ba.linkedin.com/</a:t>
              </a:r>
              <a:r>
                <a:rPr lang="hr-HR" sz="1600" u="sng" dirty="0" err="1" smtClean="0">
                  <a:solidFill>
                    <a:schemeClr val="accent1">
                      <a:lumMod val="75000"/>
                    </a:schemeClr>
                  </a:solidFill>
                </a:rPr>
                <a:t>in</a:t>
              </a:r>
              <a:r>
                <a:rPr lang="hr-HR" sz="1600" u="sng" dirty="0" smtClean="0">
                  <a:solidFill>
                    <a:schemeClr val="accent1">
                      <a:lumMod val="75000"/>
                    </a:schemeClr>
                  </a:solidFill>
                </a:rPr>
                <a:t>/</a:t>
              </a:r>
              <a:r>
                <a:rPr lang="hr-HR" sz="1600" b="1" u="sng" dirty="0" err="1" smtClean="0">
                  <a:solidFill>
                    <a:schemeClr val="accent1">
                      <a:lumMod val="75000"/>
                    </a:schemeClr>
                  </a:solidFill>
                </a:rPr>
                <a:t>jasminheljic</a:t>
              </a:r>
              <a:endParaRPr lang="hr-HR" sz="1600" b="1" u="sng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62" y="4830118"/>
              <a:ext cx="1180109" cy="156966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670419" y="1985359"/>
            <a:ext cx="5777733" cy="1569660"/>
            <a:chOff x="798821" y="1198396"/>
            <a:chExt cx="5777041" cy="1569660"/>
          </a:xfrm>
        </p:grpSpPr>
        <p:sp>
          <p:nvSpPr>
            <p:cNvPr id="6" name="Rectangle 5"/>
            <p:cNvSpPr/>
            <p:nvPr/>
          </p:nvSpPr>
          <p:spPr>
            <a:xfrm>
              <a:off x="1981496" y="1198396"/>
              <a:ext cx="4594366" cy="15696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b="1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Emina Kreštalica</a:t>
              </a:r>
              <a:endParaRPr lang="hr-HR" sz="1600" kern="50" dirty="0" smtClean="0">
                <a:solidFill>
                  <a:srgbClr val="00000A"/>
                </a:solidFill>
                <a:effectLst/>
                <a:ea typeface="WenQuanYi Micro Hei"/>
                <a:cs typeface="Calibri" panose="020F0502020204030204" pitchFamily="34" charset="0"/>
              </a:endParaRPr>
            </a:p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JP Elektroprivreda BiH d.d. – Sarajevo</a:t>
              </a:r>
            </a:p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kern="50" dirty="0" err="1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Vilsonovo</a:t>
              </a:r>
              <a:r>
                <a:rPr lang="hr-HR" sz="1600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 šetalište 15, Sarajevo, Bosna i Hercegovina</a:t>
              </a:r>
            </a:p>
            <a:p>
              <a:pPr>
                <a:spcAft>
                  <a:spcPts val="0"/>
                </a:spcAft>
                <a:tabLst>
                  <a:tab pos="449580" algn="l"/>
                </a:tabLst>
              </a:pPr>
              <a:r>
                <a:rPr lang="hr-HR" sz="1600" kern="50" dirty="0" smtClean="0">
                  <a:solidFill>
                    <a:srgbClr val="00000A"/>
                  </a:solidFill>
                  <a:effectLst/>
                  <a:ea typeface="WenQuanYi Micro Hei"/>
                  <a:cs typeface="Calibri" panose="020F0502020204030204" pitchFamily="34" charset="0"/>
                </a:rPr>
                <a:t>Telefon: +387 61 818 875</a:t>
              </a:r>
            </a:p>
            <a:p>
              <a:r>
                <a:rPr lang="hr-HR" sz="1600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E-mail: </a:t>
              </a:r>
              <a:r>
                <a:rPr lang="hr-HR" sz="1600" u="sng" dirty="0" smtClean="0">
                  <a:solidFill>
                    <a:srgbClr val="0000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  <a:hlinkClick r:id="rId4"/>
                </a:rPr>
                <a:t>em.krestalica@elektroprivreda.ba</a:t>
              </a:r>
              <a:endParaRPr lang="hr-HR" sz="1600" u="sng" dirty="0" smtClean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hr-HR" sz="1600" dirty="0" smtClean="0">
                  <a:cs typeface="Times New Roman" panose="02020603050405020304" pitchFamily="18" charset="0"/>
                </a:rPr>
                <a:t>LinkedIn: </a:t>
              </a:r>
              <a:r>
                <a:rPr lang="hr-HR" sz="1600" u="sng" dirty="0" smtClean="0">
                  <a:solidFill>
                    <a:schemeClr val="accent1">
                      <a:lumMod val="75000"/>
                    </a:schemeClr>
                  </a:solidFill>
                  <a:cs typeface="Times New Roman" panose="02020603050405020304" pitchFamily="18" charset="0"/>
                </a:rPr>
                <a:t>ba.linkedin.com/</a:t>
              </a:r>
              <a:r>
                <a:rPr lang="hr-HR" sz="1600" u="sng" dirty="0" err="1" smtClean="0">
                  <a:solidFill>
                    <a:schemeClr val="accent1">
                      <a:lumMod val="75000"/>
                    </a:schemeClr>
                  </a:solidFill>
                  <a:cs typeface="Times New Roman" panose="02020603050405020304" pitchFamily="18" charset="0"/>
                </a:rPr>
                <a:t>in</a:t>
              </a:r>
              <a:r>
                <a:rPr lang="hr-HR" sz="1600" u="sng" dirty="0" smtClean="0">
                  <a:solidFill>
                    <a:schemeClr val="accent1">
                      <a:lumMod val="75000"/>
                    </a:schemeClr>
                  </a:solidFill>
                  <a:cs typeface="Times New Roman" panose="02020603050405020304" pitchFamily="18" charset="0"/>
                </a:rPr>
                <a:t>/</a:t>
              </a:r>
              <a:r>
                <a:rPr lang="hr-HR" sz="1600" b="1" u="sng" dirty="0" err="1" smtClean="0">
                  <a:solidFill>
                    <a:schemeClr val="accent1">
                      <a:lumMod val="75000"/>
                    </a:schemeClr>
                  </a:solidFill>
                  <a:cs typeface="Times New Roman" panose="02020603050405020304" pitchFamily="18" charset="0"/>
                </a:rPr>
                <a:t>eminakrestalica</a:t>
              </a:r>
              <a:endParaRPr lang="hr-HR" sz="1600" b="1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821" y="1198396"/>
              <a:ext cx="1181382" cy="1569660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628650" y="624149"/>
            <a:ext cx="7886700" cy="6573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" y="317021"/>
            <a:ext cx="9132308" cy="6082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" y="317021"/>
            <a:ext cx="4426839" cy="5902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" r="6005" b="7077"/>
          <a:stretch/>
        </p:blipFill>
        <p:spPr>
          <a:xfrm>
            <a:off x="4433941" y="317022"/>
            <a:ext cx="4700534" cy="2459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20" y="2194723"/>
            <a:ext cx="4187954" cy="41879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52" y="326546"/>
            <a:ext cx="4288024" cy="6065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" y="317022"/>
            <a:ext cx="4844284" cy="3633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" y="317021"/>
            <a:ext cx="4844284" cy="3633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" y="327868"/>
            <a:ext cx="4848876" cy="363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" y="317021"/>
            <a:ext cx="4844285" cy="36332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" y="327868"/>
            <a:ext cx="4848875" cy="36366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r="4657"/>
          <a:stretch/>
        </p:blipFill>
        <p:spPr>
          <a:xfrm>
            <a:off x="-2424" y="323484"/>
            <a:ext cx="4844285" cy="36319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22101" b="5432"/>
          <a:stretch/>
        </p:blipFill>
        <p:spPr>
          <a:xfrm>
            <a:off x="9525" y="317020"/>
            <a:ext cx="4832336" cy="36564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5"/>
          <a:stretch/>
        </p:blipFill>
        <p:spPr>
          <a:xfrm>
            <a:off x="-2423" y="3359373"/>
            <a:ext cx="4844284" cy="30328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18343"/>
            <a:ext cx="9144000" cy="60989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9074" b="23056"/>
          <a:stretch/>
        </p:blipFill>
        <p:spPr>
          <a:xfrm>
            <a:off x="2710139" y="317020"/>
            <a:ext cx="3490605" cy="61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20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13122" r="7222" b="6596"/>
          <a:stretch/>
        </p:blipFill>
        <p:spPr bwMode="auto">
          <a:xfrm>
            <a:off x="688640" y="33250"/>
            <a:ext cx="4958872" cy="67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87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Procesni tok za kreiranje kupca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10" y="1489670"/>
            <a:ext cx="816079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Kupac </a:t>
            </a:r>
            <a:r>
              <a:rPr lang="bs-Latn-BA">
                <a:latin typeface="Times New Roman" panose="02020603050405020304" pitchFamily="18" charset="0"/>
                <a:cs typeface="Times New Roman" panose="02020603050405020304" pitchFamily="18" charset="0"/>
              </a:rPr>
              <a:t>podnosi zahtjev za 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uslugu.</a:t>
            </a:r>
          </a:p>
          <a:p>
            <a:pPr lvl="0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AutoNum type="arabicPeriod" startAt="2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Ako </a:t>
            </a:r>
            <a:r>
              <a:rPr lang="bs-Latn-BA">
                <a:latin typeface="Times New Roman" panose="02020603050405020304" pitchFamily="18" charset="0"/>
                <a:cs typeface="Times New Roman" panose="02020603050405020304" pitchFamily="18" charset="0"/>
              </a:rPr>
              <a:t>je u pitanju novi 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kupac kreiranje se vrši u Centralnoj bazi kupaca putem Oracle aplikacije za postupak priključenja kupaca:</a:t>
            </a:r>
          </a:p>
          <a:p>
            <a:pPr lvl="0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Šalje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se zahtjev za kreiranje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kupca na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Centralnoj bazi gdje se generiše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jedinstveni identifikator kupca (EPID broj).</a:t>
            </a:r>
          </a:p>
          <a:p>
            <a:pPr marL="800100" lvl="1" indent="-342900">
              <a:buFont typeface="+mj-lt"/>
              <a:buAutoNum type="alphaLcPeriod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EPID broj se koristi kao dio poruke koja se šalje SAP-u gdje se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vrši kreairanje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 kupca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i generiše se SAP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šifra.</a:t>
            </a:r>
          </a:p>
          <a:p>
            <a:pPr marL="800100" lvl="1" indent="-342900">
              <a:buFont typeface="+mj-lt"/>
              <a:buAutoNum type="alphaLcPeriod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 šifra se prosljeđuje Centralnoj bazi gdje se vrši povezivanje sa EPID-om</a:t>
            </a:r>
          </a:p>
          <a:p>
            <a:pPr lvl="1"/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Na </a:t>
            </a:r>
            <a:r>
              <a:rPr lang="bs-Latn-BA">
                <a:latin typeface="Times New Roman" panose="02020603050405020304" pitchFamily="18" charset="0"/>
                <a:cs typeface="Times New Roman" panose="02020603050405020304" pitchFamily="18" charset="0"/>
              </a:rPr>
              <a:t>aplikaciji se 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ispisuje </a:t>
            </a:r>
            <a:r>
              <a:rPr lang="bs-Latn-BA">
                <a:latin typeface="Times New Roman" panose="02020603050405020304" pitchFamily="18" charset="0"/>
                <a:cs typeface="Times New Roman" panose="02020603050405020304" pitchFamily="18" charset="0"/>
              </a:rPr>
              <a:t>informacija o 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transakciji.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5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Procesni tok za kreiranje kupca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20926" r="11667" b="12577"/>
          <a:stretch/>
        </p:blipFill>
        <p:spPr bwMode="auto">
          <a:xfrm>
            <a:off x="1125775" y="1867752"/>
            <a:ext cx="7195956" cy="45332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22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6095" y="1356145"/>
            <a:ext cx="3649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Dijagramski prikaz procesnog toka</a:t>
            </a:r>
            <a:endParaRPr lang="bs-Latn-B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Procesni tok za kreiranje kupca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19722" r="9479" b="8173"/>
          <a:stretch/>
        </p:blipFill>
        <p:spPr bwMode="auto">
          <a:xfrm>
            <a:off x="816094" y="1953491"/>
            <a:ext cx="7621180" cy="387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9591" y="1389397"/>
            <a:ext cx="5374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Kartica interfejsa za kreiranje matičnog sloga kupca</a:t>
            </a:r>
            <a:endParaRPr lang="bs-Latn-B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2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24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interfejsa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30335" r="27381" b="20865"/>
          <a:stretch/>
        </p:blipFill>
        <p:spPr bwMode="auto">
          <a:xfrm>
            <a:off x="366337" y="1491371"/>
            <a:ext cx="8508093" cy="43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5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Aplikativni sloj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t="8766" r="41111" b="35308"/>
          <a:stretch/>
        </p:blipFill>
        <p:spPr bwMode="auto">
          <a:xfrm>
            <a:off x="378115" y="1417552"/>
            <a:ext cx="8471068" cy="4584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6350" r="18433" b="5947"/>
          <a:stretch/>
        </p:blipFill>
        <p:spPr bwMode="auto">
          <a:xfrm>
            <a:off x="224314" y="1289006"/>
            <a:ext cx="8741569" cy="5304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Aplikativni sloj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Poziv BPEL-a iz baze podataka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4647" y="1439792"/>
            <a:ext cx="7712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Primjer </a:t>
            </a:r>
            <a:r>
              <a:rPr lang="bs-Latn-BA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za </a:t>
            </a:r>
            <a:r>
              <a:rPr lang="bs-Latn-BA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poziv </a:t>
            </a:r>
            <a:r>
              <a:rPr lang="bs-Latn-BA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 servisa</a:t>
            </a:r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025" y="1812174"/>
            <a:ext cx="7595755" cy="46267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PROCEDURE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prpozovibpel (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p_id         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NUMBER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p_interfejs  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VARCHAR2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p_out        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 NUMBER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</a:p>
          <a:p>
            <a:endParaRPr lang="en-US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soap_request    VARCHAR2(30000);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soap_respond    VARCHAR2(30000);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http_req        utl_http.req;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http_resp       utl_http.resp;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resp            XMLTYPE;</a:t>
            </a:r>
          </a:p>
          <a:p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ws_end_point   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VARCHAR2(4000);</a:t>
            </a:r>
          </a:p>
          <a:p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t_wslog        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dpty_sapodgovor_coll :=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dpty_sapodgovor_coll();</a:t>
            </a:r>
            <a:endParaRPr lang="en-US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v_out          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VARCHAR2(4000);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v_out_desc      VARCHAR2(4000);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v_bpelproces    VARCHAR2(4000);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v_bpelodgovor   VARCHAR2(4000);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v_value         VARCHAR2(4000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             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INTEGER;</a:t>
            </a:r>
          </a:p>
          <a:p>
            <a:endParaRPr lang="en-US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Poziv BPEL-a iz baze podataka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09" y="1489670"/>
            <a:ext cx="81811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8110" y="1670858"/>
            <a:ext cx="7843752" cy="47680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SELECT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endpoint,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soap_req,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bpelproces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INTO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ws_end_point,soap_request,v_bpelproces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FROM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dpin_wslok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WHERE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interface = p_interfejs;</a:t>
            </a:r>
          </a:p>
          <a:p>
            <a:endParaRPr lang="en-US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utl_http.set_detailed_excp_support(true);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utl_http.set_cookie_support(true);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utl_http.set_proxy(NULL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fr-FR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soap_request 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:= replace(soap_request,'#par1#',p_id);</a:t>
            </a:r>
          </a:p>
          <a:p>
            <a:pPr lvl="1"/>
            <a:r>
              <a:rPr lang="fr-FR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http_req :=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utl_http.begin_request(ws_end_point,'POST','HTTP/1.1');</a:t>
            </a:r>
          </a:p>
          <a:p>
            <a:pPr lvl="1"/>
            <a:r>
              <a:rPr lang="fr-FR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utl_http.set_header(http_req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fr-FR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'Content-Type</a:t>
            </a:r>
            <a:r>
              <a:rPr lang="fr-FR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','text/xml;charset=utf-8</a:t>
            </a:r>
            <a:r>
              <a:rPr lang="fr-FR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');</a:t>
            </a:r>
            <a:endParaRPr lang="en-US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9506" r="19305" b="17655"/>
          <a:stretch/>
        </p:blipFill>
        <p:spPr bwMode="auto">
          <a:xfrm>
            <a:off x="818108" y="1670857"/>
            <a:ext cx="7843753" cy="48919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49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Poziv BPEL-a iz baze podataka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29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09" y="1489670"/>
            <a:ext cx="81811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8110" y="1670858"/>
            <a:ext cx="7843752" cy="47680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utl_http.set_header(http_req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'Content-Length‚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length(soap_request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3"/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utl_http.set_header(http_req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,'SOAPAction','process');</a:t>
            </a: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utl_http.write_text(http_req,soap_request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http_resp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:= utl_http.get_response(http_req);</a:t>
            </a: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utl_http.read_text(http_resp,soap_respond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utl_http.end_response(http_resp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resp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:= xmltype.createxml(soap_respond);</a:t>
            </a:r>
          </a:p>
          <a:p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v_bpelodgovor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:= resp.extract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('*/*/*/*[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local-name()=''result'' and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namespace-uri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()="http://xmlns.oracle.com/' || v_bpelproces || '" ]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text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()',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'xmlns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="http://xmlns.oracle.com/' || v_bpelproces ||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'" ')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getstringval ();</a:t>
            </a:r>
          </a:p>
          <a:p>
            <a:endParaRPr lang="en-US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p_out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:= to_number(v_bpelodgovor);</a:t>
            </a:r>
          </a:p>
        </p:txBody>
      </p:sp>
    </p:spTree>
    <p:extLst>
      <p:ext uri="{BB962C8B-B14F-4D97-AF65-F5344CB8AC3E}">
        <p14:creationId xmlns:p14="http://schemas.microsoft.com/office/powerpoint/2010/main" val="3216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9706"/>
            <a:ext cx="7886700" cy="692149"/>
          </a:xfrm>
        </p:spPr>
        <p:txBody>
          <a:bodyPr>
            <a:normAutofit/>
          </a:bodyPr>
          <a:lstStyle/>
          <a:p>
            <a:pPr algn="l"/>
            <a:r>
              <a:rPr lang="bs-Latn-B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Sadržaj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" y="1283624"/>
            <a:ext cx="8406765" cy="5117176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bs-Latn-B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Uvod</a:t>
            </a:r>
          </a:p>
          <a:p>
            <a:pPr marL="457200" lvl="1" indent="0">
              <a:buNone/>
            </a:pPr>
            <a:r>
              <a:rPr lang="bs-Latn-B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Geneza informacionog sistema</a:t>
            </a:r>
          </a:p>
          <a:p>
            <a:pPr marL="457200" lvl="1" indent="0">
              <a:buNone/>
            </a:pPr>
            <a:r>
              <a:rPr lang="bs-Latn-B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Špagetizacija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informacionog sistema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Geneza uvođenja SOA pristupa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Konzumiranje servisa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Modeli integracije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Procesni tok za kreiranje kupca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interfejsa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Aplikativni sloj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Poziv BPEL-a iz baze podataka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Evolucija arhitekture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Servisno-orijentisana arhitektura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Process Execution Language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Infrastruktura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Primjer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Umjesto zaključka</a:t>
            </a:r>
          </a:p>
          <a:p>
            <a:pPr marL="457200" lvl="1" indent="0">
              <a:buNone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Izvori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Poziv BPEL-a iz baze podataka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30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09" y="1489670"/>
            <a:ext cx="81811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110" y="1670858"/>
            <a:ext cx="7843752" cy="47680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EXCEPTION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endParaRPr lang="bs-Latn-BA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WHEN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OTHERS THEN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t_wslog.extend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t_wslog(t_wslog.count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:=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dpty_sapodgovor(p_interfejs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	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'E‚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'Greška pri pozivu SAPa.'</a:t>
            </a:r>
          </a:p>
          <a:p>
            <a:pPr lvl="6"/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|| chr(13)</a:t>
            </a:r>
          </a:p>
          <a:p>
            <a:pPr lvl="6"/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|| chr(10)</a:t>
            </a:r>
          </a:p>
          <a:p>
            <a:pPr lvl="6"/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|| 'Pokušajte ponovo‚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6"/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substr(sqlerrm,1,4000)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6"/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6"/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6"/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6"/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6"/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6"/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'123‚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6"/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       </a:t>
            </a:r>
            <a:endParaRPr lang="en-US" sz="14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r>
              <a:rPr lang="bs-Latn-BA" sz="3600">
                <a:latin typeface="Times New Roman" panose="02020603050405020304" pitchFamily="18" charset="0"/>
                <a:cs typeface="Times New Roman" panose="02020603050405020304" pitchFamily="18" charset="0"/>
              </a:rPr>
              <a:t>Poziv BPEL-a iz baze podataka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10" y="1489670"/>
            <a:ext cx="81811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110" y="1670858"/>
            <a:ext cx="7843752" cy="47680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dppk_interfejsi.prcreatedpin_wslog(t_wslog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</a:t>
            </a: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p_id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v_out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v_out_desc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dppk_opsti.prloggresaka(sqlcode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,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sqlerrm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dbms_utility.format_error_backtrace()</a:t>
            </a:r>
            <a:endParaRPr lang="bs-Latn-BA" sz="1400" smtClean="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bs-Latn-BA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1400" smtClean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prpozovibpel;</a:t>
            </a:r>
          </a:p>
        </p:txBody>
      </p:sp>
    </p:spTree>
    <p:extLst>
      <p:ext uri="{BB962C8B-B14F-4D97-AF65-F5344CB8AC3E}">
        <p14:creationId xmlns:p14="http://schemas.microsoft.com/office/powerpoint/2010/main" val="15293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Evolucija arhitekture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562" y="1523151"/>
            <a:ext cx="81811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bs-Latn-BA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bs-Latn-B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8110" y="1660760"/>
            <a:ext cx="1434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smtClean="0"/>
              <a:t>1960-1970e 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818111" y="2835632"/>
            <a:ext cx="82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smtClean="0"/>
              <a:t>1980e </a:t>
            </a:r>
            <a:endParaRPr 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812563" y="3844271"/>
            <a:ext cx="143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smtClean="0"/>
              <a:t>Kasne 1990e </a:t>
            </a:r>
          </a:p>
          <a:p>
            <a:r>
              <a:rPr lang="bs-Latn-BA" b="1" smtClean="0"/>
              <a:t>Rane 2000e</a:t>
            </a:r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>
            <a:off x="3123512" y="1394744"/>
            <a:ext cx="1434639" cy="92333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bs-Latn-BA" b="1"/>
          </a:p>
          <a:p>
            <a:pPr algn="ctr"/>
            <a:r>
              <a:rPr lang="bs-Latn-BA" b="1" smtClean="0">
                <a:solidFill>
                  <a:schemeClr val="accent1">
                    <a:lumMod val="50000"/>
                  </a:schemeClr>
                </a:solidFill>
              </a:rPr>
              <a:t>Mainframe</a:t>
            </a:r>
          </a:p>
          <a:p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4617710" y="1384652"/>
            <a:ext cx="1093134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200" b="1" smtClean="0">
                <a:solidFill>
                  <a:srgbClr val="FF0000"/>
                </a:solidFill>
              </a:rPr>
              <a:t>Data</a:t>
            </a:r>
            <a:endParaRPr lang="en-US" sz="13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2163" y="1711625"/>
            <a:ext cx="1098681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200" b="1" smtClean="0">
                <a:solidFill>
                  <a:srgbClr val="FF0000"/>
                </a:solidFill>
              </a:rPr>
              <a:t>Business Logic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4929" y="2038598"/>
            <a:ext cx="1095915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200" b="1" smtClean="0">
                <a:solidFill>
                  <a:srgbClr val="FF0000"/>
                </a:solidFill>
              </a:rPr>
              <a:t>Presentation</a:t>
            </a:r>
            <a:endParaRPr lang="en-US" sz="1200" b="1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731009" y="1852589"/>
            <a:ext cx="1014144" cy="11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49916" y="1590979"/>
            <a:ext cx="955968" cy="5232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400" b="1" smtClean="0">
                <a:solidFill>
                  <a:schemeClr val="accent1">
                    <a:lumMod val="50000"/>
                  </a:schemeClr>
                </a:solidFill>
              </a:rPr>
              <a:t>Dumb </a:t>
            </a:r>
          </a:p>
          <a:p>
            <a:pPr algn="ctr"/>
            <a:r>
              <a:rPr lang="bs-Latn-BA" sz="1400" b="1" smtClean="0">
                <a:solidFill>
                  <a:schemeClr val="accent1">
                    <a:lumMod val="50000"/>
                  </a:schemeClr>
                </a:solidFill>
              </a:rPr>
              <a:t>terminal</a:t>
            </a:r>
            <a:endParaRPr lang="en-US" b="1"/>
          </a:p>
        </p:txBody>
      </p:sp>
      <p:sp>
        <p:nvSpPr>
          <p:cNvPr id="17" name="TextBox 16"/>
          <p:cNvSpPr txBox="1"/>
          <p:nvPr/>
        </p:nvSpPr>
        <p:spPr>
          <a:xfrm>
            <a:off x="6372855" y="2139970"/>
            <a:ext cx="1775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 smtClean="0"/>
              <a:t>P: Jednostavnost </a:t>
            </a:r>
            <a:endParaRPr lang="en-US" sz="1400" b="1"/>
          </a:p>
        </p:txBody>
      </p:sp>
      <p:sp>
        <p:nvSpPr>
          <p:cNvPr id="18" name="TextBox 17"/>
          <p:cNvSpPr txBox="1"/>
          <p:nvPr/>
        </p:nvSpPr>
        <p:spPr>
          <a:xfrm>
            <a:off x="6375621" y="2400439"/>
            <a:ext cx="1775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 smtClean="0"/>
              <a:t>C: Skalabilnost </a:t>
            </a:r>
            <a:endParaRPr lang="en-US" sz="1400" b="1"/>
          </a:p>
        </p:txBody>
      </p:sp>
      <p:sp>
        <p:nvSpPr>
          <p:cNvPr id="19" name="TextBox 18"/>
          <p:cNvSpPr txBox="1"/>
          <p:nvPr/>
        </p:nvSpPr>
        <p:spPr>
          <a:xfrm>
            <a:off x="3123512" y="2563440"/>
            <a:ext cx="1434639" cy="92333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bs-Latn-BA" b="1"/>
          </a:p>
          <a:p>
            <a:pPr algn="ctr"/>
            <a:r>
              <a:rPr lang="bs-Latn-BA" b="1" smtClean="0">
                <a:solidFill>
                  <a:schemeClr val="accent1">
                    <a:lumMod val="50000"/>
                  </a:schemeClr>
                </a:solidFill>
              </a:rPr>
              <a:t>Mainframe</a:t>
            </a:r>
          </a:p>
          <a:p>
            <a:endParaRPr lang="en-US" b="1"/>
          </a:p>
        </p:txBody>
      </p:sp>
      <p:sp>
        <p:nvSpPr>
          <p:cNvPr id="20" name="TextBox 19"/>
          <p:cNvSpPr txBox="1"/>
          <p:nvPr/>
        </p:nvSpPr>
        <p:spPr>
          <a:xfrm>
            <a:off x="4617710" y="2553348"/>
            <a:ext cx="1093134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200" b="1" smtClean="0">
                <a:solidFill>
                  <a:srgbClr val="FF0000"/>
                </a:solidFill>
              </a:rPr>
              <a:t>Data</a:t>
            </a:r>
            <a:endParaRPr lang="en-US" sz="13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12163" y="2880321"/>
            <a:ext cx="1098681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200" b="1" smtClean="0">
                <a:solidFill>
                  <a:srgbClr val="FF0000"/>
                </a:solidFill>
              </a:rPr>
              <a:t>Business Logic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61763" y="2755332"/>
            <a:ext cx="1098681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200" b="1" smtClean="0">
                <a:solidFill>
                  <a:srgbClr val="FF0000"/>
                </a:solidFill>
              </a:rPr>
              <a:t>Presentation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86993" y="2874444"/>
            <a:ext cx="1199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400" b="1" smtClean="0"/>
              <a:t>Client/Server</a:t>
            </a:r>
            <a:endParaRPr lang="en-US" sz="1400" b="1"/>
          </a:p>
        </p:txBody>
      </p:sp>
      <p:sp>
        <p:nvSpPr>
          <p:cNvPr id="26" name="TextBox 25"/>
          <p:cNvSpPr txBox="1"/>
          <p:nvPr/>
        </p:nvSpPr>
        <p:spPr>
          <a:xfrm>
            <a:off x="6749916" y="2871216"/>
            <a:ext cx="955968" cy="30777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400" b="1" smtClean="0">
                <a:solidFill>
                  <a:schemeClr val="accent1">
                    <a:lumMod val="50000"/>
                  </a:schemeClr>
                </a:solidFill>
              </a:rPr>
              <a:t>PC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730215" y="3017661"/>
            <a:ext cx="1014144" cy="11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761763" y="3066464"/>
            <a:ext cx="1098681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200" b="1" smtClean="0">
                <a:solidFill>
                  <a:srgbClr val="FF0000"/>
                </a:solidFill>
              </a:rPr>
              <a:t>Business Logic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35638" y="3239006"/>
            <a:ext cx="1775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 smtClean="0"/>
              <a:t>P: Skalabilnost </a:t>
            </a:r>
            <a:endParaRPr lang="en-US" sz="1400" b="1"/>
          </a:p>
        </p:txBody>
      </p:sp>
      <p:sp>
        <p:nvSpPr>
          <p:cNvPr id="33" name="TextBox 32"/>
          <p:cNvSpPr txBox="1"/>
          <p:nvPr/>
        </p:nvSpPr>
        <p:spPr>
          <a:xfrm>
            <a:off x="6538404" y="3499475"/>
            <a:ext cx="1775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 smtClean="0"/>
              <a:t>C: Održavanje</a:t>
            </a:r>
            <a:endParaRPr lang="en-US" sz="1400" b="1"/>
          </a:p>
        </p:txBody>
      </p:sp>
      <p:sp>
        <p:nvSpPr>
          <p:cNvPr id="34" name="TextBox 33"/>
          <p:cNvSpPr txBox="1"/>
          <p:nvPr/>
        </p:nvSpPr>
        <p:spPr>
          <a:xfrm>
            <a:off x="3182087" y="3954556"/>
            <a:ext cx="907313" cy="5232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400" b="1" smtClean="0">
                <a:solidFill>
                  <a:schemeClr val="accent1">
                    <a:lumMod val="50000"/>
                  </a:schemeClr>
                </a:solidFill>
              </a:rPr>
              <a:t>Baza</a:t>
            </a:r>
          </a:p>
          <a:p>
            <a:pPr algn="ctr"/>
            <a:r>
              <a:rPr lang="bs-Latn-BA" sz="1400" b="1" smtClean="0">
                <a:solidFill>
                  <a:schemeClr val="accent1">
                    <a:lumMod val="50000"/>
                  </a:schemeClr>
                </a:solidFill>
              </a:rPr>
              <a:t>podataka</a:t>
            </a:r>
            <a:endParaRPr lang="en-US" sz="1400" b="1"/>
          </a:p>
        </p:txBody>
      </p:sp>
      <p:sp>
        <p:nvSpPr>
          <p:cNvPr id="35" name="TextBox 34"/>
          <p:cNvSpPr txBox="1"/>
          <p:nvPr/>
        </p:nvSpPr>
        <p:spPr>
          <a:xfrm>
            <a:off x="4790294" y="3954556"/>
            <a:ext cx="907313" cy="5232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400" b="1" smtClean="0">
                <a:solidFill>
                  <a:schemeClr val="accent1">
                    <a:lumMod val="50000"/>
                  </a:schemeClr>
                </a:solidFill>
              </a:rPr>
              <a:t>App</a:t>
            </a:r>
          </a:p>
          <a:p>
            <a:pPr algn="ctr"/>
            <a:r>
              <a:rPr lang="bs-Latn-BA" sz="1400" b="1" smtClean="0">
                <a:solidFill>
                  <a:schemeClr val="accent1">
                    <a:lumMod val="50000"/>
                  </a:schemeClr>
                </a:solidFill>
              </a:rPr>
              <a:t>server</a:t>
            </a:r>
            <a:endParaRPr lang="en-US" sz="1400" b="1"/>
          </a:p>
        </p:txBody>
      </p:sp>
      <p:sp>
        <p:nvSpPr>
          <p:cNvPr id="36" name="TextBox 35"/>
          <p:cNvSpPr txBox="1"/>
          <p:nvPr/>
        </p:nvSpPr>
        <p:spPr>
          <a:xfrm>
            <a:off x="6759709" y="3954556"/>
            <a:ext cx="907313" cy="5232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400" b="1" smtClean="0">
                <a:solidFill>
                  <a:schemeClr val="accent1">
                    <a:lumMod val="50000"/>
                  </a:schemeClr>
                </a:solidFill>
              </a:rPr>
              <a:t>PC browser</a:t>
            </a:r>
            <a:endParaRPr lang="en-US" sz="1400" b="1"/>
          </a:p>
        </p:txBody>
      </p:sp>
      <p:sp>
        <p:nvSpPr>
          <p:cNvPr id="37" name="TextBox 36"/>
          <p:cNvSpPr txBox="1"/>
          <p:nvPr/>
        </p:nvSpPr>
        <p:spPr>
          <a:xfrm>
            <a:off x="2247201" y="4057997"/>
            <a:ext cx="93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400" b="1" smtClean="0"/>
              <a:t>3-tier</a:t>
            </a:r>
            <a:endParaRPr lang="en-US" sz="1400" b="1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109853" y="4217327"/>
            <a:ext cx="662172" cy="5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710844" y="4217906"/>
            <a:ext cx="103351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25140" y="4596540"/>
            <a:ext cx="177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 smtClean="0"/>
              <a:t>P: Skalabilnost</a:t>
            </a:r>
          </a:p>
          <a:p>
            <a:r>
              <a:rPr lang="bs-Latn-BA" sz="1400" b="1" smtClean="0"/>
              <a:t>     Održavanje</a:t>
            </a:r>
            <a:endParaRPr lang="en-US" sz="1400" b="1"/>
          </a:p>
        </p:txBody>
      </p:sp>
      <p:sp>
        <p:nvSpPr>
          <p:cNvPr id="43" name="TextBox 42"/>
          <p:cNvSpPr txBox="1"/>
          <p:nvPr/>
        </p:nvSpPr>
        <p:spPr>
          <a:xfrm>
            <a:off x="7227906" y="5073147"/>
            <a:ext cx="1775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 smtClean="0"/>
              <a:t>C: Kompleksnost</a:t>
            </a:r>
            <a:endParaRPr lang="en-US" sz="1400" b="1"/>
          </a:p>
        </p:txBody>
      </p:sp>
      <p:sp>
        <p:nvSpPr>
          <p:cNvPr id="39" name="TextBox 38"/>
          <p:cNvSpPr txBox="1"/>
          <p:nvPr/>
        </p:nvSpPr>
        <p:spPr>
          <a:xfrm>
            <a:off x="815329" y="5202056"/>
            <a:ext cx="143463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b="1" smtClean="0"/>
              <a:t>Kasne 2000e</a:t>
            </a:r>
            <a:endParaRPr lang="en-US" b="1"/>
          </a:p>
        </p:txBody>
      </p:sp>
      <p:sp>
        <p:nvSpPr>
          <p:cNvPr id="41" name="TextBox 40"/>
          <p:cNvSpPr txBox="1"/>
          <p:nvPr/>
        </p:nvSpPr>
        <p:spPr>
          <a:xfrm>
            <a:off x="2363583" y="5234854"/>
            <a:ext cx="6373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s-Latn-BA" sz="1400" b="1" smtClean="0"/>
              <a:t>SOA</a:t>
            </a:r>
            <a:endParaRPr lang="en-US" sz="1400" b="1"/>
          </a:p>
        </p:txBody>
      </p:sp>
      <p:sp>
        <p:nvSpPr>
          <p:cNvPr id="44" name="TextBox 43"/>
          <p:cNvSpPr txBox="1"/>
          <p:nvPr/>
        </p:nvSpPr>
        <p:spPr>
          <a:xfrm>
            <a:off x="4109852" y="5016000"/>
            <a:ext cx="662173" cy="30777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Latn-BA" sz="1400" b="1" smtClean="0">
                <a:solidFill>
                  <a:schemeClr val="accent1">
                    <a:lumMod val="50000"/>
                  </a:schemeClr>
                </a:solidFill>
              </a:rPr>
              <a:t>ERP</a:t>
            </a:r>
            <a:endParaRPr lang="en-US" sz="1400" b="1"/>
          </a:p>
        </p:txBody>
      </p:sp>
      <p:sp>
        <p:nvSpPr>
          <p:cNvPr id="45" name="TextBox 44"/>
          <p:cNvSpPr txBox="1"/>
          <p:nvPr/>
        </p:nvSpPr>
        <p:spPr>
          <a:xfrm>
            <a:off x="3740181" y="5503269"/>
            <a:ext cx="457747" cy="26161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bs-Latn-BA" sz="1100" b="1" smtClean="0">
                <a:solidFill>
                  <a:schemeClr val="accent1">
                    <a:lumMod val="50000"/>
                  </a:schemeClr>
                </a:solidFill>
              </a:rPr>
              <a:t>WS</a:t>
            </a:r>
            <a:endParaRPr lang="en-US" sz="1100" b="1"/>
          </a:p>
        </p:txBody>
      </p:sp>
      <p:sp>
        <p:nvSpPr>
          <p:cNvPr id="46" name="TextBox 45"/>
          <p:cNvSpPr txBox="1"/>
          <p:nvPr/>
        </p:nvSpPr>
        <p:spPr>
          <a:xfrm>
            <a:off x="4258340" y="5503269"/>
            <a:ext cx="457747" cy="26161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bs-Latn-BA" sz="1100" b="1" smtClean="0">
                <a:solidFill>
                  <a:schemeClr val="accent1">
                    <a:lumMod val="50000"/>
                  </a:schemeClr>
                </a:solidFill>
              </a:rPr>
              <a:t>WS</a:t>
            </a:r>
            <a:endParaRPr lang="en-US" sz="1100" b="1"/>
          </a:p>
        </p:txBody>
      </p:sp>
      <p:sp>
        <p:nvSpPr>
          <p:cNvPr id="47" name="TextBox 46"/>
          <p:cNvSpPr txBox="1"/>
          <p:nvPr/>
        </p:nvSpPr>
        <p:spPr>
          <a:xfrm>
            <a:off x="4773668" y="5503269"/>
            <a:ext cx="457747" cy="26161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bs-Latn-BA" sz="1100" b="1" smtClean="0">
                <a:solidFill>
                  <a:schemeClr val="accent1">
                    <a:lumMod val="50000"/>
                  </a:schemeClr>
                </a:solidFill>
              </a:rPr>
              <a:t>WS</a:t>
            </a:r>
            <a:endParaRPr lang="en-US" sz="1100" b="1"/>
          </a:p>
        </p:txBody>
      </p:sp>
      <p:sp>
        <p:nvSpPr>
          <p:cNvPr id="48" name="TextBox 47"/>
          <p:cNvSpPr txBox="1"/>
          <p:nvPr/>
        </p:nvSpPr>
        <p:spPr>
          <a:xfrm>
            <a:off x="5243950" y="4865522"/>
            <a:ext cx="1500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 smtClean="0"/>
              <a:t>P: Višestrukost</a:t>
            </a:r>
          </a:p>
          <a:p>
            <a:r>
              <a:rPr lang="bs-Latn-BA" sz="1400" b="1"/>
              <a:t> </a:t>
            </a:r>
            <a:r>
              <a:rPr lang="bs-Latn-BA" sz="1400" b="1" smtClean="0"/>
              <a:t>    Skalabilnost</a:t>
            </a:r>
          </a:p>
          <a:p>
            <a:r>
              <a:rPr lang="bs-Latn-BA" sz="1400" b="1" smtClean="0"/>
              <a:t>     Održavanje</a:t>
            </a:r>
            <a:endParaRPr lang="en-US" sz="1400" b="1"/>
          </a:p>
        </p:txBody>
      </p:sp>
      <p:sp>
        <p:nvSpPr>
          <p:cNvPr id="49" name="TextBox 48"/>
          <p:cNvSpPr txBox="1"/>
          <p:nvPr/>
        </p:nvSpPr>
        <p:spPr>
          <a:xfrm>
            <a:off x="5235637" y="5532216"/>
            <a:ext cx="1775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b="1" smtClean="0"/>
              <a:t>C: Kompleksan SM</a:t>
            </a:r>
          </a:p>
          <a:p>
            <a:r>
              <a:rPr lang="bs-Latn-BA" sz="1400" b="1" smtClean="0"/>
              <a:t>     Zahtijeva visoku </a:t>
            </a:r>
          </a:p>
          <a:p>
            <a:r>
              <a:rPr lang="bs-Latn-BA" sz="1400" b="1"/>
              <a:t> </a:t>
            </a:r>
            <a:r>
              <a:rPr lang="bs-Latn-BA" sz="1400" b="1" smtClean="0"/>
              <a:t>    dostupnost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39777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5" grpId="0"/>
      <p:bldP spid="26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37" grpId="0"/>
      <p:bldP spid="42" grpId="0"/>
      <p:bldP spid="43" grpId="0"/>
      <p:bldP spid="39" grpId="0"/>
      <p:bldP spid="41" grpId="0"/>
      <p:bldP spid="44" grpId="0" animBg="1"/>
      <p:bldP spid="45" grpId="0" animBg="1"/>
      <p:bldP spid="46" grpId="0" animBg="1"/>
      <p:bldP spid="47" grpId="0" animBg="1"/>
      <p:bldP spid="48" grpId="0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Servisno-orijentisana arhitektura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110" y="1732276"/>
            <a:ext cx="7897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 Wide Web Consortium (W3C): „skup </a:t>
            </a:r>
            <a:r>
              <a:rPr lang="bs-Latn-B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komponeti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koje mogu biti pozvane i čiji opisi interfejsa mogu biti publikovani i otkriveni“.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Arhitekturalni stil kojim se želi postići labavo sparivanje (</a:t>
            </a:r>
            <a:r>
              <a:rPr lang="bs-Latn-BA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loose coupling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interaktivnih softverskih agenata.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Servis je jedinica posla koju obavlja service provider s ciljem postizanja željenog rezultata za service consumera.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33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3" t="13333" r="39305" b="40882"/>
          <a:stretch/>
        </p:blipFill>
        <p:spPr bwMode="auto">
          <a:xfrm>
            <a:off x="1519241" y="1280162"/>
            <a:ext cx="6195562" cy="46653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2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Servisno-orijentisana arhitektura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110" y="1466260"/>
            <a:ext cx="80252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 servisi su samo-opisujuće poslovne funkcije.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Dostupne su putem bilo kojeg Web-konektovanog uređaja posredstvom:</a:t>
            </a:r>
          </a:p>
          <a:p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Skupa messaging protokola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Standarda programiranja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Mrežne registracije</a:t>
            </a: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 standardi za Web servise: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WSDL – koristi se za opis Web servisa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SOAP – protokol za pozivanje Web servisa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formati:</a:t>
            </a:r>
          </a:p>
          <a:p>
            <a:pPr lvl="1"/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XML: eXtensible Markup Language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XSD: XML Schema Definition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XSL: Extensible Style Language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XSLT: Extensible Style Language Transformation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XPath: XML Path</a:t>
            </a:r>
            <a:endParaRPr lang="bs-Latn-B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34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31029" r="34306" b="15679"/>
          <a:stretch/>
        </p:blipFill>
        <p:spPr bwMode="auto">
          <a:xfrm>
            <a:off x="910167" y="1390060"/>
            <a:ext cx="7425375" cy="48320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7" t="20124" r="36181" b="24938"/>
          <a:stretch/>
        </p:blipFill>
        <p:spPr bwMode="auto">
          <a:xfrm>
            <a:off x="1256690" y="1390059"/>
            <a:ext cx="6780831" cy="48202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13210" r="36458" b="35679"/>
          <a:stretch/>
        </p:blipFill>
        <p:spPr bwMode="auto">
          <a:xfrm>
            <a:off x="1134713" y="1390060"/>
            <a:ext cx="7183787" cy="4820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2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Process Execution Language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110" y="1466260"/>
            <a:ext cx="80252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BPEL je markup jezik za sastavljanje više diskretnih servisa u end-to-end poslovni proces: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 jezik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 Flow jezik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BPEL je XML specifikacija za orkestraciju, dizajniranje procesnog toka i integraciju heterogenih servisa: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 servisa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Java servisa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 stored procedura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Vendor specifičnih aplikacija (Oracle, SAP, PeopleSoft)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35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Infrastruktura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36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10" y="1466260"/>
            <a:ext cx="802524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Oracle Fusion Middleware je enterprise platforma sastavljena od </a:t>
            </a:r>
            <a:r>
              <a:rPr lang="bs-Latn-BA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standards-based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softverskih proizvoda, od alata do servisa za podršku razvoju, deploymentu i menadžmentu aplikacija: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Java komponete (Oracle SOA Suite, Oracle WebCenter)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Komponente sistema (Oracle HTTP Server, Oracle Forms, Oracle Rerports)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Instalacije i konfiguracija Middleware-a: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WebLogic Server domain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Server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Console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Control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Managed Servers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SOA Suite - komponenta koja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omogućava kreiranje, upravljanje i orkestraciju servisa u SOA kompozitnim aplikacijama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t="25308" r="25460" b="4622"/>
          <a:stretch/>
        </p:blipFill>
        <p:spPr bwMode="auto">
          <a:xfrm>
            <a:off x="671812" y="519410"/>
            <a:ext cx="7819043" cy="63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71" y="1030515"/>
            <a:ext cx="6551539" cy="5495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3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Primjer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110" y="1618660"/>
            <a:ext cx="80252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Oracle JDeveloper razvojno okruženje za kreiranje BPEL procesa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Oracle SQL Developer za pripremu izvora podataka u bazi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Instalacija SOA ekstenzije (Oracle SOA Composite Editor) za JDeveloper</a:t>
            </a:r>
            <a:endParaRPr lang="bs-Latn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37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6" b="60226"/>
          <a:stretch/>
        </p:blipFill>
        <p:spPr bwMode="auto">
          <a:xfrm>
            <a:off x="843510" y="1686177"/>
            <a:ext cx="7477090" cy="37989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95" y="1391078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1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Primjer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110" y="1618660"/>
            <a:ext cx="80252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Podešavanje konekcija</a:t>
            </a:r>
          </a:p>
          <a:p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Servers – za deployment servisa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Database Connections – izvor podataka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Kreiranje konekcija prilikom konfiguracije adaptera</a:t>
            </a:r>
          </a:p>
          <a:p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38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52" b="26755"/>
          <a:stretch/>
        </p:blipFill>
        <p:spPr bwMode="auto">
          <a:xfrm>
            <a:off x="550256" y="357414"/>
            <a:ext cx="8087400" cy="61650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75" b="30282"/>
          <a:stretch/>
        </p:blipFill>
        <p:spPr bwMode="auto">
          <a:xfrm>
            <a:off x="557150" y="637317"/>
            <a:ext cx="8072886" cy="5571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 b="4023"/>
          <a:stretch/>
        </p:blipFill>
        <p:spPr bwMode="auto">
          <a:xfrm>
            <a:off x="557150" y="1296767"/>
            <a:ext cx="8072244" cy="44390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07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Primjer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110" y="1618660"/>
            <a:ext cx="8025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Anatomija BPEL procesa sadrži sljedeće ključne komponente:</a:t>
            </a:r>
          </a:p>
          <a:p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composite.xml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Jedan composite fajl na nivou SOA projekta koji opisuje cijelu kompoziciju servisa, komponenti i referenci u procesu.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BPEL source file (.bpel)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Definicija BPEL procesa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WSDL procesa (.wsdl)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WSDL interfejs procesa. Definiše input/output poruke za tok procesa, klijentski interfejs, podržane operacije i tipove partner linkova.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39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719485"/>
            <a:ext cx="8468706" cy="57565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719485"/>
            <a:ext cx="8468706" cy="57544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9" y="719485"/>
            <a:ext cx="8471727" cy="57565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9" y="719486"/>
            <a:ext cx="8468707" cy="57544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1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0181"/>
            <a:ext cx="7886700" cy="654049"/>
          </a:xfrm>
        </p:spPr>
        <p:txBody>
          <a:bodyPr>
            <a:normAutofit/>
          </a:bodyPr>
          <a:lstStyle/>
          <a:p>
            <a:pPr algn="l"/>
            <a:r>
              <a:rPr lang="bs-Latn-B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Uvod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8675" y="1417638"/>
            <a:ext cx="394334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Javno</a:t>
            </a:r>
            <a:r>
              <a:rPr lang="en-GB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preduzeće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preduzeće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državnom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vlasništvu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državnom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kontrolom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obavlja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elatnost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opšteg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interesa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s-Latn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Latn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Najčešća područja djelovanja javnih preduzeća su: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energetika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komunikacije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komunalne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djelatnosti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upravljanje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javnim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dobrima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bs-Latn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Informacioni</a:t>
            </a:r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skup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aplikacija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automatiziraju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poslovnih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aktivnosti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preduzeća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38704" y="1600200"/>
            <a:ext cx="3882202" cy="3657601"/>
            <a:chOff x="4103558" y="1821180"/>
            <a:chExt cx="3882202" cy="3657601"/>
          </a:xfrm>
        </p:grpSpPr>
        <p:sp>
          <p:nvSpPr>
            <p:cNvPr id="6" name="Rectangle 5"/>
            <p:cNvSpPr/>
            <p:nvPr/>
          </p:nvSpPr>
          <p:spPr>
            <a:xfrm>
              <a:off x="4103558" y="1821180"/>
              <a:ext cx="3882202" cy="365760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168139" y="1878540"/>
              <a:ext cx="3766200" cy="71988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s-Latn-BA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Direkcija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086484" y="2667000"/>
              <a:ext cx="1847855" cy="2700478"/>
              <a:chOff x="4122419" y="2819400"/>
              <a:chExt cx="1847855" cy="270047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4122419" y="2819400"/>
                <a:ext cx="1847855" cy="2700478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227190" y="3200400"/>
                <a:ext cx="1638313" cy="71988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bs-Latn-BA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Poslovnica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8" name="Text Box 11"/>
              <p:cNvSpPr txBox="1"/>
              <p:nvPr/>
            </p:nvSpPr>
            <p:spPr>
              <a:xfrm>
                <a:off x="4227190" y="2886001"/>
                <a:ext cx="1638313" cy="238199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bs-Latn-BA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Djelatnost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227190" y="3957312"/>
                <a:ext cx="1638313" cy="71988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bs-Latn-BA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Poslovnica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171945" y="2667000"/>
              <a:ext cx="1847855" cy="2700478"/>
              <a:chOff x="4122419" y="2819400"/>
              <a:chExt cx="1847855" cy="270047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122419" y="2819400"/>
                <a:ext cx="1847855" cy="2700478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227190" y="3200400"/>
                <a:ext cx="1638313" cy="719880"/>
              </a:xfrm>
              <a:prstGeom prst="rect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bs-Latn-BA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Poslovnica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2" name="Text Box 11"/>
              <p:cNvSpPr txBox="1"/>
              <p:nvPr/>
            </p:nvSpPr>
            <p:spPr>
              <a:xfrm>
                <a:off x="4227190" y="2886001"/>
                <a:ext cx="1638313" cy="238199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bs-Latn-BA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Djelatnost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27190" y="3957312"/>
                <a:ext cx="1638313" cy="719880"/>
              </a:xfrm>
              <a:prstGeom prst="rect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bs-Latn-BA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Poslovnica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227190" y="4719312"/>
                <a:ext cx="1638313" cy="719880"/>
              </a:xfrm>
              <a:prstGeom prst="rect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bs-Latn-BA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Poslovnica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58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Primjer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110" y="1618660"/>
            <a:ext cx="802524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BPELKreiranjeKupca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BPEL proces za opisani scenarij kreiranja kupca: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Dobavi podatke iz baze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Pozovi SAP Web service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Ažuriraj SAP šifru u bazi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Zapiši odgovor servisa u bazu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Partner Links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 Handling</a:t>
            </a:r>
          </a:p>
          <a:p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40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7196" r="1009" b="4903"/>
          <a:stretch/>
        </p:blipFill>
        <p:spPr bwMode="auto">
          <a:xfrm>
            <a:off x="233290" y="728653"/>
            <a:ext cx="8678486" cy="57561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253" y="999523"/>
            <a:ext cx="5127308" cy="5207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r="13824" b="15327"/>
          <a:stretch/>
        </p:blipFill>
        <p:spPr bwMode="auto">
          <a:xfrm>
            <a:off x="245456" y="1519867"/>
            <a:ext cx="8665786" cy="42395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9" t="34444" r="2857" b="39171"/>
          <a:stretch/>
        </p:blipFill>
        <p:spPr bwMode="auto">
          <a:xfrm>
            <a:off x="793243" y="2136558"/>
            <a:ext cx="7658233" cy="31753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7284" r="11944" b="4445"/>
          <a:stretch/>
        </p:blipFill>
        <p:spPr bwMode="auto">
          <a:xfrm>
            <a:off x="245990" y="842953"/>
            <a:ext cx="8678486" cy="55452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4391" t="26950" r="16876" b="14077"/>
          <a:stretch/>
        </p:blipFill>
        <p:spPr>
          <a:xfrm>
            <a:off x="2047041" y="1567474"/>
            <a:ext cx="5012509" cy="4026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1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756" y="614943"/>
            <a:ext cx="8229600" cy="67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Primjer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110" y="1618660"/>
            <a:ext cx="802524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BPELKreiranjeKupca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BPEL proces za opisani scenarij kreiranja kupca: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Deployment servisa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Config plan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bs-Latn-B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41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7" r="63016" b="35185"/>
          <a:stretch/>
        </p:blipFill>
        <p:spPr bwMode="auto">
          <a:xfrm>
            <a:off x="1263533" y="790913"/>
            <a:ext cx="6589151" cy="57602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4809" t="16338" r="20078" b="33561"/>
          <a:stretch/>
        </p:blipFill>
        <p:spPr>
          <a:xfrm>
            <a:off x="1885807" y="1716354"/>
            <a:ext cx="5375502" cy="390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r="27222" b="31785"/>
          <a:stretch/>
        </p:blipFill>
        <p:spPr bwMode="auto">
          <a:xfrm>
            <a:off x="374650" y="1720280"/>
            <a:ext cx="8337834" cy="39220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8737" b="4028"/>
          <a:stretch/>
        </p:blipFill>
        <p:spPr>
          <a:xfrm>
            <a:off x="327025" y="604656"/>
            <a:ext cx="8534400" cy="5955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b="3681"/>
          <a:stretch/>
        </p:blipFill>
        <p:spPr>
          <a:xfrm>
            <a:off x="584200" y="548463"/>
            <a:ext cx="7924800" cy="610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886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98468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Umjesto zaključka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42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10" y="1651595"/>
            <a:ext cx="7897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Sve veća heterogenost informacionog sistema ga čini teško upravljivim.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Potreba za integracijom poslovnih aplikacionih sistema (EAI) je konstantna i stalno se povećava.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Uspostavljanje kvalitetnog modela integracije može umnogome olakšati upravljanje sistemom i dostupnost informacijama.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kvalitetno upravljanje integracijama potrebno je široko znanje o konceptima i tehnologijama.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SOA Suite je platforma koja zadovoljava postojeće potrebe za integracijom u prikazanom primjeru informacionog sistema.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98468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Izvori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8110" y="1489670"/>
            <a:ext cx="78970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Oracle Help Center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(docs.oracle.com):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Oracle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Database JPublisher User‘s Guide 11g Release 2 (11.2), Oracle, 2009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Oracle Fusion Middleware Concepts Guide, 11g Release 1 (11.1.1.0.0), Oracle, 2009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Oracle BPEL Process Manager Order Booking Tutorial, Oracle,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Oracle DB as Web Service Client, Ermin Prašović, Oracle, 2010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Distribuirani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za priključenje kupaca na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mrežu (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DISP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Jasmin Heljić, Omer Gegić, Emina Kreštalica, HrOUG, 2013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Javna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poduzeća, Financijska praksa, 17 (1), 1993, 91-93, Marina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Kesner-Škreb</a:t>
            </a: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43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"/>
          <p:cNvSpPr>
            <a:spLocks noGrp="1"/>
          </p:cNvSpPr>
          <p:nvPr>
            <p:ph type="title"/>
          </p:nvPr>
        </p:nvSpPr>
        <p:spPr>
          <a:xfrm>
            <a:off x="628650" y="533400"/>
            <a:ext cx="8159750" cy="785812"/>
          </a:xfrm>
        </p:spPr>
        <p:txBody>
          <a:bodyPr>
            <a:normAutofit/>
          </a:bodyPr>
          <a:lstStyle/>
          <a:p>
            <a:pPr algn="l" eaLnBrk="1" hangingPunct="1"/>
            <a:r>
              <a:rPr lang="bs-Latn-BA" sz="3600" dirty="0" smtClean="0">
                <a:latin typeface="Times New Roman" pitchFamily="18" charset="0"/>
                <a:cs typeface="Times New Roman" pitchFamily="18" charset="0"/>
              </a:rPr>
              <a:t>Geneza informacionog sistema</a:t>
            </a:r>
          </a:p>
        </p:txBody>
      </p:sp>
      <p:sp>
        <p:nvSpPr>
          <p:cNvPr id="8" name="Text_ZahtjevZaRazvoj"/>
          <p:cNvSpPr txBox="1">
            <a:spLocks noChangeArrowheads="1"/>
          </p:cNvSpPr>
          <p:nvPr/>
        </p:nvSpPr>
        <p:spPr bwMode="auto">
          <a:xfrm>
            <a:off x="1295400" y="2571750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Zahtjev za razvoj aplikacije</a:t>
            </a:r>
            <a:endParaRPr lang="hr-H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_RazvojAplikacije"/>
          <p:cNvSpPr txBox="1">
            <a:spLocks noChangeArrowheads="1"/>
          </p:cNvSpPr>
          <p:nvPr/>
        </p:nvSpPr>
        <p:spPr bwMode="auto">
          <a:xfrm>
            <a:off x="722440" y="3076575"/>
            <a:ext cx="365906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Razvoj aplikacije</a:t>
            </a:r>
            <a:endParaRPr lang="hr-HR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Krug_ZajedniskiIS"/>
          <p:cNvSpPr/>
          <p:nvPr/>
        </p:nvSpPr>
        <p:spPr>
          <a:xfrm>
            <a:off x="2057400" y="2895600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9" name="Krug_ZajedniskiIS"/>
          <p:cNvSpPr/>
          <p:nvPr/>
        </p:nvSpPr>
        <p:spPr>
          <a:xfrm>
            <a:off x="3276600" y="3733800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10" name="Text_NoviZahtjev"/>
          <p:cNvSpPr txBox="1">
            <a:spLocks noChangeArrowheads="1"/>
          </p:cNvSpPr>
          <p:nvPr/>
        </p:nvSpPr>
        <p:spPr bwMode="auto">
          <a:xfrm>
            <a:off x="2939989" y="3409949"/>
            <a:ext cx="1860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000" b="1" dirty="0" smtClean="0">
                <a:latin typeface="Times New Roman" pitchFamily="18" charset="0"/>
                <a:cs typeface="Times New Roman" pitchFamily="18" charset="0"/>
              </a:rPr>
              <a:t>Novi zahtjev</a:t>
            </a:r>
            <a:endParaRPr lang="hr-H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Krug_ZajedniskiIS"/>
          <p:cNvSpPr/>
          <p:nvPr/>
        </p:nvSpPr>
        <p:spPr>
          <a:xfrm>
            <a:off x="1828800" y="4267200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12" name="Krug_ZajedniskiIS"/>
          <p:cNvSpPr/>
          <p:nvPr/>
        </p:nvSpPr>
        <p:spPr>
          <a:xfrm>
            <a:off x="762000" y="3581400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13" name="Krug_ZajedniskiIS"/>
          <p:cNvSpPr/>
          <p:nvPr/>
        </p:nvSpPr>
        <p:spPr>
          <a:xfrm>
            <a:off x="838200" y="2438400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15" name="Krug_ZajedniskiIS"/>
          <p:cNvSpPr/>
          <p:nvPr/>
        </p:nvSpPr>
        <p:spPr>
          <a:xfrm>
            <a:off x="1676400" y="1524000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 dirty="0"/>
          </a:p>
        </p:txBody>
      </p:sp>
      <p:sp>
        <p:nvSpPr>
          <p:cNvPr id="16" name="Krug_ZajedniskiIS"/>
          <p:cNvSpPr/>
          <p:nvPr/>
        </p:nvSpPr>
        <p:spPr>
          <a:xfrm>
            <a:off x="3094704" y="1858296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17" name="Text_NoviZahtjev"/>
          <p:cNvSpPr txBox="1">
            <a:spLocks noChangeArrowheads="1"/>
          </p:cNvSpPr>
          <p:nvPr/>
        </p:nvSpPr>
        <p:spPr bwMode="auto">
          <a:xfrm>
            <a:off x="1621191" y="3886200"/>
            <a:ext cx="16458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Novi zahtjev</a:t>
            </a:r>
            <a:endParaRPr lang="hr-H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Krug_ZajedniskiIS"/>
          <p:cNvSpPr/>
          <p:nvPr/>
        </p:nvSpPr>
        <p:spPr>
          <a:xfrm>
            <a:off x="3962400" y="2743200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cxnSp>
        <p:nvCxnSpPr>
          <p:cNvPr id="20" name="Strelica_ZajednickiIS"/>
          <p:cNvCxnSpPr/>
          <p:nvPr/>
        </p:nvCxnSpPr>
        <p:spPr>
          <a:xfrm rot="16200000" flipH="1">
            <a:off x="2133600" y="2514600"/>
            <a:ext cx="1524000" cy="1066800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elica_ZajednickiIS"/>
          <p:cNvCxnSpPr>
            <a:stCxn id="11" idx="1"/>
          </p:cNvCxnSpPr>
          <p:nvPr/>
        </p:nvCxnSpPr>
        <p:spPr>
          <a:xfrm flipH="1" flipV="1">
            <a:off x="1447800" y="3243264"/>
            <a:ext cx="503752" cy="1146688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elica_ZajednickiIS"/>
          <p:cNvCxnSpPr/>
          <p:nvPr/>
        </p:nvCxnSpPr>
        <p:spPr>
          <a:xfrm flipH="1">
            <a:off x="2551970" y="2667000"/>
            <a:ext cx="800830" cy="1752600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elica_ZajednickiIS"/>
          <p:cNvCxnSpPr/>
          <p:nvPr/>
        </p:nvCxnSpPr>
        <p:spPr>
          <a:xfrm flipV="1">
            <a:off x="1600200" y="2438400"/>
            <a:ext cx="1524000" cy="228600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elica_ZajednickiIS"/>
          <p:cNvCxnSpPr/>
          <p:nvPr/>
        </p:nvCxnSpPr>
        <p:spPr>
          <a:xfrm flipH="1" flipV="1">
            <a:off x="1638300" y="3006726"/>
            <a:ext cx="457200" cy="155574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elica_ZajednickiIS"/>
          <p:cNvCxnSpPr>
            <a:stCxn id="7" idx="4"/>
            <a:endCxn id="11" idx="0"/>
          </p:cNvCxnSpPr>
          <p:nvPr/>
        </p:nvCxnSpPr>
        <p:spPr>
          <a:xfrm flipH="1">
            <a:off x="2247900" y="3733800"/>
            <a:ext cx="228600" cy="533400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Krug_ZajednickiIS(Direkcija)"/>
          <p:cNvSpPr/>
          <p:nvPr/>
        </p:nvSpPr>
        <p:spPr>
          <a:xfrm>
            <a:off x="762000" y="5357812"/>
            <a:ext cx="381000" cy="3810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42" name="Text_ZajednickiIS(Direkcija)"/>
          <p:cNvSpPr txBox="1">
            <a:spLocks noChangeArrowheads="1"/>
          </p:cNvSpPr>
          <p:nvPr/>
        </p:nvSpPr>
        <p:spPr bwMode="auto">
          <a:xfrm>
            <a:off x="1143000" y="5334000"/>
            <a:ext cx="7715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Zajednički informacioni sistem (Direkcija)</a:t>
            </a:r>
            <a:endParaRPr lang="hr-H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_ZahtjevUPoslovnici"/>
          <p:cNvSpPr txBox="1">
            <a:spLocks noChangeArrowheads="1"/>
          </p:cNvSpPr>
          <p:nvPr/>
        </p:nvSpPr>
        <p:spPr bwMode="auto">
          <a:xfrm>
            <a:off x="4786313" y="2928938"/>
            <a:ext cx="2571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Zahtjev u poslovnici</a:t>
            </a:r>
            <a:endParaRPr lang="hr-HR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Krug_LokalniISPoslovnica"/>
          <p:cNvSpPr/>
          <p:nvPr/>
        </p:nvSpPr>
        <p:spPr>
          <a:xfrm>
            <a:off x="6096000" y="32766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45" name="Krug_LokalniISPoslovnica"/>
          <p:cNvSpPr/>
          <p:nvPr/>
        </p:nvSpPr>
        <p:spPr>
          <a:xfrm>
            <a:off x="5486400" y="37338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46" name="Krug_LokalniISPoslovnica"/>
          <p:cNvSpPr/>
          <p:nvPr/>
        </p:nvSpPr>
        <p:spPr>
          <a:xfrm>
            <a:off x="5181600" y="31242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47" name="Krug_LokalniISPoslovnica"/>
          <p:cNvSpPr/>
          <p:nvPr/>
        </p:nvSpPr>
        <p:spPr>
          <a:xfrm>
            <a:off x="5410200" y="2286000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pic>
        <p:nvPicPr>
          <p:cNvPr id="14" name="Slika_DajteNamLin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14" y="1980633"/>
            <a:ext cx="3849886" cy="2492801"/>
          </a:xfrm>
          <a:prstGeom prst="rect">
            <a:avLst/>
          </a:prstGeom>
        </p:spPr>
      </p:pic>
      <p:sp>
        <p:nvSpPr>
          <p:cNvPr id="48" name="Text_DajeteNamLink"/>
          <p:cNvSpPr txBox="1">
            <a:spLocks noChangeArrowheads="1"/>
          </p:cNvSpPr>
          <p:nvPr/>
        </p:nvSpPr>
        <p:spPr bwMode="auto">
          <a:xfrm>
            <a:off x="4102099" y="2102718"/>
            <a:ext cx="26035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Yeah, da li biste nam mogli dati </a:t>
            </a:r>
            <a:r>
              <a:rPr lang="pl-PL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link?</a:t>
            </a:r>
            <a:endParaRPr lang="pl-PL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_ToBiBiloKrasno"/>
          <p:cNvSpPr/>
          <p:nvPr/>
        </p:nvSpPr>
        <p:spPr>
          <a:xfrm>
            <a:off x="4102099" y="3026978"/>
            <a:ext cx="1907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bi bilo krasno.</a:t>
            </a:r>
            <a:endParaRPr lang="pl-PL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elica_Link"/>
          <p:cNvCxnSpPr>
            <a:stCxn id="16" idx="6"/>
          </p:cNvCxnSpPr>
          <p:nvPr/>
        </p:nvCxnSpPr>
        <p:spPr>
          <a:xfrm>
            <a:off x="3932238" y="2278063"/>
            <a:ext cx="1477962" cy="160337"/>
          </a:xfrm>
          <a:prstGeom prst="straightConnector1">
            <a:avLst/>
          </a:prstGeom>
          <a:ln w="15875"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elica_Link"/>
          <p:cNvCxnSpPr>
            <a:stCxn id="9" idx="7"/>
          </p:cNvCxnSpPr>
          <p:nvPr/>
        </p:nvCxnSpPr>
        <p:spPr>
          <a:xfrm flipV="1">
            <a:off x="3992048" y="3505200"/>
            <a:ext cx="2103952" cy="351352"/>
          </a:xfrm>
          <a:prstGeom prst="straightConnector1">
            <a:avLst/>
          </a:prstGeom>
          <a:ln w="15875"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elica_Link"/>
          <p:cNvCxnSpPr>
            <a:stCxn id="9" idx="6"/>
          </p:cNvCxnSpPr>
          <p:nvPr/>
        </p:nvCxnSpPr>
        <p:spPr>
          <a:xfrm>
            <a:off x="4114800" y="4152900"/>
            <a:ext cx="2133600" cy="190500"/>
          </a:xfrm>
          <a:prstGeom prst="straightConnector1">
            <a:avLst/>
          </a:prstGeom>
          <a:ln w="15875"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Krug_LokalniISPoslovnica"/>
          <p:cNvSpPr/>
          <p:nvPr/>
        </p:nvSpPr>
        <p:spPr>
          <a:xfrm>
            <a:off x="6172200" y="2133600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56" name="Text_OvoTrebaImplementirat"/>
          <p:cNvSpPr txBox="1">
            <a:spLocks noChangeArrowheads="1"/>
          </p:cNvSpPr>
          <p:nvPr/>
        </p:nvSpPr>
        <p:spPr bwMode="auto">
          <a:xfrm>
            <a:off x="4419600" y="4506913"/>
            <a:ext cx="3505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Ovo treba implemetirati svugdje!</a:t>
            </a:r>
          </a:p>
        </p:txBody>
      </p:sp>
      <p:sp>
        <p:nvSpPr>
          <p:cNvPr id="61" name="Krug_LokalniISPoslovnica"/>
          <p:cNvSpPr/>
          <p:nvPr/>
        </p:nvSpPr>
        <p:spPr>
          <a:xfrm>
            <a:off x="6248400" y="4114800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62" name="Krug_LokalniIS(Poslovnica)"/>
          <p:cNvSpPr/>
          <p:nvPr/>
        </p:nvSpPr>
        <p:spPr>
          <a:xfrm>
            <a:off x="762000" y="5764566"/>
            <a:ext cx="381000" cy="381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63" name="Text_LokalniIS(Poslovnica)"/>
          <p:cNvSpPr txBox="1">
            <a:spLocks noChangeArrowheads="1"/>
          </p:cNvSpPr>
          <p:nvPr/>
        </p:nvSpPr>
        <p:spPr bwMode="auto">
          <a:xfrm>
            <a:off x="1143000" y="5740754"/>
            <a:ext cx="7215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r-H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Lokalni informacioni </a:t>
            </a:r>
            <a:r>
              <a:rPr lang="hr-H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 </a:t>
            </a:r>
            <a:r>
              <a:rPr lang="hr-H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(Poslovnica)</a:t>
            </a:r>
            <a:endParaRPr lang="hr-H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_NamaPonudjenoRjese"/>
          <p:cNvSpPr txBox="1">
            <a:spLocks noChangeArrowheads="1"/>
          </p:cNvSpPr>
          <p:nvPr/>
        </p:nvSpPr>
        <p:spPr bwMode="auto">
          <a:xfrm>
            <a:off x="4643438" y="3643313"/>
            <a:ext cx="4038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Nama ponuđeno rješenje ne odgovara!</a:t>
            </a:r>
          </a:p>
        </p:txBody>
      </p:sp>
      <p:sp>
        <p:nvSpPr>
          <p:cNvPr id="65" name="Text_ImamoVlastitoJednost"/>
          <p:cNvSpPr txBox="1">
            <a:spLocks noChangeArrowheads="1"/>
          </p:cNvSpPr>
          <p:nvPr/>
        </p:nvSpPr>
        <p:spPr bwMode="auto">
          <a:xfrm>
            <a:off x="4419600" y="3011928"/>
            <a:ext cx="3124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Imamo </a:t>
            </a:r>
            <a:r>
              <a:rPr lang="hr-HR" b="1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vlastito </a:t>
            </a:r>
            <a:r>
              <a:rPr lang="hr-HR" b="1" dirty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jednostavnije!</a:t>
            </a:r>
          </a:p>
        </p:txBody>
      </p:sp>
      <p:sp>
        <p:nvSpPr>
          <p:cNvPr id="66" name="Krug_LokalniISPoslovnica"/>
          <p:cNvSpPr/>
          <p:nvPr/>
        </p:nvSpPr>
        <p:spPr>
          <a:xfrm>
            <a:off x="7162800" y="2971800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67" name="Krug_LokalniISPoslovnica"/>
          <p:cNvSpPr/>
          <p:nvPr/>
        </p:nvSpPr>
        <p:spPr>
          <a:xfrm>
            <a:off x="7239000" y="3581400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68" name="Krug_LokalniISPoslovnica"/>
          <p:cNvSpPr/>
          <p:nvPr/>
        </p:nvSpPr>
        <p:spPr>
          <a:xfrm>
            <a:off x="6934200" y="2362200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49" name="Krug_LokalniISPoslovnica"/>
          <p:cNvSpPr/>
          <p:nvPr/>
        </p:nvSpPr>
        <p:spPr>
          <a:xfrm>
            <a:off x="5867400" y="2667000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/>
          </a:p>
        </p:txBody>
      </p:sp>
      <p:sp>
        <p:nvSpPr>
          <p:cNvPr id="69" name="Krug_LokalniIS(Poslovnica)"/>
          <p:cNvSpPr/>
          <p:nvPr/>
        </p:nvSpPr>
        <p:spPr>
          <a:xfrm>
            <a:off x="762000" y="6172200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Times New Roman" pitchFamily="16" charset="0"/>
              <a:buNone/>
              <a:defRPr/>
            </a:pP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70" name="Text_LokalniIS(Poslovnica)"/>
          <p:cNvSpPr txBox="1">
            <a:spLocks noChangeArrowheads="1"/>
          </p:cNvSpPr>
          <p:nvPr/>
        </p:nvSpPr>
        <p:spPr bwMode="auto">
          <a:xfrm>
            <a:off x="1114425" y="6153150"/>
            <a:ext cx="6929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r-H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Lokalni informacioni sistem (Poslovnica)</a:t>
            </a:r>
            <a:endParaRPr lang="hr-H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_ImamoVlastiteProc"/>
          <p:cNvSpPr txBox="1">
            <a:spLocks noChangeArrowheads="1"/>
          </p:cNvSpPr>
          <p:nvPr/>
        </p:nvSpPr>
        <p:spPr bwMode="auto">
          <a:xfrm>
            <a:off x="4572000" y="3071813"/>
            <a:ext cx="3124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Imamo vlastite procedure!</a:t>
            </a:r>
          </a:p>
        </p:txBody>
      </p:sp>
      <p:pic>
        <p:nvPicPr>
          <p:cNvPr id="6" name="Slika_Salespeopl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29" y="2362199"/>
            <a:ext cx="4525118" cy="2324101"/>
          </a:xfrm>
          <a:prstGeom prst="rect">
            <a:avLst/>
          </a:prstGeom>
        </p:spPr>
      </p:pic>
      <p:sp>
        <p:nvSpPr>
          <p:cNvPr id="58" name="Text_KupicemoKomercijalno"/>
          <p:cNvSpPr txBox="1">
            <a:spLocks noChangeArrowheads="1"/>
          </p:cNvSpPr>
          <p:nvPr/>
        </p:nvSpPr>
        <p:spPr bwMode="auto">
          <a:xfrm>
            <a:off x="152400" y="2209800"/>
            <a:ext cx="22859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Kupićemo komercijalno rješenje</a:t>
            </a:r>
            <a:endParaRPr lang="hr-H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Kvadrat_ERP"/>
          <p:cNvSpPr/>
          <p:nvPr/>
        </p:nvSpPr>
        <p:spPr>
          <a:xfrm>
            <a:off x="2247900" y="2438400"/>
            <a:ext cx="1714500" cy="762000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Kvadrat_ERP_Text"/>
          <p:cNvSpPr txBox="1">
            <a:spLocks noChangeArrowheads="1"/>
          </p:cNvSpPr>
          <p:nvPr/>
        </p:nvSpPr>
        <p:spPr bwMode="auto">
          <a:xfrm>
            <a:off x="2489993" y="2465457"/>
            <a:ext cx="1323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r-HR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itchFamily="18" charset="0"/>
                <a:cs typeface="Times New Roman" pitchFamily="18" charset="0"/>
              </a:rPr>
              <a:t>ERP</a:t>
            </a:r>
          </a:p>
        </p:txBody>
      </p:sp>
      <p:sp>
        <p:nvSpPr>
          <p:cNvPr id="59" name="Kvadrat_ERP"/>
          <p:cNvSpPr/>
          <p:nvPr/>
        </p:nvSpPr>
        <p:spPr>
          <a:xfrm>
            <a:off x="3813969" y="1892300"/>
            <a:ext cx="1714500" cy="762000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Kvadrat_ERP_Text"/>
          <p:cNvSpPr txBox="1">
            <a:spLocks noChangeArrowheads="1"/>
          </p:cNvSpPr>
          <p:nvPr/>
        </p:nvSpPr>
        <p:spPr bwMode="auto">
          <a:xfrm>
            <a:off x="4009231" y="1901964"/>
            <a:ext cx="1323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40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r-HR" dirty="0"/>
              <a:t>ERP</a:t>
            </a:r>
          </a:p>
        </p:txBody>
      </p:sp>
      <p:sp>
        <p:nvSpPr>
          <p:cNvPr id="60" name="Kvadrat_ERP"/>
          <p:cNvSpPr/>
          <p:nvPr/>
        </p:nvSpPr>
        <p:spPr>
          <a:xfrm>
            <a:off x="5715000" y="3363913"/>
            <a:ext cx="1714500" cy="762000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Kvadrat_ERP_Text"/>
          <p:cNvSpPr txBox="1">
            <a:spLocks noChangeArrowheads="1"/>
          </p:cNvSpPr>
          <p:nvPr/>
        </p:nvSpPr>
        <p:spPr bwMode="auto">
          <a:xfrm>
            <a:off x="5910262" y="3429000"/>
            <a:ext cx="1323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r-HR" sz="4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itchFamily="18" charset="0"/>
                <a:cs typeface="Times New Roman" pitchFamily="18" charset="0"/>
              </a:rPr>
              <a:t>ERP</a:t>
            </a:r>
            <a:endParaRPr lang="hr-HR" sz="3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_NapravicemoInterfejs"/>
          <p:cNvSpPr txBox="1">
            <a:spLocks noChangeArrowheads="1"/>
          </p:cNvSpPr>
          <p:nvPr/>
        </p:nvSpPr>
        <p:spPr bwMode="auto">
          <a:xfrm>
            <a:off x="2438400" y="3773269"/>
            <a:ext cx="2371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Napravićemo interfejse</a:t>
            </a:r>
            <a:endParaRPr lang="hr-H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6" name="Strelica_Integracija"/>
          <p:cNvCxnSpPr/>
          <p:nvPr/>
        </p:nvCxnSpPr>
        <p:spPr>
          <a:xfrm flipH="1" flipV="1">
            <a:off x="3981450" y="2818759"/>
            <a:ext cx="1733550" cy="945204"/>
          </a:xfrm>
          <a:prstGeom prst="straightConnector1">
            <a:avLst/>
          </a:prstGeom>
          <a:ln w="15875" cmpd="dbl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elica_Integracija"/>
          <p:cNvCxnSpPr/>
          <p:nvPr/>
        </p:nvCxnSpPr>
        <p:spPr>
          <a:xfrm flipH="1" flipV="1">
            <a:off x="3267076" y="3180710"/>
            <a:ext cx="314324" cy="578490"/>
          </a:xfrm>
          <a:prstGeom prst="straightConnector1">
            <a:avLst/>
          </a:prstGeom>
          <a:ln w="15875" cmpd="dbl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elica_Integracija"/>
          <p:cNvCxnSpPr>
            <a:stCxn id="59" idx="2"/>
          </p:cNvCxnSpPr>
          <p:nvPr/>
        </p:nvCxnSpPr>
        <p:spPr>
          <a:xfrm flipH="1">
            <a:off x="4044156" y="2654300"/>
            <a:ext cx="627063" cy="1275709"/>
          </a:xfrm>
          <a:prstGeom prst="straightConnector1">
            <a:avLst/>
          </a:prstGeom>
          <a:ln w="15875" cmpd="dbl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elica_Integracija"/>
          <p:cNvCxnSpPr>
            <a:stCxn id="60" idx="1"/>
          </p:cNvCxnSpPr>
          <p:nvPr/>
        </p:nvCxnSpPr>
        <p:spPr>
          <a:xfrm flipH="1" flipV="1">
            <a:off x="4671219" y="2676245"/>
            <a:ext cx="1043781" cy="1068668"/>
          </a:xfrm>
          <a:prstGeom prst="straightConnector1">
            <a:avLst/>
          </a:prstGeom>
          <a:ln w="15875" cmpd="dbl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elica_Integracija"/>
          <p:cNvCxnSpPr>
            <a:stCxn id="2" idx="2"/>
            <a:endCxn id="12" idx="6"/>
          </p:cNvCxnSpPr>
          <p:nvPr/>
        </p:nvCxnSpPr>
        <p:spPr>
          <a:xfrm flipH="1">
            <a:off x="1600200" y="3200400"/>
            <a:ext cx="1504950" cy="800100"/>
          </a:xfrm>
          <a:prstGeom prst="straightConnector1">
            <a:avLst/>
          </a:prstGeom>
          <a:ln w="15875" cmpd="thickThin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elica_Integracija"/>
          <p:cNvCxnSpPr>
            <a:stCxn id="59" idx="1"/>
          </p:cNvCxnSpPr>
          <p:nvPr/>
        </p:nvCxnSpPr>
        <p:spPr>
          <a:xfrm flipH="1" flipV="1">
            <a:off x="2512263" y="1941662"/>
            <a:ext cx="1301706" cy="331638"/>
          </a:xfrm>
          <a:prstGeom prst="straightConnector1">
            <a:avLst/>
          </a:prstGeom>
          <a:ln w="15875" cmpd="thickThin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elica_Integracija"/>
          <p:cNvCxnSpPr>
            <a:stCxn id="68" idx="2"/>
          </p:cNvCxnSpPr>
          <p:nvPr/>
        </p:nvCxnSpPr>
        <p:spPr>
          <a:xfrm flipH="1" flipV="1">
            <a:off x="5528469" y="2241511"/>
            <a:ext cx="1405731" cy="349289"/>
          </a:xfrm>
          <a:prstGeom prst="straightConnector1">
            <a:avLst/>
          </a:prstGeom>
          <a:ln w="15875" cmpd="thickThin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Text_IntegrisimoSve"/>
          <p:cNvSpPr txBox="1">
            <a:spLocks noChangeArrowheads="1"/>
          </p:cNvSpPr>
          <p:nvPr/>
        </p:nvSpPr>
        <p:spPr bwMode="auto">
          <a:xfrm>
            <a:off x="4319588" y="1622955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r-HR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Integrišimo</a:t>
            </a:r>
            <a:r>
              <a:rPr lang="hr-H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r-H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sve</a:t>
            </a:r>
            <a:endParaRPr lang="hr-H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70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0"/>
                            </p:stCondLst>
                            <p:childTnLst>
                              <p:par>
                                <p:cTn id="6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0"/>
                            </p:stCondLst>
                            <p:childTnLst>
                              <p:par>
                                <p:cTn id="8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00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000"/>
                            </p:stCondLst>
                            <p:childTnLst>
                              <p:par>
                                <p:cTn id="1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0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9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 tmFilter="0, 0; .2, .5; .8, .5; 1, 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500" autoRev="1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10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700"/>
                            </p:stCondLst>
                            <p:childTnLst>
                              <p:par>
                                <p:cTn id="2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6200"/>
                            </p:stCondLst>
                            <p:childTnLst>
                              <p:par>
                                <p:cTn id="20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6700"/>
                            </p:stCondLst>
                            <p:childTnLst>
                              <p:par>
                                <p:cTn id="2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20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2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9200"/>
                            </p:stCondLst>
                            <p:childTnLst>
                              <p:par>
                                <p:cTn id="223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9700"/>
                            </p:stCondLst>
                            <p:childTnLst>
                              <p:par>
                                <p:cTn id="2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200"/>
                            </p:stCondLst>
                            <p:childTnLst>
                              <p:par>
                                <p:cTn id="2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12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 tmFilter="0, 0; .2, .5; .8, .5; 1, 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500" autoRev="1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2200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3700"/>
                            </p:stCondLst>
                            <p:childTnLst>
                              <p:par>
                                <p:cTn id="2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4200"/>
                            </p:stCondLst>
                            <p:childTnLst>
                              <p:par>
                                <p:cTn id="2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5200"/>
                            </p:stCondLst>
                            <p:childTnLst>
                              <p:par>
                                <p:cTn id="2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6200"/>
                            </p:stCondLst>
                            <p:childTnLst>
                              <p:par>
                                <p:cTn id="2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 tmFilter="0, 0; .2, .5; .8, .5; 1, 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500" autoRev="1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7200"/>
                            </p:stCondLst>
                            <p:childTnLst>
                              <p:par>
                                <p:cTn id="2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8700"/>
                            </p:stCondLst>
                            <p:childTnLst>
                              <p:par>
                                <p:cTn id="2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9700"/>
                            </p:stCondLst>
                            <p:childTnLst>
                              <p:par>
                                <p:cTn id="2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00" tmFilter="0, 0; .2, .5; .8, .5; 1, 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500" autoRev="1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0700"/>
                            </p:stCondLst>
                            <p:childTnLst>
                              <p:par>
                                <p:cTn id="2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22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3700"/>
                            </p:stCondLst>
                            <p:childTnLst>
                              <p:par>
                                <p:cTn id="3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4700"/>
                            </p:stCondLst>
                            <p:childTnLst>
                              <p:par>
                                <p:cTn id="3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00"/>
                            </p:stCondLst>
                            <p:childTnLst>
                              <p:par>
                                <p:cTn id="3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500"/>
                            </p:stCondLst>
                            <p:childTnLst>
                              <p:par>
                                <p:cTn id="3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9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500"/>
                            </p:stCondLst>
                            <p:childTnLst>
                              <p:par>
                                <p:cTn id="3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4500"/>
                            </p:stCondLst>
                            <p:childTnLst>
                              <p:par>
                                <p:cTn id="3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7500"/>
                            </p:stCondLst>
                            <p:childTnLst>
                              <p:par>
                                <p:cTn id="3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8500"/>
                            </p:stCondLst>
                            <p:childTnLst>
                              <p:par>
                                <p:cTn id="357" presetID="6" presetClass="emph" presetSubtype="0" accel="7600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8" dur="2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900"/>
                            </p:stCondLst>
                            <p:childTnLst>
                              <p:par>
                                <p:cTn id="36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6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400"/>
                            </p:stCondLst>
                            <p:childTnLst>
                              <p:par>
                                <p:cTn id="3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400"/>
                            </p:stCondLst>
                            <p:childTnLst>
                              <p:par>
                                <p:cTn id="3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900"/>
                            </p:stCondLst>
                            <p:childTnLst>
                              <p:par>
                                <p:cTn id="374" presetID="14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4400"/>
                            </p:stCondLst>
                            <p:childTnLst>
                              <p:par>
                                <p:cTn id="3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5400"/>
                            </p:stCondLst>
                            <p:childTnLst>
                              <p:par>
                                <p:cTn id="3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5900"/>
                            </p:stCondLst>
                            <p:childTnLst>
                              <p:par>
                                <p:cTn id="388" presetID="14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7400"/>
                            </p:stCondLst>
                            <p:childTnLst>
                              <p:par>
                                <p:cTn id="3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8400"/>
                            </p:stCondLst>
                            <p:childTnLst>
                              <p:par>
                                <p:cTn id="3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8900"/>
                            </p:stCondLst>
                            <p:childTnLst>
                              <p:par>
                                <p:cTn id="402" presetID="14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0400"/>
                            </p:stCondLst>
                            <p:childTnLst>
                              <p:par>
                                <p:cTn id="4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1400"/>
                            </p:stCondLst>
                            <p:childTnLst>
                              <p:par>
                                <p:cTn id="4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0" tmFilter="0, 0; .2, .5; .8, .5; 1, 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4" dur="500" autoRev="1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2400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4400"/>
                            </p:stCondLst>
                            <p:childTnLst>
                              <p:par>
                                <p:cTn id="4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4900"/>
                            </p:stCondLst>
                            <p:childTnLst>
                              <p:par>
                                <p:cTn id="4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25400"/>
                            </p:stCondLst>
                            <p:childTnLst>
                              <p:par>
                                <p:cTn id="4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25900"/>
                            </p:stCondLst>
                            <p:childTnLst>
                              <p:par>
                                <p:cTn id="4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6400"/>
                            </p:stCondLst>
                            <p:childTnLst>
                              <p:par>
                                <p:cTn id="4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7400"/>
                            </p:stCondLst>
                            <p:childTnLst>
                              <p:par>
                                <p:cTn id="446" presetID="6" presetClass="emph" presetSubtype="0" accel="75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47" dur="2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29600"/>
                            </p:stCondLst>
                            <p:childTnLst>
                              <p:par>
                                <p:cTn id="44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5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30100"/>
                            </p:stCondLst>
                            <p:childTnLst>
                              <p:par>
                                <p:cTn id="4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30600"/>
                            </p:stCondLst>
                            <p:childTnLst>
                              <p:par>
                                <p:cTn id="4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31100"/>
                            </p:stCondLst>
                            <p:childTnLst>
                              <p:par>
                                <p:cTn id="4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4" grpId="0"/>
      <p:bldP spid="84" grpId="1"/>
      <p:bldP spid="10" grpId="0"/>
      <p:bldP spid="10" grpId="1"/>
      <p:bldP spid="17" grpId="0"/>
      <p:bldP spid="17" grpId="1"/>
      <p:bldP spid="42" grpId="0"/>
      <p:bldP spid="44" grpId="0"/>
      <p:bldP spid="44" grpId="1"/>
      <p:bldP spid="48" grpId="0" build="allAtOnce"/>
      <p:bldP spid="48" grpId="1" build="allAtOnce"/>
      <p:bldP spid="3" grpId="0"/>
      <p:bldP spid="3" grpId="1"/>
      <p:bldP spid="56" grpId="0" build="allAtOnce"/>
      <p:bldP spid="56" grpId="1" build="allAtOnce"/>
      <p:bldP spid="61" grpId="0" animBg="1"/>
      <p:bldP spid="61" grpId="1" animBg="1"/>
      <p:bldP spid="63" grpId="0"/>
      <p:bldP spid="64" grpId="0" build="allAtOnce"/>
      <p:bldP spid="64" grpId="1" build="allAtOnce"/>
      <p:bldP spid="65" grpId="0" build="allAtOnce"/>
      <p:bldP spid="65" grpId="1" build="allAtOnce"/>
      <p:bldP spid="70" grpId="0"/>
      <p:bldP spid="51" grpId="0" build="allAtOnce"/>
      <p:bldP spid="51" grpId="1" build="allAtOnce"/>
      <p:bldP spid="58" grpId="0" build="allAtOnce"/>
      <p:bldP spid="58" grpId="1" build="allAtOnce"/>
      <p:bldP spid="58" grpId="2" build="allAtOnce"/>
      <p:bldP spid="2" grpId="0" animBg="1"/>
      <p:bldP spid="73" grpId="0"/>
      <p:bldP spid="73" grpId="1"/>
      <p:bldP spid="59" grpId="0" animBg="1"/>
      <p:bldP spid="74" grpId="0"/>
      <p:bldP spid="74" grpId="1"/>
      <p:bldP spid="60" grpId="0" animBg="1"/>
      <p:bldP spid="75" grpId="0"/>
      <p:bldP spid="75" grpId="1"/>
      <p:bldP spid="71" grpId="0" build="allAtOnce"/>
      <p:bldP spid="71" grpId="1" build="allAtOnce"/>
      <p:bldP spid="80" grpId="0" build="allAtOnce"/>
      <p:bldP spid="80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SistemD"/>
          <p:cNvGrpSpPr/>
          <p:nvPr/>
        </p:nvGrpSpPr>
        <p:grpSpPr>
          <a:xfrm>
            <a:off x="7439996" y="1588272"/>
            <a:ext cx="1260000" cy="4147360"/>
            <a:chOff x="9558866" y="1588272"/>
            <a:chExt cx="1260000" cy="4147360"/>
          </a:xfrm>
        </p:grpSpPr>
        <p:sp>
          <p:nvSpPr>
            <p:cNvPr id="40" name="SistemD"/>
            <p:cNvSpPr/>
            <p:nvPr/>
          </p:nvSpPr>
          <p:spPr>
            <a:xfrm>
              <a:off x="9558866" y="2135632"/>
              <a:ext cx="1260000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1" name="SistemD_naslov"/>
            <p:cNvSpPr txBox="1"/>
            <p:nvPr/>
          </p:nvSpPr>
          <p:spPr>
            <a:xfrm>
              <a:off x="9631783" y="1588272"/>
              <a:ext cx="1111586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00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hr-HR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Sistem D</a:t>
              </a:r>
              <a:endParaRPr lang="hr-HR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42" name="RjesenjeD"/>
          <p:cNvSpPr/>
          <p:nvPr/>
        </p:nvSpPr>
        <p:spPr>
          <a:xfrm>
            <a:off x="7610144" y="3121107"/>
            <a:ext cx="1260000" cy="1440000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40 %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43" name="FaliD20%"/>
          <p:cNvSpPr/>
          <p:nvPr/>
        </p:nvSpPr>
        <p:spPr>
          <a:xfrm>
            <a:off x="7593210" y="2209744"/>
            <a:ext cx="1260000" cy="90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25%</a:t>
            </a:r>
            <a:endParaRPr lang="hr-HR" dirty="0"/>
          </a:p>
        </p:txBody>
      </p:sp>
      <p:grpSp>
        <p:nvGrpSpPr>
          <p:cNvPr id="44" name="GroupSistemC"/>
          <p:cNvGrpSpPr/>
          <p:nvPr/>
        </p:nvGrpSpPr>
        <p:grpSpPr>
          <a:xfrm>
            <a:off x="5070510" y="1582047"/>
            <a:ext cx="1260000" cy="4153585"/>
            <a:chOff x="6522155" y="1582047"/>
            <a:chExt cx="1260000" cy="4153585"/>
          </a:xfrm>
        </p:grpSpPr>
        <p:sp>
          <p:nvSpPr>
            <p:cNvPr id="45" name="SistemC_naslov"/>
            <p:cNvSpPr txBox="1"/>
            <p:nvPr/>
          </p:nvSpPr>
          <p:spPr>
            <a:xfrm>
              <a:off x="6559378" y="1582047"/>
              <a:ext cx="1085938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00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hr-HR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Sistem C</a:t>
              </a:r>
              <a:endParaRPr lang="hr-HR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SistemC"/>
            <p:cNvSpPr/>
            <p:nvPr/>
          </p:nvSpPr>
          <p:spPr>
            <a:xfrm>
              <a:off x="6522155" y="2135632"/>
              <a:ext cx="1260000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47" name="SpagetCD"/>
          <p:cNvSpPr/>
          <p:nvPr/>
        </p:nvSpPr>
        <p:spPr>
          <a:xfrm>
            <a:off x="6413441" y="2576989"/>
            <a:ext cx="1010435" cy="2906077"/>
          </a:xfrm>
          <a:custGeom>
            <a:avLst/>
            <a:gdLst>
              <a:gd name="connsiteX0" fmla="*/ 0 w 2353056"/>
              <a:gd name="connsiteY0" fmla="*/ 222939 h 2849313"/>
              <a:gd name="connsiteX1" fmla="*/ 1170432 w 2353056"/>
              <a:gd name="connsiteY1" fmla="*/ 235131 h 2849313"/>
              <a:gd name="connsiteX2" fmla="*/ 975360 w 2353056"/>
              <a:gd name="connsiteY2" fmla="*/ 2636955 h 2849313"/>
              <a:gd name="connsiteX3" fmla="*/ 2353056 w 2353056"/>
              <a:gd name="connsiteY3" fmla="*/ 2844219 h 284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3056" h="2849313">
                <a:moveTo>
                  <a:pt x="0" y="222939"/>
                </a:moveTo>
                <a:cubicBezTo>
                  <a:pt x="503936" y="27867"/>
                  <a:pt x="1007872" y="-167205"/>
                  <a:pt x="1170432" y="235131"/>
                </a:cubicBezTo>
                <a:cubicBezTo>
                  <a:pt x="1332992" y="637467"/>
                  <a:pt x="778256" y="2202107"/>
                  <a:pt x="975360" y="2636955"/>
                </a:cubicBezTo>
                <a:cubicBezTo>
                  <a:pt x="1172464" y="3071803"/>
                  <a:pt x="2196592" y="2675563"/>
                  <a:pt x="2353056" y="2844219"/>
                </a:cubicBez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8" name="RjesenjeC"/>
          <p:cNvSpPr/>
          <p:nvPr/>
        </p:nvSpPr>
        <p:spPr>
          <a:xfrm>
            <a:off x="5226894" y="3313540"/>
            <a:ext cx="1260000" cy="2160000"/>
          </a:xfrm>
          <a:prstGeom prst="rect">
            <a:avLst/>
          </a:prstGeom>
          <a:pattFill prst="wdUpDiag">
            <a:fgClr>
              <a:schemeClr val="accent2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60 %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49" name="FaliC30% u D"/>
          <p:cNvSpPr/>
          <p:nvPr/>
        </p:nvSpPr>
        <p:spPr>
          <a:xfrm>
            <a:off x="5222131" y="2225755"/>
            <a:ext cx="1260000" cy="1080000"/>
          </a:xfrm>
          <a:prstGeom prst="rect">
            <a:avLst/>
          </a:prstGeom>
          <a:pattFill prst="wdDnDiag">
            <a:fgClr>
              <a:schemeClr val="accent6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30 %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50" name="FaliC30%"/>
          <p:cNvSpPr/>
          <p:nvPr/>
        </p:nvSpPr>
        <p:spPr>
          <a:xfrm>
            <a:off x="5222131" y="2225755"/>
            <a:ext cx="126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30 %</a:t>
            </a:r>
            <a:endParaRPr lang="hr-HR" dirty="0"/>
          </a:p>
        </p:txBody>
      </p:sp>
      <p:grpSp>
        <p:nvGrpSpPr>
          <p:cNvPr id="51" name="GroupSistemB"/>
          <p:cNvGrpSpPr/>
          <p:nvPr/>
        </p:nvGrpSpPr>
        <p:grpSpPr>
          <a:xfrm>
            <a:off x="2662814" y="1585111"/>
            <a:ext cx="1260000" cy="4150521"/>
            <a:chOff x="3485444" y="1585111"/>
            <a:chExt cx="1701800" cy="4150521"/>
          </a:xfrm>
        </p:grpSpPr>
        <p:sp>
          <p:nvSpPr>
            <p:cNvPr id="52" name="SistemB"/>
            <p:cNvSpPr/>
            <p:nvPr/>
          </p:nvSpPr>
          <p:spPr>
            <a:xfrm>
              <a:off x="3485444" y="2135632"/>
              <a:ext cx="1701800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3" name="SistemB_naslov"/>
            <p:cNvSpPr txBox="1"/>
            <p:nvPr/>
          </p:nvSpPr>
          <p:spPr>
            <a:xfrm>
              <a:off x="3577921" y="1585111"/>
              <a:ext cx="1566114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00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Sistem B</a:t>
              </a:r>
              <a:endParaRPr lang="hr-HR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4" name="SpagetBC"/>
          <p:cNvSpPr/>
          <p:nvPr/>
        </p:nvSpPr>
        <p:spPr>
          <a:xfrm>
            <a:off x="3547743" y="2535465"/>
            <a:ext cx="2353056" cy="3200167"/>
          </a:xfrm>
          <a:custGeom>
            <a:avLst/>
            <a:gdLst>
              <a:gd name="connsiteX0" fmla="*/ 0 w 2353056"/>
              <a:gd name="connsiteY0" fmla="*/ 222939 h 2849313"/>
              <a:gd name="connsiteX1" fmla="*/ 1170432 w 2353056"/>
              <a:gd name="connsiteY1" fmla="*/ 235131 h 2849313"/>
              <a:gd name="connsiteX2" fmla="*/ 975360 w 2353056"/>
              <a:gd name="connsiteY2" fmla="*/ 2636955 h 2849313"/>
              <a:gd name="connsiteX3" fmla="*/ 2353056 w 2353056"/>
              <a:gd name="connsiteY3" fmla="*/ 2844219 h 284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3056" h="2849313">
                <a:moveTo>
                  <a:pt x="0" y="222939"/>
                </a:moveTo>
                <a:cubicBezTo>
                  <a:pt x="503936" y="27867"/>
                  <a:pt x="1007872" y="-167205"/>
                  <a:pt x="1170432" y="235131"/>
                </a:cubicBezTo>
                <a:cubicBezTo>
                  <a:pt x="1332992" y="637467"/>
                  <a:pt x="778256" y="2202107"/>
                  <a:pt x="975360" y="2636955"/>
                </a:cubicBezTo>
                <a:cubicBezTo>
                  <a:pt x="1172464" y="3071803"/>
                  <a:pt x="2196592" y="2675563"/>
                  <a:pt x="2353056" y="2844219"/>
                </a:cubicBez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5" name="SpagetBD"/>
          <p:cNvSpPr/>
          <p:nvPr/>
        </p:nvSpPr>
        <p:spPr>
          <a:xfrm>
            <a:off x="4060385" y="1948349"/>
            <a:ext cx="3755363" cy="4699194"/>
          </a:xfrm>
          <a:custGeom>
            <a:avLst/>
            <a:gdLst>
              <a:gd name="connsiteX0" fmla="*/ 0 w 5124450"/>
              <a:gd name="connsiteY0" fmla="*/ 542551 h 4909434"/>
              <a:gd name="connsiteX1" fmla="*/ 838200 w 5124450"/>
              <a:gd name="connsiteY1" fmla="*/ 371101 h 4909434"/>
              <a:gd name="connsiteX2" fmla="*/ 581025 w 5124450"/>
              <a:gd name="connsiteY2" fmla="*/ 4771651 h 4909434"/>
              <a:gd name="connsiteX3" fmla="*/ 5124450 w 5124450"/>
              <a:gd name="connsiteY3" fmla="*/ 3885826 h 4909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4450" h="4909434">
                <a:moveTo>
                  <a:pt x="0" y="542551"/>
                </a:moveTo>
                <a:cubicBezTo>
                  <a:pt x="370681" y="104401"/>
                  <a:pt x="741363" y="-333749"/>
                  <a:pt x="838200" y="371101"/>
                </a:cubicBezTo>
                <a:cubicBezTo>
                  <a:pt x="935037" y="1075951"/>
                  <a:pt x="-133350" y="4185864"/>
                  <a:pt x="581025" y="4771651"/>
                </a:cubicBezTo>
                <a:cubicBezTo>
                  <a:pt x="1295400" y="5357438"/>
                  <a:pt x="5124450" y="3885826"/>
                  <a:pt x="5124450" y="3885826"/>
                </a:cubicBez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6" name="RjesenjeB"/>
          <p:cNvSpPr/>
          <p:nvPr/>
        </p:nvSpPr>
        <p:spPr>
          <a:xfrm>
            <a:off x="2815214" y="2764139"/>
            <a:ext cx="1260000" cy="198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55%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57" name="FaliB5% u D"/>
          <p:cNvSpPr/>
          <p:nvPr/>
        </p:nvSpPr>
        <p:spPr>
          <a:xfrm>
            <a:off x="2821637" y="2218040"/>
            <a:ext cx="1260000" cy="180000"/>
          </a:xfrm>
          <a:prstGeom prst="rect">
            <a:avLst/>
          </a:prstGeom>
          <a:pattFill prst="wdDnDiag">
            <a:fgClr>
              <a:schemeClr val="accent6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5 %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58" name="FaliB10% u C"/>
          <p:cNvSpPr/>
          <p:nvPr/>
        </p:nvSpPr>
        <p:spPr>
          <a:xfrm>
            <a:off x="2815214" y="2399328"/>
            <a:ext cx="1260000" cy="360000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1</a:t>
            </a:r>
            <a:r>
              <a:rPr lang="hr-HR" sz="2400" b="1" dirty="0" smtClean="0">
                <a:solidFill>
                  <a:schemeClr val="tx1"/>
                </a:solidFill>
              </a:rPr>
              <a:t>0 %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59" name="FaliB5%"/>
          <p:cNvSpPr/>
          <p:nvPr/>
        </p:nvSpPr>
        <p:spPr>
          <a:xfrm>
            <a:off x="2815214" y="2213229"/>
            <a:ext cx="1260000" cy="1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5 %</a:t>
            </a:r>
          </a:p>
        </p:txBody>
      </p:sp>
      <p:sp>
        <p:nvSpPr>
          <p:cNvPr id="60" name="FaliB10%"/>
          <p:cNvSpPr/>
          <p:nvPr/>
        </p:nvSpPr>
        <p:spPr>
          <a:xfrm>
            <a:off x="2815214" y="2396989"/>
            <a:ext cx="1260000" cy="36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10 %</a:t>
            </a:r>
            <a:endParaRPr lang="hr-HR" dirty="0"/>
          </a:p>
        </p:txBody>
      </p:sp>
      <p:grpSp>
        <p:nvGrpSpPr>
          <p:cNvPr id="61" name="GroupSistemA"/>
          <p:cNvGrpSpPr/>
          <p:nvPr/>
        </p:nvGrpSpPr>
        <p:grpSpPr>
          <a:xfrm>
            <a:off x="296336" y="1582047"/>
            <a:ext cx="1260000" cy="4153585"/>
            <a:chOff x="448733" y="1582047"/>
            <a:chExt cx="1260000" cy="4153585"/>
          </a:xfrm>
        </p:grpSpPr>
        <p:sp>
          <p:nvSpPr>
            <p:cNvPr id="62" name="SistemA"/>
            <p:cNvSpPr/>
            <p:nvPr/>
          </p:nvSpPr>
          <p:spPr>
            <a:xfrm>
              <a:off x="448733" y="2135632"/>
              <a:ext cx="1260000" cy="3600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3" name="SistemA_naslov"/>
            <p:cNvSpPr txBox="1"/>
            <p:nvPr/>
          </p:nvSpPr>
          <p:spPr>
            <a:xfrm>
              <a:off x="520700" y="1582047"/>
              <a:ext cx="1105174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00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hr-HR" sz="2000" b="1" dirty="0" smtClean="0">
                  <a:solidFill>
                    <a:srgbClr val="FFC000"/>
                  </a:solidFill>
                </a:rPr>
                <a:t>Sistem A</a:t>
              </a:r>
              <a:endParaRPr lang="hr-HR" sz="20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64" name="SpagetAB"/>
          <p:cNvSpPr/>
          <p:nvPr/>
        </p:nvSpPr>
        <p:spPr>
          <a:xfrm>
            <a:off x="1420104" y="2507208"/>
            <a:ext cx="1630113" cy="2849313"/>
          </a:xfrm>
          <a:custGeom>
            <a:avLst/>
            <a:gdLst>
              <a:gd name="connsiteX0" fmla="*/ 0 w 2353056"/>
              <a:gd name="connsiteY0" fmla="*/ 222939 h 2849313"/>
              <a:gd name="connsiteX1" fmla="*/ 1170432 w 2353056"/>
              <a:gd name="connsiteY1" fmla="*/ 235131 h 2849313"/>
              <a:gd name="connsiteX2" fmla="*/ 975360 w 2353056"/>
              <a:gd name="connsiteY2" fmla="*/ 2636955 h 2849313"/>
              <a:gd name="connsiteX3" fmla="*/ 2353056 w 2353056"/>
              <a:gd name="connsiteY3" fmla="*/ 2844219 h 284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3056" h="2849313">
                <a:moveTo>
                  <a:pt x="0" y="222939"/>
                </a:moveTo>
                <a:cubicBezTo>
                  <a:pt x="503936" y="27867"/>
                  <a:pt x="1007872" y="-167205"/>
                  <a:pt x="1170432" y="235131"/>
                </a:cubicBezTo>
                <a:cubicBezTo>
                  <a:pt x="1332992" y="637467"/>
                  <a:pt x="778256" y="2202107"/>
                  <a:pt x="975360" y="2636955"/>
                </a:cubicBezTo>
                <a:cubicBezTo>
                  <a:pt x="1172464" y="3071803"/>
                  <a:pt x="2196592" y="2675563"/>
                  <a:pt x="2353056" y="2844219"/>
                </a:cubicBez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5" name="RjesenjeA"/>
          <p:cNvSpPr/>
          <p:nvPr/>
        </p:nvSpPr>
        <p:spPr>
          <a:xfrm>
            <a:off x="448736" y="3310508"/>
            <a:ext cx="1260000" cy="252000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70 %</a:t>
            </a:r>
            <a:endParaRPr lang="hr-HR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FaliA30% u B"/>
          <p:cNvSpPr/>
          <p:nvPr/>
        </p:nvSpPr>
        <p:spPr>
          <a:xfrm>
            <a:off x="469673" y="2207454"/>
            <a:ext cx="1260000" cy="108000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hr-HR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0 %</a:t>
            </a:r>
            <a:endParaRPr lang="hr-HR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FaliA30%"/>
          <p:cNvSpPr/>
          <p:nvPr/>
        </p:nvSpPr>
        <p:spPr>
          <a:xfrm>
            <a:off x="455159" y="2207454"/>
            <a:ext cx="126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30 %</a:t>
            </a:r>
          </a:p>
        </p:txBody>
      </p:sp>
      <p:sp>
        <p:nvSpPr>
          <p:cNvPr id="32" name="Title"/>
          <p:cNvSpPr txBox="1">
            <a:spLocks/>
          </p:cNvSpPr>
          <p:nvPr/>
        </p:nvSpPr>
        <p:spPr>
          <a:xfrm>
            <a:off x="597983" y="714922"/>
            <a:ext cx="8159750" cy="785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dirty="0" smtClean="0">
                <a:latin typeface="Times New Roman" pitchFamily="18" charset="0"/>
                <a:cs typeface="Times New Roman" pitchFamily="18" charset="0"/>
              </a:rPr>
              <a:t>Špagetizacija informacionog sistema</a:t>
            </a:r>
          </a:p>
        </p:txBody>
      </p:sp>
    </p:spTree>
    <p:extLst>
      <p:ext uri="{BB962C8B-B14F-4D97-AF65-F5344CB8AC3E}">
        <p14:creationId xmlns:p14="http://schemas.microsoft.com/office/powerpoint/2010/main" val="9909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2726 -4.44444E-6 L 0.12726 0.49653 L 0.25729 0.36968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2481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13593 4.07407E-6 L 0.13593 0.51643 L 0.26389 0.44722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2581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9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13559 -4.07407E-6 L 0.08472 0.58635 L 0.52379 0.5 " pathEditMode="relative" rAng="0" ptsTypes="AAAA">
                                      <p:cBhvr>
                                        <p:cTn id="8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1" y="2930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12587 -7.40741E-7 L 0.12587 0.40857 L 0.26129 0.3400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2041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4" grpId="0" animBg="1"/>
      <p:bldP spid="55" grpId="0" animBg="1"/>
      <p:bldP spid="56" grpId="0" animBg="1"/>
      <p:bldP spid="57" grpId="0" animBg="1"/>
      <p:bldP spid="57" grpId="1" animBg="1"/>
      <p:bldP spid="58" grpId="0" animBg="1"/>
      <p:bldP spid="58" grpId="1" animBg="1"/>
      <p:bldP spid="59" grpId="0" animBg="1"/>
      <p:bldP spid="60" grpId="0" animBg="1"/>
      <p:bldP spid="64" grpId="0" animBg="1"/>
      <p:bldP spid="65" grpId="0" animBg="1"/>
      <p:bldP spid="66" grpId="0" animBg="1"/>
      <p:bldP spid="66" grpId="1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roup -1"/>
          <p:cNvGrpSpPr/>
          <p:nvPr/>
        </p:nvGrpSpPr>
        <p:grpSpPr>
          <a:xfrm>
            <a:off x="296336" y="1582047"/>
            <a:ext cx="8577709" cy="5065496"/>
            <a:chOff x="296336" y="1582047"/>
            <a:chExt cx="8577709" cy="5065496"/>
          </a:xfrm>
        </p:grpSpPr>
        <p:grpSp>
          <p:nvGrpSpPr>
            <p:cNvPr id="185" name="GroupSistemD"/>
            <p:cNvGrpSpPr/>
            <p:nvPr/>
          </p:nvGrpSpPr>
          <p:grpSpPr>
            <a:xfrm>
              <a:off x="7439996" y="1588272"/>
              <a:ext cx="1260000" cy="4147360"/>
              <a:chOff x="9558866" y="1588272"/>
              <a:chExt cx="1260000" cy="4147360"/>
            </a:xfrm>
          </p:grpSpPr>
          <p:sp>
            <p:nvSpPr>
              <p:cNvPr id="187" name="SistemD"/>
              <p:cNvSpPr/>
              <p:nvPr/>
            </p:nvSpPr>
            <p:spPr>
              <a:xfrm>
                <a:off x="9558866" y="2135632"/>
                <a:ext cx="12600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00" name="SistemD_naslov"/>
              <p:cNvSpPr txBox="1"/>
              <p:nvPr/>
            </p:nvSpPr>
            <p:spPr>
              <a:xfrm>
                <a:off x="9631783" y="1588272"/>
                <a:ext cx="1111586" cy="4001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hr-HR" sz="20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Sistem D</a:t>
                </a:r>
                <a:endParaRPr lang="hr-HR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01" name="RjesenjeD"/>
            <p:cNvSpPr/>
            <p:nvPr/>
          </p:nvSpPr>
          <p:spPr>
            <a:xfrm>
              <a:off x="7610144" y="3121107"/>
              <a:ext cx="1260000" cy="1440000"/>
            </a:xfrm>
            <a:prstGeom prst="rect">
              <a:avLst/>
            </a:prstGeom>
            <a:pattFill prst="wdUp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 dirty="0" smtClean="0">
                  <a:solidFill>
                    <a:schemeClr val="tx1"/>
                  </a:solidFill>
                </a:rPr>
                <a:t>40 %</a:t>
              </a:r>
              <a:endParaRPr lang="hr-H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02" name="FaliD20%"/>
            <p:cNvSpPr/>
            <p:nvPr/>
          </p:nvSpPr>
          <p:spPr>
            <a:xfrm>
              <a:off x="7593210" y="2209744"/>
              <a:ext cx="1260000" cy="9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 smtClean="0"/>
                <a:t>25%</a:t>
              </a:r>
              <a:endParaRPr lang="hr-HR" dirty="0"/>
            </a:p>
          </p:txBody>
        </p:sp>
        <p:grpSp>
          <p:nvGrpSpPr>
            <p:cNvPr id="203" name="GroupSistemC"/>
            <p:cNvGrpSpPr/>
            <p:nvPr/>
          </p:nvGrpSpPr>
          <p:grpSpPr>
            <a:xfrm>
              <a:off x="5070510" y="1582047"/>
              <a:ext cx="1260000" cy="4153585"/>
              <a:chOff x="6522155" y="1582047"/>
              <a:chExt cx="1260000" cy="4153585"/>
            </a:xfrm>
          </p:grpSpPr>
          <p:sp>
            <p:nvSpPr>
              <p:cNvPr id="204" name="SistemC_naslov"/>
              <p:cNvSpPr txBox="1"/>
              <p:nvPr/>
            </p:nvSpPr>
            <p:spPr>
              <a:xfrm>
                <a:off x="6559378" y="1582047"/>
                <a:ext cx="1085938" cy="4001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hr-HR" sz="20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Sistem C</a:t>
                </a:r>
                <a:endParaRPr lang="hr-HR" sz="2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5" name="SistemC"/>
              <p:cNvSpPr/>
              <p:nvPr/>
            </p:nvSpPr>
            <p:spPr>
              <a:xfrm>
                <a:off x="6522155" y="2135632"/>
                <a:ext cx="12600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206" name="SpagetCD"/>
            <p:cNvSpPr/>
            <p:nvPr/>
          </p:nvSpPr>
          <p:spPr>
            <a:xfrm>
              <a:off x="6413441" y="2576989"/>
              <a:ext cx="1010435" cy="2906077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07" name="RjesenjeC"/>
            <p:cNvSpPr/>
            <p:nvPr/>
          </p:nvSpPr>
          <p:spPr>
            <a:xfrm>
              <a:off x="5226894" y="3313540"/>
              <a:ext cx="1260000" cy="2160000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 dirty="0" smtClean="0">
                  <a:solidFill>
                    <a:schemeClr val="tx1"/>
                  </a:solidFill>
                </a:rPr>
                <a:t>60 %</a:t>
              </a:r>
              <a:endParaRPr lang="hr-H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08" name="FaliC30% u D"/>
            <p:cNvSpPr/>
            <p:nvPr/>
          </p:nvSpPr>
          <p:spPr>
            <a:xfrm>
              <a:off x="7614045" y="4559119"/>
              <a:ext cx="1260000" cy="10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 dirty="0" smtClean="0">
                  <a:solidFill>
                    <a:schemeClr val="tx1"/>
                  </a:solidFill>
                </a:rPr>
                <a:t>30 %</a:t>
              </a:r>
              <a:endParaRPr lang="hr-H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09" name="FaliC30%"/>
            <p:cNvSpPr/>
            <p:nvPr/>
          </p:nvSpPr>
          <p:spPr>
            <a:xfrm>
              <a:off x="5222131" y="2225755"/>
              <a:ext cx="12600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 smtClean="0"/>
                <a:t>30 %</a:t>
              </a:r>
              <a:endParaRPr lang="hr-HR" dirty="0"/>
            </a:p>
          </p:txBody>
        </p:sp>
        <p:grpSp>
          <p:nvGrpSpPr>
            <p:cNvPr id="210" name="GroupSistemB"/>
            <p:cNvGrpSpPr/>
            <p:nvPr/>
          </p:nvGrpSpPr>
          <p:grpSpPr>
            <a:xfrm>
              <a:off x="2662814" y="1585111"/>
              <a:ext cx="1260000" cy="4150521"/>
              <a:chOff x="3485444" y="1585111"/>
              <a:chExt cx="1701800" cy="4150521"/>
            </a:xfrm>
          </p:grpSpPr>
          <p:sp>
            <p:nvSpPr>
              <p:cNvPr id="211" name="SistemB"/>
              <p:cNvSpPr/>
              <p:nvPr/>
            </p:nvSpPr>
            <p:spPr>
              <a:xfrm>
                <a:off x="3485444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2" name="SistemB_naslov"/>
              <p:cNvSpPr txBox="1"/>
              <p:nvPr/>
            </p:nvSpPr>
            <p:spPr>
              <a:xfrm>
                <a:off x="3577921" y="1585111"/>
                <a:ext cx="1566114" cy="4001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0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Sistem B</a:t>
                </a:r>
                <a:endParaRPr lang="hr-HR" sz="20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13" name="SpagetBC"/>
            <p:cNvSpPr/>
            <p:nvPr/>
          </p:nvSpPr>
          <p:spPr>
            <a:xfrm>
              <a:off x="3547743" y="2535465"/>
              <a:ext cx="2353056" cy="3200167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14" name="SpagetBD"/>
            <p:cNvSpPr/>
            <p:nvPr/>
          </p:nvSpPr>
          <p:spPr>
            <a:xfrm>
              <a:off x="4060385" y="1948349"/>
              <a:ext cx="3755363" cy="4699194"/>
            </a:xfrm>
            <a:custGeom>
              <a:avLst/>
              <a:gdLst>
                <a:gd name="connsiteX0" fmla="*/ 0 w 5124450"/>
                <a:gd name="connsiteY0" fmla="*/ 542551 h 4909434"/>
                <a:gd name="connsiteX1" fmla="*/ 838200 w 5124450"/>
                <a:gd name="connsiteY1" fmla="*/ 371101 h 4909434"/>
                <a:gd name="connsiteX2" fmla="*/ 581025 w 5124450"/>
                <a:gd name="connsiteY2" fmla="*/ 4771651 h 4909434"/>
                <a:gd name="connsiteX3" fmla="*/ 5124450 w 5124450"/>
                <a:gd name="connsiteY3" fmla="*/ 3885826 h 49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4450" h="4909434">
                  <a:moveTo>
                    <a:pt x="0" y="542551"/>
                  </a:moveTo>
                  <a:cubicBezTo>
                    <a:pt x="370681" y="104401"/>
                    <a:pt x="741363" y="-333749"/>
                    <a:pt x="838200" y="371101"/>
                  </a:cubicBezTo>
                  <a:cubicBezTo>
                    <a:pt x="935037" y="1075951"/>
                    <a:pt x="-133350" y="4185864"/>
                    <a:pt x="581025" y="4771651"/>
                  </a:cubicBezTo>
                  <a:cubicBezTo>
                    <a:pt x="1295400" y="5357438"/>
                    <a:pt x="5124450" y="3885826"/>
                    <a:pt x="5124450" y="3885826"/>
                  </a:cubicBezTo>
                </a:path>
              </a:pathLst>
            </a:cu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15" name="RjesenjeB"/>
            <p:cNvSpPr/>
            <p:nvPr/>
          </p:nvSpPr>
          <p:spPr>
            <a:xfrm>
              <a:off x="2815214" y="2764139"/>
              <a:ext cx="1260000" cy="1980000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 dirty="0" smtClean="0">
                  <a:solidFill>
                    <a:schemeClr val="tx1"/>
                  </a:solidFill>
                </a:rPr>
                <a:t>55%</a:t>
              </a:r>
              <a:endParaRPr lang="hr-H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16" name="FaliB5% u D"/>
            <p:cNvSpPr/>
            <p:nvPr/>
          </p:nvSpPr>
          <p:spPr>
            <a:xfrm>
              <a:off x="7602302" y="5637377"/>
              <a:ext cx="1260000" cy="1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 dirty="0" smtClean="0">
                  <a:solidFill>
                    <a:schemeClr val="tx1"/>
                  </a:solidFill>
                </a:rPr>
                <a:t>5 %</a:t>
              </a:r>
              <a:endParaRPr lang="hr-H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17" name="FaliB10% u C"/>
            <p:cNvSpPr/>
            <p:nvPr/>
          </p:nvSpPr>
          <p:spPr>
            <a:xfrm>
              <a:off x="5234954" y="5467807"/>
              <a:ext cx="1260000" cy="360000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 dirty="0">
                  <a:solidFill>
                    <a:schemeClr val="tx1"/>
                  </a:solidFill>
                </a:rPr>
                <a:t>1</a:t>
              </a:r>
              <a:r>
                <a:rPr lang="hr-HR" sz="2400" b="1" dirty="0" smtClean="0">
                  <a:solidFill>
                    <a:schemeClr val="tx1"/>
                  </a:solidFill>
                </a:rPr>
                <a:t>0 %</a:t>
              </a:r>
              <a:endParaRPr lang="hr-H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18" name="FaliB5%"/>
            <p:cNvSpPr/>
            <p:nvPr/>
          </p:nvSpPr>
          <p:spPr>
            <a:xfrm>
              <a:off x="2815214" y="2213229"/>
              <a:ext cx="1260000" cy="1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 smtClean="0"/>
                <a:t>5 %</a:t>
              </a:r>
            </a:p>
          </p:txBody>
        </p:sp>
        <p:sp>
          <p:nvSpPr>
            <p:cNvPr id="219" name="FaliB10%"/>
            <p:cNvSpPr/>
            <p:nvPr/>
          </p:nvSpPr>
          <p:spPr>
            <a:xfrm>
              <a:off x="2815214" y="2396989"/>
              <a:ext cx="1260000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 smtClean="0"/>
                <a:t>10 %</a:t>
              </a:r>
              <a:endParaRPr lang="hr-HR" dirty="0"/>
            </a:p>
          </p:txBody>
        </p:sp>
        <p:grpSp>
          <p:nvGrpSpPr>
            <p:cNvPr id="220" name="GroupSistemA"/>
            <p:cNvGrpSpPr/>
            <p:nvPr/>
          </p:nvGrpSpPr>
          <p:grpSpPr>
            <a:xfrm>
              <a:off x="296336" y="1582047"/>
              <a:ext cx="1260000" cy="4153585"/>
              <a:chOff x="448733" y="1582047"/>
              <a:chExt cx="1260000" cy="4153585"/>
            </a:xfrm>
          </p:grpSpPr>
          <p:sp>
            <p:nvSpPr>
              <p:cNvPr id="221" name="SistemA"/>
              <p:cNvSpPr/>
              <p:nvPr/>
            </p:nvSpPr>
            <p:spPr>
              <a:xfrm>
                <a:off x="448733" y="2135632"/>
                <a:ext cx="1260000" cy="360000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22" name="SistemA_naslov"/>
              <p:cNvSpPr txBox="1"/>
              <p:nvPr/>
            </p:nvSpPr>
            <p:spPr>
              <a:xfrm>
                <a:off x="520700" y="1582047"/>
                <a:ext cx="1105174" cy="4001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hr-HR" sz="2000" b="1" dirty="0" smtClean="0">
                    <a:solidFill>
                      <a:srgbClr val="FFC000"/>
                    </a:solidFill>
                  </a:rPr>
                  <a:t>Sistem A</a:t>
                </a:r>
                <a:endParaRPr lang="hr-HR" sz="2000" b="1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23" name="SpagetAB"/>
            <p:cNvSpPr/>
            <p:nvPr/>
          </p:nvSpPr>
          <p:spPr>
            <a:xfrm>
              <a:off x="1420104" y="2507208"/>
              <a:ext cx="1630113" cy="2849313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24" name="RjesenjeA"/>
            <p:cNvSpPr/>
            <p:nvPr/>
          </p:nvSpPr>
          <p:spPr>
            <a:xfrm>
              <a:off x="448736" y="3310508"/>
              <a:ext cx="1260000" cy="2520000"/>
            </a:xfrm>
            <a:prstGeom prst="rect">
              <a:avLst/>
            </a:prstGeom>
            <a:pattFill prst="wdUpDiag">
              <a:fgClr>
                <a:schemeClr val="accent4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70 %</a:t>
              </a:r>
              <a:endParaRPr lang="hr-HR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5" name="FaliA30% u B"/>
            <p:cNvSpPr/>
            <p:nvPr/>
          </p:nvSpPr>
          <p:spPr>
            <a:xfrm>
              <a:off x="2821574" y="4759418"/>
              <a:ext cx="1260000" cy="1080000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r>
                <a:rPr lang="hr-HR" sz="2400" b="1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0 %</a:t>
              </a:r>
              <a:endParaRPr lang="hr-HR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6" name="FaliA30%"/>
            <p:cNvSpPr/>
            <p:nvPr/>
          </p:nvSpPr>
          <p:spPr>
            <a:xfrm>
              <a:off x="455159" y="2207454"/>
              <a:ext cx="12600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30 %</a:t>
              </a:r>
            </a:p>
          </p:txBody>
        </p:sp>
      </p:grpSp>
      <p:grpSp>
        <p:nvGrpSpPr>
          <p:cNvPr id="186" name="Group 0" hidden="1"/>
          <p:cNvGrpSpPr/>
          <p:nvPr/>
        </p:nvGrpSpPr>
        <p:grpSpPr>
          <a:xfrm>
            <a:off x="350266" y="2039214"/>
            <a:ext cx="8178800" cy="3824558"/>
            <a:chOff x="601133" y="1734447"/>
            <a:chExt cx="10905067" cy="5099411"/>
          </a:xfrm>
        </p:grpSpPr>
        <p:grpSp>
          <p:nvGrpSpPr>
            <p:cNvPr id="156" name="GroupSistemD"/>
            <p:cNvGrpSpPr/>
            <p:nvPr/>
          </p:nvGrpSpPr>
          <p:grpSpPr>
            <a:xfrm>
              <a:off x="9711266" y="1740672"/>
              <a:ext cx="1701800" cy="4147360"/>
              <a:chOff x="9558866" y="1588272"/>
              <a:chExt cx="1701800" cy="4147360"/>
            </a:xfrm>
          </p:grpSpPr>
          <p:sp>
            <p:nvSpPr>
              <p:cNvPr id="157" name="SistemD"/>
              <p:cNvSpPr/>
              <p:nvPr/>
            </p:nvSpPr>
            <p:spPr>
              <a:xfrm>
                <a:off x="9558866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158" name="SistemD_naslov"/>
              <p:cNvSpPr txBox="1"/>
              <p:nvPr/>
            </p:nvSpPr>
            <p:spPr>
              <a:xfrm>
                <a:off x="9860383" y="1588272"/>
                <a:ext cx="1174168" cy="43088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1500" b="1" dirty="0">
                    <a:solidFill>
                      <a:schemeClr val="accent6">
                        <a:lumMod val="75000"/>
                      </a:schemeClr>
                    </a:solidFill>
                  </a:rPr>
                  <a:t>Sistem D</a:t>
                </a:r>
              </a:p>
            </p:txBody>
          </p:sp>
        </p:grpSp>
        <p:sp>
          <p:nvSpPr>
            <p:cNvPr id="159" name="RjesenjeD"/>
            <p:cNvSpPr/>
            <p:nvPr/>
          </p:nvSpPr>
          <p:spPr>
            <a:xfrm>
              <a:off x="9804400" y="3225880"/>
              <a:ext cx="1701800" cy="1440000"/>
            </a:xfrm>
            <a:prstGeom prst="rect">
              <a:avLst/>
            </a:prstGeom>
            <a:pattFill prst="wdUp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b="1" dirty="0">
                  <a:solidFill>
                    <a:schemeClr val="tx1"/>
                  </a:solidFill>
                </a:rPr>
                <a:t>40 %</a:t>
              </a:r>
            </a:p>
          </p:txBody>
        </p:sp>
        <p:sp>
          <p:nvSpPr>
            <p:cNvPr id="160" name="FaliD20%"/>
            <p:cNvSpPr/>
            <p:nvPr/>
          </p:nvSpPr>
          <p:spPr>
            <a:xfrm>
              <a:off x="9787466" y="2362144"/>
              <a:ext cx="1701800" cy="9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350" dirty="0"/>
                <a:t>25%</a:t>
              </a:r>
            </a:p>
          </p:txBody>
        </p:sp>
        <p:grpSp>
          <p:nvGrpSpPr>
            <p:cNvPr id="161" name="GroupSistemC"/>
            <p:cNvGrpSpPr/>
            <p:nvPr/>
          </p:nvGrpSpPr>
          <p:grpSpPr>
            <a:xfrm>
              <a:off x="6674555" y="1734447"/>
              <a:ext cx="1701800" cy="4153585"/>
              <a:chOff x="6522155" y="1582047"/>
              <a:chExt cx="1701800" cy="4153585"/>
            </a:xfrm>
          </p:grpSpPr>
          <p:sp>
            <p:nvSpPr>
              <p:cNvPr id="162" name="SistemC_naslov"/>
              <p:cNvSpPr txBox="1"/>
              <p:nvPr/>
            </p:nvSpPr>
            <p:spPr>
              <a:xfrm>
                <a:off x="6826078" y="1582047"/>
                <a:ext cx="1148520" cy="43088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1500" b="1" dirty="0">
                    <a:solidFill>
                      <a:schemeClr val="accent2">
                        <a:lumMod val="75000"/>
                      </a:schemeClr>
                    </a:solidFill>
                  </a:rPr>
                  <a:t>Sistem C</a:t>
                </a:r>
              </a:p>
            </p:txBody>
          </p:sp>
          <p:sp>
            <p:nvSpPr>
              <p:cNvPr id="163" name="SistemC"/>
              <p:cNvSpPr/>
              <p:nvPr/>
            </p:nvSpPr>
            <p:spPr>
              <a:xfrm>
                <a:off x="6522155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</p:grpSp>
        <p:sp>
          <p:nvSpPr>
            <p:cNvPr id="164" name="SpagetCD"/>
            <p:cNvSpPr/>
            <p:nvPr/>
          </p:nvSpPr>
          <p:spPr>
            <a:xfrm>
              <a:off x="7921582" y="2671313"/>
              <a:ext cx="2353056" cy="2826277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1350"/>
            </a:p>
          </p:txBody>
        </p:sp>
        <p:sp>
          <p:nvSpPr>
            <p:cNvPr id="165" name="RjesenjeC"/>
            <p:cNvSpPr/>
            <p:nvPr/>
          </p:nvSpPr>
          <p:spPr>
            <a:xfrm>
              <a:off x="6750755" y="3475466"/>
              <a:ext cx="1701800" cy="2160000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b="1" dirty="0">
                  <a:solidFill>
                    <a:schemeClr val="tx1"/>
                  </a:solidFill>
                </a:rPr>
                <a:t>60 %</a:t>
              </a:r>
            </a:p>
          </p:txBody>
        </p:sp>
        <p:sp>
          <p:nvSpPr>
            <p:cNvPr id="166" name="FaliC30% u D"/>
            <p:cNvSpPr/>
            <p:nvPr/>
          </p:nvSpPr>
          <p:spPr>
            <a:xfrm>
              <a:off x="9786684" y="4682502"/>
              <a:ext cx="1701800" cy="10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b="1" dirty="0">
                  <a:solidFill>
                    <a:schemeClr val="tx1"/>
                  </a:solidFill>
                </a:rPr>
                <a:t>30 %</a:t>
              </a:r>
            </a:p>
          </p:txBody>
        </p:sp>
        <p:sp>
          <p:nvSpPr>
            <p:cNvPr id="167" name="FaliC30%"/>
            <p:cNvSpPr/>
            <p:nvPr/>
          </p:nvSpPr>
          <p:spPr>
            <a:xfrm>
              <a:off x="6750755" y="2378155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350" dirty="0"/>
                <a:t>30 %</a:t>
              </a:r>
            </a:p>
          </p:txBody>
        </p:sp>
        <p:grpSp>
          <p:nvGrpSpPr>
            <p:cNvPr id="168" name="GroupSistemB"/>
            <p:cNvGrpSpPr/>
            <p:nvPr/>
          </p:nvGrpSpPr>
          <p:grpSpPr>
            <a:xfrm>
              <a:off x="3637844" y="1737511"/>
              <a:ext cx="1701800" cy="4150521"/>
              <a:chOff x="3485444" y="1585111"/>
              <a:chExt cx="1701800" cy="4150521"/>
            </a:xfrm>
          </p:grpSpPr>
          <p:sp>
            <p:nvSpPr>
              <p:cNvPr id="169" name="SistemB"/>
              <p:cNvSpPr/>
              <p:nvPr/>
            </p:nvSpPr>
            <p:spPr>
              <a:xfrm>
                <a:off x="3485444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170" name="SistemB_naslov"/>
              <p:cNvSpPr txBox="1"/>
              <p:nvPr/>
            </p:nvSpPr>
            <p:spPr>
              <a:xfrm>
                <a:off x="3783757" y="1585111"/>
                <a:ext cx="1154932" cy="43088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1500" b="1" dirty="0">
                    <a:solidFill>
                      <a:schemeClr val="accent1">
                        <a:lumMod val="75000"/>
                      </a:schemeClr>
                    </a:solidFill>
                  </a:rPr>
                  <a:t>Sistem B</a:t>
                </a:r>
              </a:p>
            </p:txBody>
          </p:sp>
        </p:grpSp>
        <p:sp>
          <p:nvSpPr>
            <p:cNvPr id="171" name="SpagetBC"/>
            <p:cNvSpPr/>
            <p:nvPr/>
          </p:nvSpPr>
          <p:spPr>
            <a:xfrm>
              <a:off x="4884871" y="2542725"/>
              <a:ext cx="2353056" cy="3286575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1350"/>
            </a:p>
          </p:txBody>
        </p:sp>
        <p:sp>
          <p:nvSpPr>
            <p:cNvPr id="172" name="SpagetBD"/>
            <p:cNvSpPr/>
            <p:nvPr/>
          </p:nvSpPr>
          <p:spPr>
            <a:xfrm>
              <a:off x="5257800" y="1924424"/>
              <a:ext cx="5124450" cy="4909434"/>
            </a:xfrm>
            <a:custGeom>
              <a:avLst/>
              <a:gdLst>
                <a:gd name="connsiteX0" fmla="*/ 0 w 5124450"/>
                <a:gd name="connsiteY0" fmla="*/ 542551 h 4909434"/>
                <a:gd name="connsiteX1" fmla="*/ 838200 w 5124450"/>
                <a:gd name="connsiteY1" fmla="*/ 371101 h 4909434"/>
                <a:gd name="connsiteX2" fmla="*/ 581025 w 5124450"/>
                <a:gd name="connsiteY2" fmla="*/ 4771651 h 4909434"/>
                <a:gd name="connsiteX3" fmla="*/ 5124450 w 5124450"/>
                <a:gd name="connsiteY3" fmla="*/ 3885826 h 49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4450" h="4909434">
                  <a:moveTo>
                    <a:pt x="0" y="542551"/>
                  </a:moveTo>
                  <a:cubicBezTo>
                    <a:pt x="370681" y="104401"/>
                    <a:pt x="741363" y="-333749"/>
                    <a:pt x="838200" y="371101"/>
                  </a:cubicBezTo>
                  <a:cubicBezTo>
                    <a:pt x="935037" y="1075951"/>
                    <a:pt x="-133350" y="4185864"/>
                    <a:pt x="581025" y="4771651"/>
                  </a:cubicBezTo>
                  <a:cubicBezTo>
                    <a:pt x="1295400" y="5357438"/>
                    <a:pt x="5124450" y="3885826"/>
                    <a:pt x="5124450" y="3885826"/>
                  </a:cubicBezTo>
                </a:path>
              </a:pathLst>
            </a:cu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1350"/>
            </a:p>
          </p:txBody>
        </p:sp>
        <p:sp>
          <p:nvSpPr>
            <p:cNvPr id="173" name="RjesenjeB"/>
            <p:cNvSpPr/>
            <p:nvPr/>
          </p:nvSpPr>
          <p:spPr>
            <a:xfrm>
              <a:off x="3790244" y="2916539"/>
              <a:ext cx="1701800" cy="1980000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b="1" dirty="0">
                  <a:solidFill>
                    <a:schemeClr val="tx1"/>
                  </a:solidFill>
                </a:rPr>
                <a:t>55%</a:t>
              </a:r>
            </a:p>
          </p:txBody>
        </p:sp>
        <p:sp>
          <p:nvSpPr>
            <p:cNvPr id="174" name="FaliB5% u D"/>
            <p:cNvSpPr/>
            <p:nvPr/>
          </p:nvSpPr>
          <p:spPr>
            <a:xfrm>
              <a:off x="9767194" y="5735267"/>
              <a:ext cx="1701800" cy="1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b="1" dirty="0">
                  <a:solidFill>
                    <a:schemeClr val="tx1"/>
                  </a:solidFill>
                </a:rPr>
                <a:t>5 %</a:t>
              </a:r>
            </a:p>
          </p:txBody>
        </p:sp>
        <p:sp>
          <p:nvSpPr>
            <p:cNvPr id="175" name="FaliB10% u C"/>
            <p:cNvSpPr/>
            <p:nvPr/>
          </p:nvSpPr>
          <p:spPr>
            <a:xfrm>
              <a:off x="6752506" y="5634321"/>
              <a:ext cx="1701800" cy="360000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b="1" dirty="0">
                  <a:solidFill>
                    <a:schemeClr val="tx1"/>
                  </a:solidFill>
                </a:rPr>
                <a:t>10 %</a:t>
              </a:r>
            </a:p>
          </p:txBody>
        </p:sp>
        <p:sp>
          <p:nvSpPr>
            <p:cNvPr id="176" name="FaliB5%"/>
            <p:cNvSpPr/>
            <p:nvPr/>
          </p:nvSpPr>
          <p:spPr>
            <a:xfrm>
              <a:off x="3790244" y="2365629"/>
              <a:ext cx="1701800" cy="1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350" dirty="0"/>
                <a:t>5 %</a:t>
              </a:r>
            </a:p>
          </p:txBody>
        </p:sp>
        <p:sp>
          <p:nvSpPr>
            <p:cNvPr id="177" name="FaliB10%"/>
            <p:cNvSpPr/>
            <p:nvPr/>
          </p:nvSpPr>
          <p:spPr>
            <a:xfrm>
              <a:off x="3790244" y="2549389"/>
              <a:ext cx="1701800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350" dirty="0"/>
                <a:t>10 %</a:t>
              </a:r>
            </a:p>
          </p:txBody>
        </p:sp>
        <p:grpSp>
          <p:nvGrpSpPr>
            <p:cNvPr id="178" name="GroupSistemA"/>
            <p:cNvGrpSpPr/>
            <p:nvPr/>
          </p:nvGrpSpPr>
          <p:grpSpPr>
            <a:xfrm>
              <a:off x="601133" y="1734447"/>
              <a:ext cx="1701800" cy="4153585"/>
              <a:chOff x="448733" y="1582047"/>
              <a:chExt cx="1701800" cy="4153585"/>
            </a:xfrm>
          </p:grpSpPr>
          <p:sp>
            <p:nvSpPr>
              <p:cNvPr id="179" name="SistemA"/>
              <p:cNvSpPr/>
              <p:nvPr/>
            </p:nvSpPr>
            <p:spPr>
              <a:xfrm>
                <a:off x="448733" y="2135632"/>
                <a:ext cx="1701800" cy="360000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180" name="SistemA_naslov"/>
              <p:cNvSpPr txBox="1"/>
              <p:nvPr/>
            </p:nvSpPr>
            <p:spPr>
              <a:xfrm>
                <a:off x="838200" y="1582047"/>
                <a:ext cx="1167756" cy="43088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1500" b="1" dirty="0">
                    <a:solidFill>
                      <a:srgbClr val="FFC000"/>
                    </a:solidFill>
                  </a:rPr>
                  <a:t>Sistem A</a:t>
                </a:r>
              </a:p>
            </p:txBody>
          </p:sp>
        </p:grpSp>
        <p:sp>
          <p:nvSpPr>
            <p:cNvPr id="181" name="SpagetAB"/>
            <p:cNvSpPr/>
            <p:nvPr/>
          </p:nvSpPr>
          <p:spPr>
            <a:xfrm>
              <a:off x="2017776" y="2648277"/>
              <a:ext cx="2353056" cy="2849313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1350"/>
            </a:p>
          </p:txBody>
        </p:sp>
        <p:sp>
          <p:nvSpPr>
            <p:cNvPr id="182" name="RjesenjeA"/>
            <p:cNvSpPr/>
            <p:nvPr/>
          </p:nvSpPr>
          <p:spPr>
            <a:xfrm>
              <a:off x="753533" y="3462908"/>
              <a:ext cx="1701800" cy="2520000"/>
            </a:xfrm>
            <a:prstGeom prst="rect">
              <a:avLst/>
            </a:prstGeom>
            <a:pattFill prst="wdUpDiag">
              <a:fgClr>
                <a:schemeClr val="accent4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70 %</a:t>
              </a:r>
            </a:p>
          </p:txBody>
        </p:sp>
        <p:sp>
          <p:nvSpPr>
            <p:cNvPr id="183" name="FaliA30% u B"/>
            <p:cNvSpPr/>
            <p:nvPr/>
          </p:nvSpPr>
          <p:spPr>
            <a:xfrm>
              <a:off x="3795273" y="4882525"/>
              <a:ext cx="1701800" cy="1080000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30 %</a:t>
              </a:r>
            </a:p>
          </p:txBody>
        </p:sp>
        <p:sp>
          <p:nvSpPr>
            <p:cNvPr id="184" name="FaliA30%"/>
            <p:cNvSpPr/>
            <p:nvPr/>
          </p:nvSpPr>
          <p:spPr>
            <a:xfrm>
              <a:off x="759956" y="2359854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350" dirty="0"/>
                <a:t>30 %</a:t>
              </a:r>
            </a:p>
          </p:txBody>
        </p:sp>
      </p:grpSp>
      <p:grpSp>
        <p:nvGrpSpPr>
          <p:cNvPr id="35" name="Group 1"/>
          <p:cNvGrpSpPr/>
          <p:nvPr/>
        </p:nvGrpSpPr>
        <p:grpSpPr>
          <a:xfrm>
            <a:off x="1317732" y="2135943"/>
            <a:ext cx="3358129" cy="1529233"/>
            <a:chOff x="448733" y="1582047"/>
            <a:chExt cx="11198085" cy="5099411"/>
          </a:xfrm>
        </p:grpSpPr>
        <p:grpSp>
          <p:nvGrpSpPr>
            <p:cNvPr id="4" name="GroupSistemD"/>
            <p:cNvGrpSpPr/>
            <p:nvPr/>
          </p:nvGrpSpPr>
          <p:grpSpPr>
            <a:xfrm>
              <a:off x="9558866" y="1588272"/>
              <a:ext cx="2087952" cy="4147360"/>
              <a:chOff x="9558866" y="1588272"/>
              <a:chExt cx="2087952" cy="4147360"/>
            </a:xfrm>
          </p:grpSpPr>
          <p:sp>
            <p:nvSpPr>
              <p:cNvPr id="5" name="SistemD"/>
              <p:cNvSpPr/>
              <p:nvPr/>
            </p:nvSpPr>
            <p:spPr>
              <a:xfrm>
                <a:off x="9558866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6" name="SistemD_naslov"/>
              <p:cNvSpPr txBox="1"/>
              <p:nvPr/>
            </p:nvSpPr>
            <p:spPr>
              <a:xfrm>
                <a:off x="9860382" y="1588272"/>
                <a:ext cx="1786436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6">
                        <a:lumMod val="75000"/>
                      </a:schemeClr>
                    </a:solidFill>
                  </a:rPr>
                  <a:t>Sistem D</a:t>
                </a:r>
              </a:p>
            </p:txBody>
          </p:sp>
        </p:grpSp>
        <p:sp>
          <p:nvSpPr>
            <p:cNvPr id="7" name="RjesenjeD"/>
            <p:cNvSpPr/>
            <p:nvPr/>
          </p:nvSpPr>
          <p:spPr>
            <a:xfrm>
              <a:off x="9652000" y="3127343"/>
              <a:ext cx="1701800" cy="1440000"/>
            </a:xfrm>
            <a:prstGeom prst="rect">
              <a:avLst/>
            </a:prstGeom>
            <a:pattFill prst="wdUp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40 %</a:t>
              </a:r>
            </a:p>
          </p:txBody>
        </p:sp>
        <p:sp>
          <p:nvSpPr>
            <p:cNvPr id="8" name="FaliD20%"/>
            <p:cNvSpPr/>
            <p:nvPr/>
          </p:nvSpPr>
          <p:spPr>
            <a:xfrm>
              <a:off x="9652000" y="2227343"/>
              <a:ext cx="1701800" cy="9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25%</a:t>
              </a:r>
            </a:p>
          </p:txBody>
        </p:sp>
        <p:grpSp>
          <p:nvGrpSpPr>
            <p:cNvPr id="9" name="GroupSistemC"/>
            <p:cNvGrpSpPr/>
            <p:nvPr/>
          </p:nvGrpSpPr>
          <p:grpSpPr>
            <a:xfrm>
              <a:off x="6522155" y="1582047"/>
              <a:ext cx="2058285" cy="4153585"/>
              <a:chOff x="6522155" y="1582047"/>
              <a:chExt cx="2058285" cy="4153585"/>
            </a:xfrm>
          </p:grpSpPr>
          <p:sp>
            <p:nvSpPr>
              <p:cNvPr id="10" name="SistemC_naslov"/>
              <p:cNvSpPr txBox="1"/>
              <p:nvPr/>
            </p:nvSpPr>
            <p:spPr>
              <a:xfrm>
                <a:off x="6826076" y="1582047"/>
                <a:ext cx="1754364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2">
                        <a:lumMod val="75000"/>
                      </a:schemeClr>
                    </a:solidFill>
                  </a:rPr>
                  <a:t>Sistem C</a:t>
                </a:r>
              </a:p>
            </p:txBody>
          </p:sp>
          <p:sp>
            <p:nvSpPr>
              <p:cNvPr id="11" name="SistemC"/>
              <p:cNvSpPr/>
              <p:nvPr/>
            </p:nvSpPr>
            <p:spPr>
              <a:xfrm>
                <a:off x="6522155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</p:grpSp>
        <p:sp>
          <p:nvSpPr>
            <p:cNvPr id="12" name="SpagetCD"/>
            <p:cNvSpPr/>
            <p:nvPr/>
          </p:nvSpPr>
          <p:spPr>
            <a:xfrm>
              <a:off x="7769182" y="2518913"/>
              <a:ext cx="2353056" cy="2826277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13" name="RjesenjeC"/>
            <p:cNvSpPr/>
            <p:nvPr/>
          </p:nvSpPr>
          <p:spPr>
            <a:xfrm>
              <a:off x="6598355" y="3323066"/>
              <a:ext cx="1701800" cy="2160000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60 %</a:t>
              </a:r>
            </a:p>
          </p:txBody>
        </p:sp>
        <p:sp>
          <p:nvSpPr>
            <p:cNvPr id="14" name="FaliC30% u D"/>
            <p:cNvSpPr/>
            <p:nvPr/>
          </p:nvSpPr>
          <p:spPr>
            <a:xfrm>
              <a:off x="9652000" y="4567343"/>
              <a:ext cx="1701800" cy="10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30 %</a:t>
              </a:r>
            </a:p>
          </p:txBody>
        </p:sp>
        <p:sp>
          <p:nvSpPr>
            <p:cNvPr id="15" name="FaliC30%"/>
            <p:cNvSpPr/>
            <p:nvPr/>
          </p:nvSpPr>
          <p:spPr>
            <a:xfrm>
              <a:off x="6598355" y="2225755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30 %</a:t>
              </a:r>
            </a:p>
          </p:txBody>
        </p:sp>
        <p:grpSp>
          <p:nvGrpSpPr>
            <p:cNvPr id="16" name="GroupSistemB"/>
            <p:cNvGrpSpPr/>
            <p:nvPr/>
          </p:nvGrpSpPr>
          <p:grpSpPr>
            <a:xfrm>
              <a:off x="3485444" y="1585111"/>
              <a:ext cx="2063366" cy="4150521"/>
              <a:chOff x="3485444" y="1585111"/>
              <a:chExt cx="2063366" cy="4150521"/>
            </a:xfrm>
          </p:grpSpPr>
          <p:sp>
            <p:nvSpPr>
              <p:cNvPr id="17" name="SistemB"/>
              <p:cNvSpPr/>
              <p:nvPr/>
            </p:nvSpPr>
            <p:spPr>
              <a:xfrm>
                <a:off x="3485444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18" name="SistemB_naslov"/>
              <p:cNvSpPr txBox="1"/>
              <p:nvPr/>
            </p:nvSpPr>
            <p:spPr>
              <a:xfrm>
                <a:off x="3783756" y="1585111"/>
                <a:ext cx="1765054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1">
                        <a:lumMod val="75000"/>
                      </a:schemeClr>
                    </a:solidFill>
                  </a:rPr>
                  <a:t>Sistem B</a:t>
                </a:r>
              </a:p>
            </p:txBody>
          </p:sp>
        </p:grpSp>
        <p:sp>
          <p:nvSpPr>
            <p:cNvPr id="19" name="SpagetBC"/>
            <p:cNvSpPr/>
            <p:nvPr/>
          </p:nvSpPr>
          <p:spPr>
            <a:xfrm>
              <a:off x="4732471" y="2390325"/>
              <a:ext cx="2353056" cy="3286575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20" name="SpagetBD"/>
            <p:cNvSpPr/>
            <p:nvPr/>
          </p:nvSpPr>
          <p:spPr>
            <a:xfrm>
              <a:off x="5105400" y="1772024"/>
              <a:ext cx="5124450" cy="4909434"/>
            </a:xfrm>
            <a:custGeom>
              <a:avLst/>
              <a:gdLst>
                <a:gd name="connsiteX0" fmla="*/ 0 w 5124450"/>
                <a:gd name="connsiteY0" fmla="*/ 542551 h 4909434"/>
                <a:gd name="connsiteX1" fmla="*/ 838200 w 5124450"/>
                <a:gd name="connsiteY1" fmla="*/ 371101 h 4909434"/>
                <a:gd name="connsiteX2" fmla="*/ 581025 w 5124450"/>
                <a:gd name="connsiteY2" fmla="*/ 4771651 h 4909434"/>
                <a:gd name="connsiteX3" fmla="*/ 5124450 w 5124450"/>
                <a:gd name="connsiteY3" fmla="*/ 3885826 h 49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4450" h="4909434">
                  <a:moveTo>
                    <a:pt x="0" y="542551"/>
                  </a:moveTo>
                  <a:cubicBezTo>
                    <a:pt x="370681" y="104401"/>
                    <a:pt x="741363" y="-333749"/>
                    <a:pt x="838200" y="371101"/>
                  </a:cubicBezTo>
                  <a:cubicBezTo>
                    <a:pt x="935037" y="1075951"/>
                    <a:pt x="-133350" y="4185864"/>
                    <a:pt x="581025" y="4771651"/>
                  </a:cubicBezTo>
                  <a:cubicBezTo>
                    <a:pt x="1295400" y="5357438"/>
                    <a:pt x="5124450" y="3885826"/>
                    <a:pt x="5124450" y="3885826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21" name="RjesenjeB"/>
            <p:cNvSpPr/>
            <p:nvPr/>
          </p:nvSpPr>
          <p:spPr>
            <a:xfrm>
              <a:off x="3637844" y="2764139"/>
              <a:ext cx="1701800" cy="1980000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55%</a:t>
              </a:r>
            </a:p>
          </p:txBody>
        </p:sp>
        <p:sp>
          <p:nvSpPr>
            <p:cNvPr id="22" name="FaliB5% u D"/>
            <p:cNvSpPr/>
            <p:nvPr/>
          </p:nvSpPr>
          <p:spPr>
            <a:xfrm>
              <a:off x="9652000" y="5647343"/>
              <a:ext cx="1701800" cy="1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5 %</a:t>
              </a:r>
            </a:p>
          </p:txBody>
        </p:sp>
        <p:sp>
          <p:nvSpPr>
            <p:cNvPr id="23" name="FaliB10% u C"/>
            <p:cNvSpPr/>
            <p:nvPr/>
          </p:nvSpPr>
          <p:spPr>
            <a:xfrm>
              <a:off x="6595927" y="5474359"/>
              <a:ext cx="1701800" cy="360000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10 %</a:t>
              </a:r>
            </a:p>
          </p:txBody>
        </p:sp>
        <p:sp>
          <p:nvSpPr>
            <p:cNvPr id="24" name="FaliB5%"/>
            <p:cNvSpPr/>
            <p:nvPr/>
          </p:nvSpPr>
          <p:spPr>
            <a:xfrm>
              <a:off x="3637844" y="2213229"/>
              <a:ext cx="1701800" cy="1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5 %</a:t>
              </a:r>
            </a:p>
          </p:txBody>
        </p:sp>
        <p:sp>
          <p:nvSpPr>
            <p:cNvPr id="25" name="FaliB10%"/>
            <p:cNvSpPr/>
            <p:nvPr/>
          </p:nvSpPr>
          <p:spPr>
            <a:xfrm>
              <a:off x="3637844" y="2396989"/>
              <a:ext cx="1701800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10 %</a:t>
              </a:r>
            </a:p>
          </p:txBody>
        </p:sp>
        <p:grpSp>
          <p:nvGrpSpPr>
            <p:cNvPr id="26" name="GroupSistemA"/>
            <p:cNvGrpSpPr/>
            <p:nvPr/>
          </p:nvGrpSpPr>
          <p:grpSpPr>
            <a:xfrm>
              <a:off x="448733" y="1582047"/>
              <a:ext cx="2165211" cy="4153585"/>
              <a:chOff x="448733" y="1582047"/>
              <a:chExt cx="2165211" cy="4153585"/>
            </a:xfrm>
          </p:grpSpPr>
          <p:sp>
            <p:nvSpPr>
              <p:cNvPr id="27" name="SistemA"/>
              <p:cNvSpPr/>
              <p:nvPr/>
            </p:nvSpPr>
            <p:spPr>
              <a:xfrm>
                <a:off x="448733" y="2135632"/>
                <a:ext cx="1701800" cy="360000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28" name="SistemA_naslov"/>
              <p:cNvSpPr txBox="1"/>
              <p:nvPr/>
            </p:nvSpPr>
            <p:spPr>
              <a:xfrm>
                <a:off x="838200" y="1582047"/>
                <a:ext cx="1775744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rgbClr val="FFC000"/>
                    </a:solidFill>
                  </a:rPr>
                  <a:t>Sistem A</a:t>
                </a:r>
              </a:p>
            </p:txBody>
          </p:sp>
        </p:grpSp>
        <p:sp>
          <p:nvSpPr>
            <p:cNvPr id="29" name="SpagetAB"/>
            <p:cNvSpPr/>
            <p:nvPr/>
          </p:nvSpPr>
          <p:spPr>
            <a:xfrm>
              <a:off x="1865376" y="2495877"/>
              <a:ext cx="2353056" cy="2849313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30" name="RjesenjeA"/>
            <p:cNvSpPr/>
            <p:nvPr/>
          </p:nvSpPr>
          <p:spPr>
            <a:xfrm>
              <a:off x="601133" y="3310508"/>
              <a:ext cx="1701800" cy="2520000"/>
            </a:xfrm>
            <a:prstGeom prst="rect">
              <a:avLst/>
            </a:prstGeom>
            <a:pattFill prst="wdUpDiag">
              <a:fgClr>
                <a:schemeClr val="accent4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70 %</a:t>
              </a:r>
            </a:p>
          </p:txBody>
        </p:sp>
        <p:sp>
          <p:nvSpPr>
            <p:cNvPr id="31" name="FaliA30% u B"/>
            <p:cNvSpPr/>
            <p:nvPr/>
          </p:nvSpPr>
          <p:spPr>
            <a:xfrm>
              <a:off x="3643376" y="4760937"/>
              <a:ext cx="1701800" cy="1080000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30 %</a:t>
              </a:r>
            </a:p>
          </p:txBody>
        </p:sp>
        <p:sp>
          <p:nvSpPr>
            <p:cNvPr id="32" name="FaliA30%"/>
            <p:cNvSpPr/>
            <p:nvPr/>
          </p:nvSpPr>
          <p:spPr>
            <a:xfrm>
              <a:off x="607556" y="2207454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30 %</a:t>
              </a:r>
            </a:p>
          </p:txBody>
        </p:sp>
      </p:grpSp>
      <p:grpSp>
        <p:nvGrpSpPr>
          <p:cNvPr id="36" name="Group 2"/>
          <p:cNvGrpSpPr/>
          <p:nvPr/>
        </p:nvGrpSpPr>
        <p:grpSpPr>
          <a:xfrm>
            <a:off x="5018654" y="2276411"/>
            <a:ext cx="3358129" cy="1529233"/>
            <a:chOff x="448733" y="1582047"/>
            <a:chExt cx="11198085" cy="5099411"/>
          </a:xfrm>
        </p:grpSpPr>
        <p:grpSp>
          <p:nvGrpSpPr>
            <p:cNvPr id="37" name="GroupSistemD"/>
            <p:cNvGrpSpPr/>
            <p:nvPr/>
          </p:nvGrpSpPr>
          <p:grpSpPr>
            <a:xfrm>
              <a:off x="9558866" y="1588272"/>
              <a:ext cx="2087952" cy="4147360"/>
              <a:chOff x="9558866" y="1588272"/>
              <a:chExt cx="2087952" cy="4147360"/>
            </a:xfrm>
          </p:grpSpPr>
          <p:sp>
            <p:nvSpPr>
              <p:cNvPr id="64" name="SistemD"/>
              <p:cNvSpPr/>
              <p:nvPr/>
            </p:nvSpPr>
            <p:spPr>
              <a:xfrm>
                <a:off x="9558866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65" name="SistemD_naslov"/>
              <p:cNvSpPr txBox="1"/>
              <p:nvPr/>
            </p:nvSpPr>
            <p:spPr>
              <a:xfrm>
                <a:off x="9860382" y="1588272"/>
                <a:ext cx="1786436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6">
                        <a:lumMod val="75000"/>
                      </a:schemeClr>
                    </a:solidFill>
                  </a:rPr>
                  <a:t>Sistem H</a:t>
                </a:r>
              </a:p>
            </p:txBody>
          </p:sp>
        </p:grpSp>
        <p:sp>
          <p:nvSpPr>
            <p:cNvPr id="38" name="RjesenjeD"/>
            <p:cNvSpPr/>
            <p:nvPr/>
          </p:nvSpPr>
          <p:spPr>
            <a:xfrm>
              <a:off x="9652000" y="3127343"/>
              <a:ext cx="1701800" cy="1440000"/>
            </a:xfrm>
            <a:prstGeom prst="rect">
              <a:avLst/>
            </a:prstGeom>
            <a:pattFill prst="wdUp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40 %</a:t>
              </a:r>
            </a:p>
          </p:txBody>
        </p:sp>
        <p:sp>
          <p:nvSpPr>
            <p:cNvPr id="39" name="FaliD20%"/>
            <p:cNvSpPr/>
            <p:nvPr/>
          </p:nvSpPr>
          <p:spPr>
            <a:xfrm>
              <a:off x="9652000" y="2227343"/>
              <a:ext cx="1701800" cy="9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25%</a:t>
              </a:r>
            </a:p>
          </p:txBody>
        </p:sp>
        <p:grpSp>
          <p:nvGrpSpPr>
            <p:cNvPr id="40" name="GroupSistemC"/>
            <p:cNvGrpSpPr/>
            <p:nvPr/>
          </p:nvGrpSpPr>
          <p:grpSpPr>
            <a:xfrm>
              <a:off x="6522155" y="1582047"/>
              <a:ext cx="2090357" cy="4153585"/>
              <a:chOff x="6522155" y="1582047"/>
              <a:chExt cx="2090357" cy="4153585"/>
            </a:xfrm>
          </p:grpSpPr>
          <p:sp>
            <p:nvSpPr>
              <p:cNvPr id="62" name="SistemC_naslov"/>
              <p:cNvSpPr txBox="1"/>
              <p:nvPr/>
            </p:nvSpPr>
            <p:spPr>
              <a:xfrm>
                <a:off x="6826076" y="1582047"/>
                <a:ext cx="1786436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2">
                        <a:lumMod val="75000"/>
                      </a:schemeClr>
                    </a:solidFill>
                  </a:rPr>
                  <a:t>Sistem G</a:t>
                </a:r>
              </a:p>
            </p:txBody>
          </p:sp>
          <p:sp>
            <p:nvSpPr>
              <p:cNvPr id="63" name="SistemC"/>
              <p:cNvSpPr/>
              <p:nvPr/>
            </p:nvSpPr>
            <p:spPr>
              <a:xfrm>
                <a:off x="6522155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</p:grpSp>
        <p:sp>
          <p:nvSpPr>
            <p:cNvPr id="41" name="SpagetCD"/>
            <p:cNvSpPr/>
            <p:nvPr/>
          </p:nvSpPr>
          <p:spPr>
            <a:xfrm>
              <a:off x="7769182" y="2518913"/>
              <a:ext cx="2353056" cy="2826277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42" name="RjesenjeC"/>
            <p:cNvSpPr/>
            <p:nvPr/>
          </p:nvSpPr>
          <p:spPr>
            <a:xfrm>
              <a:off x="6598355" y="3323066"/>
              <a:ext cx="1701800" cy="2160000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60 %</a:t>
              </a:r>
            </a:p>
          </p:txBody>
        </p:sp>
        <p:sp>
          <p:nvSpPr>
            <p:cNvPr id="43" name="FaliC30% u D"/>
            <p:cNvSpPr/>
            <p:nvPr/>
          </p:nvSpPr>
          <p:spPr>
            <a:xfrm>
              <a:off x="9652000" y="4567343"/>
              <a:ext cx="1701800" cy="10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30 %</a:t>
              </a:r>
            </a:p>
          </p:txBody>
        </p:sp>
        <p:sp>
          <p:nvSpPr>
            <p:cNvPr id="44" name="FaliC30%"/>
            <p:cNvSpPr/>
            <p:nvPr/>
          </p:nvSpPr>
          <p:spPr>
            <a:xfrm>
              <a:off x="6598355" y="2225755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30 %</a:t>
              </a:r>
            </a:p>
          </p:txBody>
        </p:sp>
        <p:grpSp>
          <p:nvGrpSpPr>
            <p:cNvPr id="45" name="GroupSistemB"/>
            <p:cNvGrpSpPr/>
            <p:nvPr/>
          </p:nvGrpSpPr>
          <p:grpSpPr>
            <a:xfrm>
              <a:off x="3485444" y="1585111"/>
              <a:ext cx="2031294" cy="4150521"/>
              <a:chOff x="3485444" y="1585111"/>
              <a:chExt cx="2031294" cy="4150521"/>
            </a:xfrm>
          </p:grpSpPr>
          <p:sp>
            <p:nvSpPr>
              <p:cNvPr id="60" name="SistemB"/>
              <p:cNvSpPr/>
              <p:nvPr/>
            </p:nvSpPr>
            <p:spPr>
              <a:xfrm>
                <a:off x="3485444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61" name="SistemB_naslov"/>
              <p:cNvSpPr txBox="1"/>
              <p:nvPr/>
            </p:nvSpPr>
            <p:spPr>
              <a:xfrm>
                <a:off x="3783756" y="1585111"/>
                <a:ext cx="1732982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1">
                        <a:lumMod val="75000"/>
                      </a:schemeClr>
                    </a:solidFill>
                  </a:rPr>
                  <a:t>Sistem F</a:t>
                </a:r>
              </a:p>
            </p:txBody>
          </p:sp>
        </p:grpSp>
        <p:sp>
          <p:nvSpPr>
            <p:cNvPr id="46" name="SpagetBC"/>
            <p:cNvSpPr/>
            <p:nvPr/>
          </p:nvSpPr>
          <p:spPr>
            <a:xfrm>
              <a:off x="4732471" y="2390325"/>
              <a:ext cx="2353056" cy="3286575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47" name="SpagetBD"/>
            <p:cNvSpPr/>
            <p:nvPr/>
          </p:nvSpPr>
          <p:spPr>
            <a:xfrm>
              <a:off x="5105400" y="1772024"/>
              <a:ext cx="5124450" cy="4909434"/>
            </a:xfrm>
            <a:custGeom>
              <a:avLst/>
              <a:gdLst>
                <a:gd name="connsiteX0" fmla="*/ 0 w 5124450"/>
                <a:gd name="connsiteY0" fmla="*/ 542551 h 4909434"/>
                <a:gd name="connsiteX1" fmla="*/ 838200 w 5124450"/>
                <a:gd name="connsiteY1" fmla="*/ 371101 h 4909434"/>
                <a:gd name="connsiteX2" fmla="*/ 581025 w 5124450"/>
                <a:gd name="connsiteY2" fmla="*/ 4771651 h 4909434"/>
                <a:gd name="connsiteX3" fmla="*/ 5124450 w 5124450"/>
                <a:gd name="connsiteY3" fmla="*/ 3885826 h 49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4450" h="4909434">
                  <a:moveTo>
                    <a:pt x="0" y="542551"/>
                  </a:moveTo>
                  <a:cubicBezTo>
                    <a:pt x="370681" y="104401"/>
                    <a:pt x="741363" y="-333749"/>
                    <a:pt x="838200" y="371101"/>
                  </a:cubicBezTo>
                  <a:cubicBezTo>
                    <a:pt x="935037" y="1075951"/>
                    <a:pt x="-133350" y="4185864"/>
                    <a:pt x="581025" y="4771651"/>
                  </a:cubicBezTo>
                  <a:cubicBezTo>
                    <a:pt x="1295400" y="5357438"/>
                    <a:pt x="5124450" y="3885826"/>
                    <a:pt x="5124450" y="3885826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48" name="RjesenjeB"/>
            <p:cNvSpPr/>
            <p:nvPr/>
          </p:nvSpPr>
          <p:spPr>
            <a:xfrm>
              <a:off x="3637844" y="2764139"/>
              <a:ext cx="1701800" cy="1980000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55%</a:t>
              </a:r>
            </a:p>
          </p:txBody>
        </p:sp>
        <p:sp>
          <p:nvSpPr>
            <p:cNvPr id="49" name="FaliB5% u D"/>
            <p:cNvSpPr/>
            <p:nvPr/>
          </p:nvSpPr>
          <p:spPr>
            <a:xfrm>
              <a:off x="9652000" y="5647343"/>
              <a:ext cx="1701800" cy="1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5 %</a:t>
              </a:r>
            </a:p>
          </p:txBody>
        </p:sp>
        <p:sp>
          <p:nvSpPr>
            <p:cNvPr id="50" name="FaliB10% u C"/>
            <p:cNvSpPr/>
            <p:nvPr/>
          </p:nvSpPr>
          <p:spPr>
            <a:xfrm>
              <a:off x="6595927" y="5474359"/>
              <a:ext cx="1701800" cy="360000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10 %</a:t>
              </a:r>
            </a:p>
          </p:txBody>
        </p:sp>
        <p:sp>
          <p:nvSpPr>
            <p:cNvPr id="51" name="FaliB5%"/>
            <p:cNvSpPr/>
            <p:nvPr/>
          </p:nvSpPr>
          <p:spPr>
            <a:xfrm>
              <a:off x="3637844" y="2213229"/>
              <a:ext cx="1701800" cy="1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5 %</a:t>
              </a:r>
            </a:p>
          </p:txBody>
        </p:sp>
        <p:sp>
          <p:nvSpPr>
            <p:cNvPr id="52" name="FaliB10%"/>
            <p:cNvSpPr/>
            <p:nvPr/>
          </p:nvSpPr>
          <p:spPr>
            <a:xfrm>
              <a:off x="3637844" y="2396989"/>
              <a:ext cx="1701800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10 %</a:t>
              </a:r>
            </a:p>
          </p:txBody>
        </p:sp>
        <p:grpSp>
          <p:nvGrpSpPr>
            <p:cNvPr id="53" name="GroupSistemA"/>
            <p:cNvGrpSpPr/>
            <p:nvPr/>
          </p:nvGrpSpPr>
          <p:grpSpPr>
            <a:xfrm>
              <a:off x="448733" y="1582047"/>
              <a:ext cx="2127794" cy="4153585"/>
              <a:chOff x="448733" y="1582047"/>
              <a:chExt cx="2127794" cy="4153585"/>
            </a:xfrm>
          </p:grpSpPr>
          <p:sp>
            <p:nvSpPr>
              <p:cNvPr id="58" name="SistemA"/>
              <p:cNvSpPr/>
              <p:nvPr/>
            </p:nvSpPr>
            <p:spPr>
              <a:xfrm>
                <a:off x="448733" y="2135632"/>
                <a:ext cx="1701800" cy="360000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59" name="SistemA_naslov"/>
              <p:cNvSpPr txBox="1"/>
              <p:nvPr/>
            </p:nvSpPr>
            <p:spPr>
              <a:xfrm>
                <a:off x="838200" y="1582047"/>
                <a:ext cx="1738327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rgbClr val="FFC000"/>
                    </a:solidFill>
                  </a:rPr>
                  <a:t>Sistem E</a:t>
                </a:r>
              </a:p>
            </p:txBody>
          </p:sp>
        </p:grpSp>
        <p:sp>
          <p:nvSpPr>
            <p:cNvPr id="54" name="SpagetAB"/>
            <p:cNvSpPr/>
            <p:nvPr/>
          </p:nvSpPr>
          <p:spPr>
            <a:xfrm>
              <a:off x="1865376" y="2495877"/>
              <a:ext cx="2353056" cy="2849313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55" name="RjesenjeA"/>
            <p:cNvSpPr/>
            <p:nvPr/>
          </p:nvSpPr>
          <p:spPr>
            <a:xfrm>
              <a:off x="601133" y="3310508"/>
              <a:ext cx="1701800" cy="2520000"/>
            </a:xfrm>
            <a:prstGeom prst="rect">
              <a:avLst/>
            </a:prstGeom>
            <a:pattFill prst="wdUpDiag">
              <a:fgClr>
                <a:schemeClr val="accent4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70 %</a:t>
              </a:r>
            </a:p>
          </p:txBody>
        </p:sp>
        <p:sp>
          <p:nvSpPr>
            <p:cNvPr id="56" name="FaliA30% u B"/>
            <p:cNvSpPr/>
            <p:nvPr/>
          </p:nvSpPr>
          <p:spPr>
            <a:xfrm>
              <a:off x="3643376" y="4760937"/>
              <a:ext cx="1701800" cy="1080000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30 %</a:t>
              </a:r>
            </a:p>
          </p:txBody>
        </p:sp>
        <p:sp>
          <p:nvSpPr>
            <p:cNvPr id="57" name="FaliA30%"/>
            <p:cNvSpPr/>
            <p:nvPr/>
          </p:nvSpPr>
          <p:spPr>
            <a:xfrm>
              <a:off x="607556" y="2207454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30 %</a:t>
              </a:r>
            </a:p>
          </p:txBody>
        </p:sp>
      </p:grpSp>
      <p:grpSp>
        <p:nvGrpSpPr>
          <p:cNvPr id="96" name="Group 3"/>
          <p:cNvGrpSpPr/>
          <p:nvPr/>
        </p:nvGrpSpPr>
        <p:grpSpPr>
          <a:xfrm>
            <a:off x="833264" y="3698850"/>
            <a:ext cx="3337291" cy="1529233"/>
            <a:chOff x="448733" y="1582047"/>
            <a:chExt cx="11128595" cy="5099411"/>
          </a:xfrm>
        </p:grpSpPr>
        <p:grpSp>
          <p:nvGrpSpPr>
            <p:cNvPr id="97" name="GroupSistemD"/>
            <p:cNvGrpSpPr/>
            <p:nvPr/>
          </p:nvGrpSpPr>
          <p:grpSpPr>
            <a:xfrm>
              <a:off x="9558866" y="1588272"/>
              <a:ext cx="2018462" cy="4147360"/>
              <a:chOff x="9558866" y="1588272"/>
              <a:chExt cx="2018462" cy="4147360"/>
            </a:xfrm>
          </p:grpSpPr>
          <p:sp>
            <p:nvSpPr>
              <p:cNvPr id="124" name="SistemD"/>
              <p:cNvSpPr/>
              <p:nvPr/>
            </p:nvSpPr>
            <p:spPr>
              <a:xfrm>
                <a:off x="9558866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125" name="SistemD_naslov"/>
              <p:cNvSpPr txBox="1"/>
              <p:nvPr/>
            </p:nvSpPr>
            <p:spPr>
              <a:xfrm>
                <a:off x="9860382" y="1588272"/>
                <a:ext cx="1716946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6">
                        <a:lumMod val="75000"/>
                      </a:schemeClr>
                    </a:solidFill>
                  </a:rPr>
                  <a:t>Sistem L</a:t>
                </a:r>
              </a:p>
            </p:txBody>
          </p:sp>
        </p:grpSp>
        <p:sp>
          <p:nvSpPr>
            <p:cNvPr id="98" name="RjesenjeD"/>
            <p:cNvSpPr/>
            <p:nvPr/>
          </p:nvSpPr>
          <p:spPr>
            <a:xfrm>
              <a:off x="9652000" y="3127343"/>
              <a:ext cx="1701800" cy="1440000"/>
            </a:xfrm>
            <a:prstGeom prst="rect">
              <a:avLst/>
            </a:prstGeom>
            <a:pattFill prst="wdUp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40 %</a:t>
              </a:r>
            </a:p>
          </p:txBody>
        </p:sp>
        <p:sp>
          <p:nvSpPr>
            <p:cNvPr id="99" name="FaliD20%"/>
            <p:cNvSpPr/>
            <p:nvPr/>
          </p:nvSpPr>
          <p:spPr>
            <a:xfrm>
              <a:off x="9652000" y="2227343"/>
              <a:ext cx="1701800" cy="9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25%</a:t>
              </a:r>
            </a:p>
          </p:txBody>
        </p:sp>
        <p:grpSp>
          <p:nvGrpSpPr>
            <p:cNvPr id="100" name="GroupSistemC"/>
            <p:cNvGrpSpPr/>
            <p:nvPr/>
          </p:nvGrpSpPr>
          <p:grpSpPr>
            <a:xfrm>
              <a:off x="6522155" y="1582047"/>
              <a:ext cx="2063630" cy="4153585"/>
              <a:chOff x="6522155" y="1582047"/>
              <a:chExt cx="2063630" cy="4153585"/>
            </a:xfrm>
          </p:grpSpPr>
          <p:sp>
            <p:nvSpPr>
              <p:cNvPr id="122" name="SistemC_naslov"/>
              <p:cNvSpPr txBox="1"/>
              <p:nvPr/>
            </p:nvSpPr>
            <p:spPr>
              <a:xfrm>
                <a:off x="6826076" y="1582047"/>
                <a:ext cx="1759709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2">
                        <a:lumMod val="75000"/>
                      </a:schemeClr>
                    </a:solidFill>
                  </a:rPr>
                  <a:t>Sistem K</a:t>
                </a:r>
              </a:p>
            </p:txBody>
          </p:sp>
          <p:sp>
            <p:nvSpPr>
              <p:cNvPr id="123" name="SistemC"/>
              <p:cNvSpPr/>
              <p:nvPr/>
            </p:nvSpPr>
            <p:spPr>
              <a:xfrm>
                <a:off x="6522155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</p:grpSp>
        <p:sp>
          <p:nvSpPr>
            <p:cNvPr id="101" name="SpagetCD"/>
            <p:cNvSpPr/>
            <p:nvPr/>
          </p:nvSpPr>
          <p:spPr>
            <a:xfrm>
              <a:off x="7769182" y="2518913"/>
              <a:ext cx="2353056" cy="2826277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102" name="RjesenjeC"/>
            <p:cNvSpPr/>
            <p:nvPr/>
          </p:nvSpPr>
          <p:spPr>
            <a:xfrm>
              <a:off x="6598355" y="3323066"/>
              <a:ext cx="1701800" cy="2160000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60 %</a:t>
              </a:r>
            </a:p>
          </p:txBody>
        </p:sp>
        <p:sp>
          <p:nvSpPr>
            <p:cNvPr id="103" name="FaliC30% u D"/>
            <p:cNvSpPr/>
            <p:nvPr/>
          </p:nvSpPr>
          <p:spPr>
            <a:xfrm>
              <a:off x="9652000" y="4567343"/>
              <a:ext cx="1701800" cy="10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30 %</a:t>
              </a:r>
            </a:p>
          </p:txBody>
        </p:sp>
        <p:sp>
          <p:nvSpPr>
            <p:cNvPr id="104" name="FaliC30%"/>
            <p:cNvSpPr/>
            <p:nvPr/>
          </p:nvSpPr>
          <p:spPr>
            <a:xfrm>
              <a:off x="6598355" y="2225755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30 %</a:t>
              </a:r>
            </a:p>
          </p:txBody>
        </p:sp>
        <p:grpSp>
          <p:nvGrpSpPr>
            <p:cNvPr id="105" name="GroupSistemB"/>
            <p:cNvGrpSpPr/>
            <p:nvPr/>
          </p:nvGrpSpPr>
          <p:grpSpPr>
            <a:xfrm>
              <a:off x="3485444" y="1585111"/>
              <a:ext cx="1988531" cy="4150521"/>
              <a:chOff x="3485444" y="1585111"/>
              <a:chExt cx="1988531" cy="4150521"/>
            </a:xfrm>
          </p:grpSpPr>
          <p:sp>
            <p:nvSpPr>
              <p:cNvPr id="120" name="SistemB"/>
              <p:cNvSpPr/>
              <p:nvPr/>
            </p:nvSpPr>
            <p:spPr>
              <a:xfrm>
                <a:off x="3485444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121" name="SistemB_naslov"/>
              <p:cNvSpPr txBox="1"/>
              <p:nvPr/>
            </p:nvSpPr>
            <p:spPr>
              <a:xfrm>
                <a:off x="3783756" y="1585111"/>
                <a:ext cx="1690219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1">
                        <a:lumMod val="75000"/>
                      </a:schemeClr>
                    </a:solidFill>
                  </a:rPr>
                  <a:t>Sistem J</a:t>
                </a:r>
              </a:p>
            </p:txBody>
          </p:sp>
        </p:grpSp>
        <p:sp>
          <p:nvSpPr>
            <p:cNvPr id="106" name="SpagetBC"/>
            <p:cNvSpPr/>
            <p:nvPr/>
          </p:nvSpPr>
          <p:spPr>
            <a:xfrm>
              <a:off x="4732471" y="2390325"/>
              <a:ext cx="2353056" cy="3286575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107" name="SpagetBD"/>
            <p:cNvSpPr/>
            <p:nvPr/>
          </p:nvSpPr>
          <p:spPr>
            <a:xfrm>
              <a:off x="5105400" y="1772024"/>
              <a:ext cx="5124450" cy="4909434"/>
            </a:xfrm>
            <a:custGeom>
              <a:avLst/>
              <a:gdLst>
                <a:gd name="connsiteX0" fmla="*/ 0 w 5124450"/>
                <a:gd name="connsiteY0" fmla="*/ 542551 h 4909434"/>
                <a:gd name="connsiteX1" fmla="*/ 838200 w 5124450"/>
                <a:gd name="connsiteY1" fmla="*/ 371101 h 4909434"/>
                <a:gd name="connsiteX2" fmla="*/ 581025 w 5124450"/>
                <a:gd name="connsiteY2" fmla="*/ 4771651 h 4909434"/>
                <a:gd name="connsiteX3" fmla="*/ 5124450 w 5124450"/>
                <a:gd name="connsiteY3" fmla="*/ 3885826 h 49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4450" h="4909434">
                  <a:moveTo>
                    <a:pt x="0" y="542551"/>
                  </a:moveTo>
                  <a:cubicBezTo>
                    <a:pt x="370681" y="104401"/>
                    <a:pt x="741363" y="-333749"/>
                    <a:pt x="838200" y="371101"/>
                  </a:cubicBezTo>
                  <a:cubicBezTo>
                    <a:pt x="935037" y="1075951"/>
                    <a:pt x="-133350" y="4185864"/>
                    <a:pt x="581025" y="4771651"/>
                  </a:cubicBezTo>
                  <a:cubicBezTo>
                    <a:pt x="1295400" y="5357438"/>
                    <a:pt x="5124450" y="3885826"/>
                    <a:pt x="5124450" y="3885826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108" name="RjesenjeB"/>
            <p:cNvSpPr/>
            <p:nvPr/>
          </p:nvSpPr>
          <p:spPr>
            <a:xfrm>
              <a:off x="3637844" y="2764139"/>
              <a:ext cx="1701800" cy="1980000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55%</a:t>
              </a:r>
            </a:p>
          </p:txBody>
        </p:sp>
        <p:sp>
          <p:nvSpPr>
            <p:cNvPr id="109" name="FaliB5% u D"/>
            <p:cNvSpPr/>
            <p:nvPr/>
          </p:nvSpPr>
          <p:spPr>
            <a:xfrm>
              <a:off x="9652000" y="5647343"/>
              <a:ext cx="1701800" cy="1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5 %</a:t>
              </a:r>
            </a:p>
          </p:txBody>
        </p:sp>
        <p:sp>
          <p:nvSpPr>
            <p:cNvPr id="110" name="FaliB10% u C"/>
            <p:cNvSpPr/>
            <p:nvPr/>
          </p:nvSpPr>
          <p:spPr>
            <a:xfrm>
              <a:off x="6595927" y="5474359"/>
              <a:ext cx="1701800" cy="360000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10 %</a:t>
              </a:r>
            </a:p>
          </p:txBody>
        </p:sp>
        <p:sp>
          <p:nvSpPr>
            <p:cNvPr id="111" name="FaliB5%"/>
            <p:cNvSpPr/>
            <p:nvPr/>
          </p:nvSpPr>
          <p:spPr>
            <a:xfrm>
              <a:off x="3637844" y="2213229"/>
              <a:ext cx="1701800" cy="1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5 %</a:t>
              </a:r>
            </a:p>
          </p:txBody>
        </p:sp>
        <p:sp>
          <p:nvSpPr>
            <p:cNvPr id="112" name="FaliB10%"/>
            <p:cNvSpPr/>
            <p:nvPr/>
          </p:nvSpPr>
          <p:spPr>
            <a:xfrm>
              <a:off x="3637844" y="2396989"/>
              <a:ext cx="1701800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10 %</a:t>
              </a:r>
            </a:p>
          </p:txBody>
        </p:sp>
        <p:grpSp>
          <p:nvGrpSpPr>
            <p:cNvPr id="113" name="GroupSistemA"/>
            <p:cNvGrpSpPr/>
            <p:nvPr/>
          </p:nvGrpSpPr>
          <p:grpSpPr>
            <a:xfrm>
              <a:off x="448733" y="1582047"/>
              <a:ext cx="2058304" cy="4153585"/>
              <a:chOff x="448733" y="1582047"/>
              <a:chExt cx="2058304" cy="4153585"/>
            </a:xfrm>
          </p:grpSpPr>
          <p:sp>
            <p:nvSpPr>
              <p:cNvPr id="118" name="SistemA"/>
              <p:cNvSpPr/>
              <p:nvPr/>
            </p:nvSpPr>
            <p:spPr>
              <a:xfrm>
                <a:off x="448733" y="2135632"/>
                <a:ext cx="1701800" cy="360000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119" name="SistemA_naslov"/>
              <p:cNvSpPr txBox="1"/>
              <p:nvPr/>
            </p:nvSpPr>
            <p:spPr>
              <a:xfrm>
                <a:off x="838200" y="1582047"/>
                <a:ext cx="1668837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rgbClr val="FFC000"/>
                    </a:solidFill>
                  </a:rPr>
                  <a:t>Sistem I</a:t>
                </a:r>
              </a:p>
            </p:txBody>
          </p:sp>
        </p:grpSp>
        <p:sp>
          <p:nvSpPr>
            <p:cNvPr id="114" name="SpagetAB"/>
            <p:cNvSpPr/>
            <p:nvPr/>
          </p:nvSpPr>
          <p:spPr>
            <a:xfrm>
              <a:off x="1865376" y="2495877"/>
              <a:ext cx="2353056" cy="2849313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115" name="RjesenjeA"/>
            <p:cNvSpPr/>
            <p:nvPr/>
          </p:nvSpPr>
          <p:spPr>
            <a:xfrm>
              <a:off x="601133" y="3310508"/>
              <a:ext cx="1701800" cy="2520000"/>
            </a:xfrm>
            <a:prstGeom prst="rect">
              <a:avLst/>
            </a:prstGeom>
            <a:pattFill prst="wdUpDiag">
              <a:fgClr>
                <a:schemeClr val="accent4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70 %</a:t>
              </a:r>
            </a:p>
          </p:txBody>
        </p:sp>
        <p:sp>
          <p:nvSpPr>
            <p:cNvPr id="116" name="FaliA30% u B"/>
            <p:cNvSpPr/>
            <p:nvPr/>
          </p:nvSpPr>
          <p:spPr>
            <a:xfrm>
              <a:off x="3643376" y="4760937"/>
              <a:ext cx="1701800" cy="1080000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30 %</a:t>
              </a:r>
            </a:p>
          </p:txBody>
        </p:sp>
        <p:sp>
          <p:nvSpPr>
            <p:cNvPr id="117" name="FaliA30%"/>
            <p:cNvSpPr/>
            <p:nvPr/>
          </p:nvSpPr>
          <p:spPr>
            <a:xfrm>
              <a:off x="607556" y="2207454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30 %</a:t>
              </a:r>
            </a:p>
          </p:txBody>
        </p:sp>
      </p:grpSp>
      <p:grpSp>
        <p:nvGrpSpPr>
          <p:cNvPr id="66" name="Group 4"/>
          <p:cNvGrpSpPr/>
          <p:nvPr/>
        </p:nvGrpSpPr>
        <p:grpSpPr>
          <a:xfrm>
            <a:off x="4636519" y="3863929"/>
            <a:ext cx="3348513" cy="1529233"/>
            <a:chOff x="448733" y="1582047"/>
            <a:chExt cx="11166013" cy="5099411"/>
          </a:xfrm>
        </p:grpSpPr>
        <p:grpSp>
          <p:nvGrpSpPr>
            <p:cNvPr id="67" name="GroupSistemD"/>
            <p:cNvGrpSpPr/>
            <p:nvPr/>
          </p:nvGrpSpPr>
          <p:grpSpPr>
            <a:xfrm>
              <a:off x="9558866" y="1588272"/>
              <a:ext cx="2055880" cy="4147360"/>
              <a:chOff x="9558866" y="1588272"/>
              <a:chExt cx="2055880" cy="4147360"/>
            </a:xfrm>
          </p:grpSpPr>
          <p:sp>
            <p:nvSpPr>
              <p:cNvPr id="94" name="SistemD"/>
              <p:cNvSpPr/>
              <p:nvPr/>
            </p:nvSpPr>
            <p:spPr>
              <a:xfrm>
                <a:off x="9558866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95" name="SistemD_naslov"/>
              <p:cNvSpPr txBox="1"/>
              <p:nvPr/>
            </p:nvSpPr>
            <p:spPr>
              <a:xfrm>
                <a:off x="9860382" y="1588272"/>
                <a:ext cx="1754364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6">
                        <a:lumMod val="75000"/>
                      </a:schemeClr>
                    </a:solidFill>
                  </a:rPr>
                  <a:t>Sistem P</a:t>
                </a:r>
              </a:p>
            </p:txBody>
          </p:sp>
        </p:grpSp>
        <p:sp>
          <p:nvSpPr>
            <p:cNvPr id="68" name="RjesenjeD"/>
            <p:cNvSpPr/>
            <p:nvPr/>
          </p:nvSpPr>
          <p:spPr>
            <a:xfrm>
              <a:off x="9652000" y="3127343"/>
              <a:ext cx="1701800" cy="1440000"/>
            </a:xfrm>
            <a:prstGeom prst="rect">
              <a:avLst/>
            </a:prstGeom>
            <a:pattFill prst="wdUp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40 %</a:t>
              </a:r>
            </a:p>
          </p:txBody>
        </p:sp>
        <p:sp>
          <p:nvSpPr>
            <p:cNvPr id="69" name="FaliD20%"/>
            <p:cNvSpPr/>
            <p:nvPr/>
          </p:nvSpPr>
          <p:spPr>
            <a:xfrm>
              <a:off x="9652000" y="2227343"/>
              <a:ext cx="1701800" cy="9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25%</a:t>
              </a:r>
            </a:p>
          </p:txBody>
        </p:sp>
        <p:grpSp>
          <p:nvGrpSpPr>
            <p:cNvPr id="70" name="GroupSistemC"/>
            <p:cNvGrpSpPr/>
            <p:nvPr/>
          </p:nvGrpSpPr>
          <p:grpSpPr>
            <a:xfrm>
              <a:off x="6522155" y="1582047"/>
              <a:ext cx="2106393" cy="4153585"/>
              <a:chOff x="6522155" y="1582047"/>
              <a:chExt cx="2106393" cy="4153585"/>
            </a:xfrm>
          </p:grpSpPr>
          <p:sp>
            <p:nvSpPr>
              <p:cNvPr id="92" name="SistemC_naslov"/>
              <p:cNvSpPr txBox="1"/>
              <p:nvPr/>
            </p:nvSpPr>
            <p:spPr>
              <a:xfrm>
                <a:off x="6826076" y="1582047"/>
                <a:ext cx="1802472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2">
                        <a:lumMod val="75000"/>
                      </a:schemeClr>
                    </a:solidFill>
                  </a:rPr>
                  <a:t>Sistem O</a:t>
                </a:r>
              </a:p>
            </p:txBody>
          </p:sp>
          <p:sp>
            <p:nvSpPr>
              <p:cNvPr id="93" name="SistemC"/>
              <p:cNvSpPr/>
              <p:nvPr/>
            </p:nvSpPr>
            <p:spPr>
              <a:xfrm>
                <a:off x="6522155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</p:grpSp>
        <p:sp>
          <p:nvSpPr>
            <p:cNvPr id="71" name="SpagetCD"/>
            <p:cNvSpPr/>
            <p:nvPr/>
          </p:nvSpPr>
          <p:spPr>
            <a:xfrm>
              <a:off x="7769182" y="2518913"/>
              <a:ext cx="2353056" cy="2826277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72" name="RjesenjeC"/>
            <p:cNvSpPr/>
            <p:nvPr/>
          </p:nvSpPr>
          <p:spPr>
            <a:xfrm>
              <a:off x="6598355" y="3323066"/>
              <a:ext cx="1701800" cy="2160000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60 %</a:t>
              </a:r>
            </a:p>
          </p:txBody>
        </p:sp>
        <p:sp>
          <p:nvSpPr>
            <p:cNvPr id="73" name="FaliC30% u D"/>
            <p:cNvSpPr/>
            <p:nvPr/>
          </p:nvSpPr>
          <p:spPr>
            <a:xfrm>
              <a:off x="9652000" y="4567343"/>
              <a:ext cx="1701800" cy="10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30 %</a:t>
              </a:r>
            </a:p>
          </p:txBody>
        </p:sp>
        <p:sp>
          <p:nvSpPr>
            <p:cNvPr id="74" name="FaliC30%"/>
            <p:cNvSpPr/>
            <p:nvPr/>
          </p:nvSpPr>
          <p:spPr>
            <a:xfrm>
              <a:off x="6598355" y="2225755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30 %</a:t>
              </a:r>
            </a:p>
          </p:txBody>
        </p:sp>
        <p:grpSp>
          <p:nvGrpSpPr>
            <p:cNvPr id="75" name="GroupSistemB"/>
            <p:cNvGrpSpPr/>
            <p:nvPr/>
          </p:nvGrpSpPr>
          <p:grpSpPr>
            <a:xfrm>
              <a:off x="3485444" y="1585111"/>
              <a:ext cx="2095439" cy="4150521"/>
              <a:chOff x="3485444" y="1585111"/>
              <a:chExt cx="2095439" cy="4150521"/>
            </a:xfrm>
          </p:grpSpPr>
          <p:sp>
            <p:nvSpPr>
              <p:cNvPr id="90" name="SistemB"/>
              <p:cNvSpPr/>
              <p:nvPr/>
            </p:nvSpPr>
            <p:spPr>
              <a:xfrm>
                <a:off x="3485444" y="2135632"/>
                <a:ext cx="1701800" cy="36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91" name="SistemB_naslov"/>
              <p:cNvSpPr txBox="1"/>
              <p:nvPr/>
            </p:nvSpPr>
            <p:spPr>
              <a:xfrm>
                <a:off x="3783756" y="1585111"/>
                <a:ext cx="1797127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chemeClr val="accent1">
                        <a:lumMod val="75000"/>
                      </a:schemeClr>
                    </a:solidFill>
                  </a:rPr>
                  <a:t>Sistem N</a:t>
                </a:r>
              </a:p>
            </p:txBody>
          </p:sp>
        </p:grpSp>
        <p:sp>
          <p:nvSpPr>
            <p:cNvPr id="76" name="SpagetBC"/>
            <p:cNvSpPr/>
            <p:nvPr/>
          </p:nvSpPr>
          <p:spPr>
            <a:xfrm>
              <a:off x="4732471" y="2390325"/>
              <a:ext cx="2353056" cy="3286575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77" name="SpagetBD"/>
            <p:cNvSpPr/>
            <p:nvPr/>
          </p:nvSpPr>
          <p:spPr>
            <a:xfrm>
              <a:off x="5105400" y="1772024"/>
              <a:ext cx="5124450" cy="4909434"/>
            </a:xfrm>
            <a:custGeom>
              <a:avLst/>
              <a:gdLst>
                <a:gd name="connsiteX0" fmla="*/ 0 w 5124450"/>
                <a:gd name="connsiteY0" fmla="*/ 542551 h 4909434"/>
                <a:gd name="connsiteX1" fmla="*/ 838200 w 5124450"/>
                <a:gd name="connsiteY1" fmla="*/ 371101 h 4909434"/>
                <a:gd name="connsiteX2" fmla="*/ 581025 w 5124450"/>
                <a:gd name="connsiteY2" fmla="*/ 4771651 h 4909434"/>
                <a:gd name="connsiteX3" fmla="*/ 5124450 w 5124450"/>
                <a:gd name="connsiteY3" fmla="*/ 3885826 h 49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4450" h="4909434">
                  <a:moveTo>
                    <a:pt x="0" y="542551"/>
                  </a:moveTo>
                  <a:cubicBezTo>
                    <a:pt x="370681" y="104401"/>
                    <a:pt x="741363" y="-333749"/>
                    <a:pt x="838200" y="371101"/>
                  </a:cubicBezTo>
                  <a:cubicBezTo>
                    <a:pt x="935037" y="1075951"/>
                    <a:pt x="-133350" y="4185864"/>
                    <a:pt x="581025" y="4771651"/>
                  </a:cubicBezTo>
                  <a:cubicBezTo>
                    <a:pt x="1295400" y="5357438"/>
                    <a:pt x="5124450" y="3885826"/>
                    <a:pt x="5124450" y="3885826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78" name="RjesenjeB"/>
            <p:cNvSpPr/>
            <p:nvPr/>
          </p:nvSpPr>
          <p:spPr>
            <a:xfrm>
              <a:off x="3637844" y="2764139"/>
              <a:ext cx="1701800" cy="1980000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55%</a:t>
              </a:r>
            </a:p>
          </p:txBody>
        </p:sp>
        <p:sp>
          <p:nvSpPr>
            <p:cNvPr id="79" name="FaliB5% u D"/>
            <p:cNvSpPr/>
            <p:nvPr/>
          </p:nvSpPr>
          <p:spPr>
            <a:xfrm>
              <a:off x="9652000" y="5647343"/>
              <a:ext cx="1701800" cy="180000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5 %</a:t>
              </a:r>
            </a:p>
          </p:txBody>
        </p:sp>
        <p:sp>
          <p:nvSpPr>
            <p:cNvPr id="80" name="FaliB10% u C"/>
            <p:cNvSpPr/>
            <p:nvPr/>
          </p:nvSpPr>
          <p:spPr>
            <a:xfrm>
              <a:off x="6595927" y="5474359"/>
              <a:ext cx="1701800" cy="360000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solidFill>
                    <a:schemeClr val="tx1"/>
                  </a:solidFill>
                </a:rPr>
                <a:t>10 %</a:t>
              </a:r>
            </a:p>
          </p:txBody>
        </p:sp>
        <p:sp>
          <p:nvSpPr>
            <p:cNvPr id="81" name="FaliB5%"/>
            <p:cNvSpPr/>
            <p:nvPr/>
          </p:nvSpPr>
          <p:spPr>
            <a:xfrm>
              <a:off x="3637844" y="2213229"/>
              <a:ext cx="1701800" cy="1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5 %</a:t>
              </a:r>
            </a:p>
          </p:txBody>
        </p:sp>
        <p:sp>
          <p:nvSpPr>
            <p:cNvPr id="82" name="FaliB10%"/>
            <p:cNvSpPr/>
            <p:nvPr/>
          </p:nvSpPr>
          <p:spPr>
            <a:xfrm>
              <a:off x="3637844" y="2396989"/>
              <a:ext cx="1701800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10 %</a:t>
              </a:r>
            </a:p>
          </p:txBody>
        </p:sp>
        <p:grpSp>
          <p:nvGrpSpPr>
            <p:cNvPr id="83" name="GroupSistemA"/>
            <p:cNvGrpSpPr/>
            <p:nvPr/>
          </p:nvGrpSpPr>
          <p:grpSpPr>
            <a:xfrm>
              <a:off x="448733" y="1582047"/>
              <a:ext cx="2250738" cy="4153585"/>
              <a:chOff x="448733" y="1582047"/>
              <a:chExt cx="2250738" cy="4153585"/>
            </a:xfrm>
          </p:grpSpPr>
          <p:sp>
            <p:nvSpPr>
              <p:cNvPr id="88" name="SistemA"/>
              <p:cNvSpPr/>
              <p:nvPr/>
            </p:nvSpPr>
            <p:spPr>
              <a:xfrm>
                <a:off x="448733" y="2135632"/>
                <a:ext cx="1701800" cy="360000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675"/>
              </a:p>
            </p:txBody>
          </p:sp>
          <p:sp>
            <p:nvSpPr>
              <p:cNvPr id="89" name="SistemA_naslov"/>
              <p:cNvSpPr txBox="1"/>
              <p:nvPr/>
            </p:nvSpPr>
            <p:spPr>
              <a:xfrm>
                <a:off x="838200" y="1582047"/>
                <a:ext cx="1861271" cy="6927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00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hr-HR" sz="750" b="1" dirty="0">
                    <a:solidFill>
                      <a:srgbClr val="FFC000"/>
                    </a:solidFill>
                  </a:rPr>
                  <a:t>Sistem M</a:t>
                </a:r>
              </a:p>
            </p:txBody>
          </p:sp>
        </p:grpSp>
        <p:sp>
          <p:nvSpPr>
            <p:cNvPr id="84" name="SpagetAB"/>
            <p:cNvSpPr/>
            <p:nvPr/>
          </p:nvSpPr>
          <p:spPr>
            <a:xfrm>
              <a:off x="1865376" y="2495877"/>
              <a:ext cx="2353056" cy="2849313"/>
            </a:xfrm>
            <a:custGeom>
              <a:avLst/>
              <a:gdLst>
                <a:gd name="connsiteX0" fmla="*/ 0 w 2353056"/>
                <a:gd name="connsiteY0" fmla="*/ 222939 h 2849313"/>
                <a:gd name="connsiteX1" fmla="*/ 1170432 w 2353056"/>
                <a:gd name="connsiteY1" fmla="*/ 235131 h 2849313"/>
                <a:gd name="connsiteX2" fmla="*/ 975360 w 2353056"/>
                <a:gd name="connsiteY2" fmla="*/ 2636955 h 2849313"/>
                <a:gd name="connsiteX3" fmla="*/ 2353056 w 2353056"/>
                <a:gd name="connsiteY3" fmla="*/ 2844219 h 284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849313">
                  <a:moveTo>
                    <a:pt x="0" y="222939"/>
                  </a:moveTo>
                  <a:cubicBezTo>
                    <a:pt x="503936" y="27867"/>
                    <a:pt x="1007872" y="-167205"/>
                    <a:pt x="1170432" y="235131"/>
                  </a:cubicBezTo>
                  <a:cubicBezTo>
                    <a:pt x="1332992" y="637467"/>
                    <a:pt x="778256" y="2202107"/>
                    <a:pt x="975360" y="2636955"/>
                  </a:cubicBezTo>
                  <a:cubicBezTo>
                    <a:pt x="1172464" y="3071803"/>
                    <a:pt x="2196592" y="2675563"/>
                    <a:pt x="2353056" y="2844219"/>
                  </a:cubicBez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675"/>
            </a:p>
          </p:txBody>
        </p:sp>
        <p:sp>
          <p:nvSpPr>
            <p:cNvPr id="85" name="RjesenjeA"/>
            <p:cNvSpPr/>
            <p:nvPr/>
          </p:nvSpPr>
          <p:spPr>
            <a:xfrm>
              <a:off x="601133" y="3310508"/>
              <a:ext cx="1701800" cy="2520000"/>
            </a:xfrm>
            <a:prstGeom prst="rect">
              <a:avLst/>
            </a:prstGeom>
            <a:pattFill prst="wdUpDiag">
              <a:fgClr>
                <a:schemeClr val="accent4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70 %</a:t>
              </a:r>
            </a:p>
          </p:txBody>
        </p:sp>
        <p:sp>
          <p:nvSpPr>
            <p:cNvPr id="86" name="FaliA30% u B"/>
            <p:cNvSpPr/>
            <p:nvPr/>
          </p:nvSpPr>
          <p:spPr>
            <a:xfrm>
              <a:off x="3643376" y="4760937"/>
              <a:ext cx="1701800" cy="1080000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7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30 %</a:t>
              </a:r>
            </a:p>
          </p:txBody>
        </p:sp>
        <p:sp>
          <p:nvSpPr>
            <p:cNvPr id="87" name="FaliA30%"/>
            <p:cNvSpPr/>
            <p:nvPr/>
          </p:nvSpPr>
          <p:spPr>
            <a:xfrm>
              <a:off x="607556" y="2207454"/>
              <a:ext cx="17018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675" dirty="0"/>
                <a:t>30 %</a:t>
              </a:r>
            </a:p>
          </p:txBody>
        </p:sp>
      </p:grpSp>
      <p:sp>
        <p:nvSpPr>
          <p:cNvPr id="188" name="SpagetaRandom"/>
          <p:cNvSpPr/>
          <p:nvPr/>
        </p:nvSpPr>
        <p:spPr>
          <a:xfrm>
            <a:off x="2240280" y="2582574"/>
            <a:ext cx="3008376" cy="2325184"/>
          </a:xfrm>
          <a:custGeom>
            <a:avLst/>
            <a:gdLst>
              <a:gd name="connsiteX0" fmla="*/ 4011168 w 4011168"/>
              <a:gd name="connsiteY0" fmla="*/ 113585 h 3100245"/>
              <a:gd name="connsiteX1" fmla="*/ 3340608 w 4011168"/>
              <a:gd name="connsiteY1" fmla="*/ 162353 h 3100245"/>
              <a:gd name="connsiteX2" fmla="*/ 3450336 w 4011168"/>
              <a:gd name="connsiteY2" fmla="*/ 1674161 h 3100245"/>
              <a:gd name="connsiteX3" fmla="*/ 512064 w 4011168"/>
              <a:gd name="connsiteY3" fmla="*/ 1479089 h 3100245"/>
              <a:gd name="connsiteX4" fmla="*/ 438912 w 4011168"/>
              <a:gd name="connsiteY4" fmla="*/ 2978705 h 3100245"/>
              <a:gd name="connsiteX5" fmla="*/ 0 w 4011168"/>
              <a:gd name="connsiteY5" fmla="*/ 3015281 h 310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1168" h="3100245">
                <a:moveTo>
                  <a:pt x="4011168" y="113585"/>
                </a:moveTo>
                <a:cubicBezTo>
                  <a:pt x="3722624" y="7921"/>
                  <a:pt x="3434080" y="-97743"/>
                  <a:pt x="3340608" y="162353"/>
                </a:cubicBezTo>
                <a:cubicBezTo>
                  <a:pt x="3247136" y="422449"/>
                  <a:pt x="3921760" y="1454705"/>
                  <a:pt x="3450336" y="1674161"/>
                </a:cubicBezTo>
                <a:cubicBezTo>
                  <a:pt x="2978912" y="1893617"/>
                  <a:pt x="1013968" y="1261665"/>
                  <a:pt x="512064" y="1479089"/>
                </a:cubicBezTo>
                <a:cubicBezTo>
                  <a:pt x="10160" y="1696513"/>
                  <a:pt x="524256" y="2722673"/>
                  <a:pt x="438912" y="2978705"/>
                </a:cubicBezTo>
                <a:cubicBezTo>
                  <a:pt x="353568" y="3234737"/>
                  <a:pt x="77216" y="3005121"/>
                  <a:pt x="0" y="3015281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89" name="SpagetaRandom"/>
          <p:cNvSpPr/>
          <p:nvPr/>
        </p:nvSpPr>
        <p:spPr>
          <a:xfrm>
            <a:off x="4032504" y="2589984"/>
            <a:ext cx="3788928" cy="1769419"/>
          </a:xfrm>
          <a:custGeom>
            <a:avLst/>
            <a:gdLst>
              <a:gd name="connsiteX0" fmla="*/ 4108704 w 5051904"/>
              <a:gd name="connsiteY0" fmla="*/ 79321 h 2359225"/>
              <a:gd name="connsiteX1" fmla="*/ 4779264 w 5051904"/>
              <a:gd name="connsiteY1" fmla="*/ 176857 h 2359225"/>
              <a:gd name="connsiteX2" fmla="*/ 4815840 w 5051904"/>
              <a:gd name="connsiteY2" fmla="*/ 1639897 h 2359225"/>
              <a:gd name="connsiteX3" fmla="*/ 1828800 w 5051904"/>
              <a:gd name="connsiteY3" fmla="*/ 1481401 h 2359225"/>
              <a:gd name="connsiteX4" fmla="*/ 0 w 5051904"/>
              <a:gd name="connsiteY4" fmla="*/ 2359225 h 235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904" h="2359225">
                <a:moveTo>
                  <a:pt x="4108704" y="79321"/>
                </a:moveTo>
                <a:cubicBezTo>
                  <a:pt x="4385056" y="-1959"/>
                  <a:pt x="4661408" y="-83239"/>
                  <a:pt x="4779264" y="176857"/>
                </a:cubicBezTo>
                <a:cubicBezTo>
                  <a:pt x="4897120" y="436953"/>
                  <a:pt x="5307584" y="1422473"/>
                  <a:pt x="4815840" y="1639897"/>
                </a:cubicBezTo>
                <a:cubicBezTo>
                  <a:pt x="4324096" y="1857321"/>
                  <a:pt x="2631440" y="1361513"/>
                  <a:pt x="1828800" y="1481401"/>
                </a:cubicBezTo>
                <a:cubicBezTo>
                  <a:pt x="1026160" y="1601289"/>
                  <a:pt x="513080" y="1980257"/>
                  <a:pt x="0" y="2359225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90" name="SpagetaRandom"/>
          <p:cNvSpPr/>
          <p:nvPr/>
        </p:nvSpPr>
        <p:spPr>
          <a:xfrm>
            <a:off x="1700967" y="3216402"/>
            <a:ext cx="3784531" cy="1764980"/>
          </a:xfrm>
          <a:custGeom>
            <a:avLst/>
            <a:gdLst>
              <a:gd name="connsiteX0" fmla="*/ 158253 w 5046041"/>
              <a:gd name="connsiteY0" fmla="*/ 0 h 2353306"/>
              <a:gd name="connsiteX1" fmla="*/ 463053 w 5046041"/>
              <a:gd name="connsiteY1" fmla="*/ 560832 h 2353306"/>
              <a:gd name="connsiteX2" fmla="*/ 4059693 w 5046041"/>
              <a:gd name="connsiteY2" fmla="*/ 414528 h 2353306"/>
              <a:gd name="connsiteX3" fmla="*/ 5035053 w 5046041"/>
              <a:gd name="connsiteY3" fmla="*/ 2121408 h 2353306"/>
              <a:gd name="connsiteX4" fmla="*/ 4498605 w 5046041"/>
              <a:gd name="connsiteY4" fmla="*/ 2292096 h 235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6041" h="2353306">
                <a:moveTo>
                  <a:pt x="158253" y="0"/>
                </a:moveTo>
                <a:cubicBezTo>
                  <a:pt x="-14467" y="245872"/>
                  <a:pt x="-187187" y="491744"/>
                  <a:pt x="463053" y="560832"/>
                </a:cubicBezTo>
                <a:cubicBezTo>
                  <a:pt x="1113293" y="629920"/>
                  <a:pt x="3297693" y="154432"/>
                  <a:pt x="4059693" y="414528"/>
                </a:cubicBezTo>
                <a:cubicBezTo>
                  <a:pt x="4821693" y="674624"/>
                  <a:pt x="4961901" y="1808480"/>
                  <a:pt x="5035053" y="2121408"/>
                </a:cubicBezTo>
                <a:cubicBezTo>
                  <a:pt x="5108205" y="2434336"/>
                  <a:pt x="4803405" y="2363216"/>
                  <a:pt x="4498605" y="2292096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91" name="SpagetaRandom"/>
          <p:cNvSpPr/>
          <p:nvPr/>
        </p:nvSpPr>
        <p:spPr>
          <a:xfrm>
            <a:off x="2743201" y="3243835"/>
            <a:ext cx="5758118" cy="1755737"/>
          </a:xfrm>
          <a:custGeom>
            <a:avLst/>
            <a:gdLst>
              <a:gd name="connsiteX0" fmla="*/ 6851904 w 7677491"/>
              <a:gd name="connsiteY0" fmla="*/ 1755648 h 2340983"/>
              <a:gd name="connsiteX1" fmla="*/ 7290816 w 7677491"/>
              <a:gd name="connsiteY1" fmla="*/ 621792 h 2340983"/>
              <a:gd name="connsiteX2" fmla="*/ 1975104 w 7677491"/>
              <a:gd name="connsiteY2" fmla="*/ 2340864 h 2340983"/>
              <a:gd name="connsiteX3" fmla="*/ 865632 w 7677491"/>
              <a:gd name="connsiteY3" fmla="*/ 707136 h 2340983"/>
              <a:gd name="connsiteX4" fmla="*/ 0 w 7677491"/>
              <a:gd name="connsiteY4" fmla="*/ 0 h 234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7491" h="2340983">
                <a:moveTo>
                  <a:pt x="6851904" y="1755648"/>
                </a:moveTo>
                <a:cubicBezTo>
                  <a:pt x="7477760" y="1139952"/>
                  <a:pt x="8103616" y="524256"/>
                  <a:pt x="7290816" y="621792"/>
                </a:cubicBezTo>
                <a:cubicBezTo>
                  <a:pt x="6478016" y="719328"/>
                  <a:pt x="3045968" y="2326640"/>
                  <a:pt x="1975104" y="2340864"/>
                </a:cubicBezTo>
                <a:cubicBezTo>
                  <a:pt x="904240" y="2355088"/>
                  <a:pt x="1194816" y="1097280"/>
                  <a:pt x="865632" y="707136"/>
                </a:cubicBezTo>
                <a:cubicBezTo>
                  <a:pt x="536448" y="316992"/>
                  <a:pt x="268224" y="158496"/>
                  <a:pt x="0" y="0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92" name="SpagetaRandom"/>
          <p:cNvSpPr/>
          <p:nvPr/>
        </p:nvSpPr>
        <p:spPr>
          <a:xfrm>
            <a:off x="1392103" y="2804922"/>
            <a:ext cx="4780097" cy="2337490"/>
          </a:xfrm>
          <a:custGeom>
            <a:avLst/>
            <a:gdLst>
              <a:gd name="connsiteX0" fmla="*/ 6373463 w 6373463"/>
              <a:gd name="connsiteY0" fmla="*/ 0 h 3116653"/>
              <a:gd name="connsiteX1" fmla="*/ 5727287 w 6373463"/>
              <a:gd name="connsiteY1" fmla="*/ 1121664 h 3116653"/>
              <a:gd name="connsiteX2" fmla="*/ 2496407 w 6373463"/>
              <a:gd name="connsiteY2" fmla="*/ 1182624 h 3116653"/>
              <a:gd name="connsiteX3" fmla="*/ 2642711 w 6373463"/>
              <a:gd name="connsiteY3" fmla="*/ 2987040 h 3116653"/>
              <a:gd name="connsiteX4" fmla="*/ 118967 w 6373463"/>
              <a:gd name="connsiteY4" fmla="*/ 2828544 h 3116653"/>
              <a:gd name="connsiteX5" fmla="*/ 643223 w 6373463"/>
              <a:gd name="connsiteY5" fmla="*/ 1670304 h 31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3463" h="3116653">
                <a:moveTo>
                  <a:pt x="6373463" y="0"/>
                </a:moveTo>
                <a:cubicBezTo>
                  <a:pt x="6373463" y="462280"/>
                  <a:pt x="6373463" y="924560"/>
                  <a:pt x="5727287" y="1121664"/>
                </a:cubicBezTo>
                <a:cubicBezTo>
                  <a:pt x="5081111" y="1318768"/>
                  <a:pt x="3010503" y="871728"/>
                  <a:pt x="2496407" y="1182624"/>
                </a:cubicBezTo>
                <a:cubicBezTo>
                  <a:pt x="1982311" y="1493520"/>
                  <a:pt x="3038951" y="2712720"/>
                  <a:pt x="2642711" y="2987040"/>
                </a:cubicBezTo>
                <a:cubicBezTo>
                  <a:pt x="2246471" y="3261360"/>
                  <a:pt x="452215" y="3048000"/>
                  <a:pt x="118967" y="2828544"/>
                </a:cubicBezTo>
                <a:cubicBezTo>
                  <a:pt x="-214281" y="2609088"/>
                  <a:pt x="214471" y="2139696"/>
                  <a:pt x="643223" y="1670304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93" name="SpagetaRandom"/>
          <p:cNvSpPr/>
          <p:nvPr/>
        </p:nvSpPr>
        <p:spPr>
          <a:xfrm>
            <a:off x="5760721" y="2631187"/>
            <a:ext cx="2839301" cy="3099905"/>
          </a:xfrm>
          <a:custGeom>
            <a:avLst/>
            <a:gdLst>
              <a:gd name="connsiteX0" fmla="*/ 3206496 w 3785735"/>
              <a:gd name="connsiteY0" fmla="*/ 0 h 4133207"/>
              <a:gd name="connsiteX1" fmla="*/ 3755136 w 3785735"/>
              <a:gd name="connsiteY1" fmla="*/ 1694688 h 4133207"/>
              <a:gd name="connsiteX2" fmla="*/ 2389632 w 3785735"/>
              <a:gd name="connsiteY2" fmla="*/ 4096512 h 4133207"/>
              <a:gd name="connsiteX3" fmla="*/ 499872 w 3785735"/>
              <a:gd name="connsiteY3" fmla="*/ 3145536 h 4133207"/>
              <a:gd name="connsiteX4" fmla="*/ 0 w 3785735"/>
              <a:gd name="connsiteY4" fmla="*/ 3096768 h 413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735" h="4133207">
                <a:moveTo>
                  <a:pt x="3206496" y="0"/>
                </a:moveTo>
                <a:cubicBezTo>
                  <a:pt x="3548888" y="505968"/>
                  <a:pt x="3891280" y="1011936"/>
                  <a:pt x="3755136" y="1694688"/>
                </a:cubicBezTo>
                <a:cubicBezTo>
                  <a:pt x="3618992" y="2377440"/>
                  <a:pt x="2932176" y="3854704"/>
                  <a:pt x="2389632" y="4096512"/>
                </a:cubicBezTo>
                <a:cubicBezTo>
                  <a:pt x="1847088" y="4338320"/>
                  <a:pt x="898144" y="3312160"/>
                  <a:pt x="499872" y="3145536"/>
                </a:cubicBezTo>
                <a:cubicBezTo>
                  <a:pt x="101600" y="2978912"/>
                  <a:pt x="0" y="3096768"/>
                  <a:pt x="0" y="3096768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94" name="SpagetaRandom"/>
          <p:cNvSpPr/>
          <p:nvPr/>
        </p:nvSpPr>
        <p:spPr>
          <a:xfrm>
            <a:off x="6373368" y="3472434"/>
            <a:ext cx="939843" cy="1527716"/>
          </a:xfrm>
          <a:custGeom>
            <a:avLst/>
            <a:gdLst>
              <a:gd name="connsiteX0" fmla="*/ 0 w 1253124"/>
              <a:gd name="connsiteY0" fmla="*/ 0 h 2036954"/>
              <a:gd name="connsiteX1" fmla="*/ 1133856 w 1253124"/>
              <a:gd name="connsiteY1" fmla="*/ 353568 h 2036954"/>
              <a:gd name="connsiteX2" fmla="*/ 1133856 w 1253124"/>
              <a:gd name="connsiteY2" fmla="*/ 1865376 h 2036954"/>
              <a:gd name="connsiteX3" fmla="*/ 377952 w 1253124"/>
              <a:gd name="connsiteY3" fmla="*/ 1938528 h 203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124" h="2036954">
                <a:moveTo>
                  <a:pt x="0" y="0"/>
                </a:moveTo>
                <a:cubicBezTo>
                  <a:pt x="472440" y="21336"/>
                  <a:pt x="944880" y="42672"/>
                  <a:pt x="1133856" y="353568"/>
                </a:cubicBezTo>
                <a:cubicBezTo>
                  <a:pt x="1322832" y="664464"/>
                  <a:pt x="1259840" y="1601216"/>
                  <a:pt x="1133856" y="1865376"/>
                </a:cubicBezTo>
                <a:cubicBezTo>
                  <a:pt x="1007872" y="2129536"/>
                  <a:pt x="692912" y="2034032"/>
                  <a:pt x="377952" y="1938528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95" name="SpagetaRandom"/>
          <p:cNvSpPr/>
          <p:nvPr/>
        </p:nvSpPr>
        <p:spPr>
          <a:xfrm>
            <a:off x="3968496" y="3298698"/>
            <a:ext cx="3941064" cy="1242278"/>
          </a:xfrm>
          <a:custGeom>
            <a:avLst/>
            <a:gdLst>
              <a:gd name="connsiteX0" fmla="*/ 5254752 w 5254752"/>
              <a:gd name="connsiteY0" fmla="*/ 0 h 1656370"/>
              <a:gd name="connsiteX1" fmla="*/ 4523232 w 5254752"/>
              <a:gd name="connsiteY1" fmla="*/ 670560 h 1656370"/>
              <a:gd name="connsiteX2" fmla="*/ 1597152 w 5254752"/>
              <a:gd name="connsiteY2" fmla="*/ 560832 h 1656370"/>
              <a:gd name="connsiteX3" fmla="*/ 402336 w 5254752"/>
              <a:gd name="connsiteY3" fmla="*/ 1597152 h 1656370"/>
              <a:gd name="connsiteX4" fmla="*/ 0 w 5254752"/>
              <a:gd name="connsiteY4" fmla="*/ 1438656 h 165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4752" h="1656370">
                <a:moveTo>
                  <a:pt x="5254752" y="0"/>
                </a:moveTo>
                <a:cubicBezTo>
                  <a:pt x="5193792" y="288544"/>
                  <a:pt x="5132832" y="577088"/>
                  <a:pt x="4523232" y="670560"/>
                </a:cubicBezTo>
                <a:cubicBezTo>
                  <a:pt x="3913632" y="764032"/>
                  <a:pt x="2283968" y="406400"/>
                  <a:pt x="1597152" y="560832"/>
                </a:cubicBezTo>
                <a:cubicBezTo>
                  <a:pt x="910336" y="715264"/>
                  <a:pt x="668528" y="1450848"/>
                  <a:pt x="402336" y="1597152"/>
                </a:cubicBezTo>
                <a:cubicBezTo>
                  <a:pt x="136144" y="1743456"/>
                  <a:pt x="68072" y="1591056"/>
                  <a:pt x="0" y="1438656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96" name="SpagetaRandom"/>
          <p:cNvSpPr/>
          <p:nvPr/>
        </p:nvSpPr>
        <p:spPr>
          <a:xfrm>
            <a:off x="2651760" y="2031657"/>
            <a:ext cx="2606040" cy="1212177"/>
          </a:xfrm>
          <a:custGeom>
            <a:avLst/>
            <a:gdLst>
              <a:gd name="connsiteX0" fmla="*/ 3474720 w 3474720"/>
              <a:gd name="connsiteY0" fmla="*/ 1616236 h 1616236"/>
              <a:gd name="connsiteX1" fmla="*/ 2804160 w 3474720"/>
              <a:gd name="connsiteY1" fmla="*/ 921292 h 1616236"/>
              <a:gd name="connsiteX2" fmla="*/ 2182368 w 3474720"/>
              <a:gd name="connsiteY2" fmla="*/ 6892 h 1616236"/>
              <a:gd name="connsiteX3" fmla="*/ 487680 w 3474720"/>
              <a:gd name="connsiteY3" fmla="*/ 518956 h 1616236"/>
              <a:gd name="connsiteX4" fmla="*/ 0 w 3474720"/>
              <a:gd name="connsiteY4" fmla="*/ 835948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720" h="1616236">
                <a:moveTo>
                  <a:pt x="3474720" y="1616236"/>
                </a:moveTo>
                <a:cubicBezTo>
                  <a:pt x="3247136" y="1402876"/>
                  <a:pt x="3019552" y="1189516"/>
                  <a:pt x="2804160" y="921292"/>
                </a:cubicBezTo>
                <a:cubicBezTo>
                  <a:pt x="2588768" y="653068"/>
                  <a:pt x="2568448" y="73948"/>
                  <a:pt x="2182368" y="6892"/>
                </a:cubicBezTo>
                <a:cubicBezTo>
                  <a:pt x="1796288" y="-60164"/>
                  <a:pt x="851408" y="380780"/>
                  <a:pt x="487680" y="518956"/>
                </a:cubicBezTo>
                <a:cubicBezTo>
                  <a:pt x="123952" y="657132"/>
                  <a:pt x="61976" y="746540"/>
                  <a:pt x="0" y="835948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97" name="SpagetaRandom"/>
          <p:cNvSpPr/>
          <p:nvPr/>
        </p:nvSpPr>
        <p:spPr>
          <a:xfrm>
            <a:off x="3904488" y="1979987"/>
            <a:ext cx="4096512" cy="2977134"/>
          </a:xfrm>
          <a:custGeom>
            <a:avLst/>
            <a:gdLst>
              <a:gd name="connsiteX0" fmla="*/ 5462016 w 5462016"/>
              <a:gd name="connsiteY0" fmla="*/ 868265 h 3969512"/>
              <a:gd name="connsiteX1" fmla="*/ 3206496 w 5462016"/>
              <a:gd name="connsiteY1" fmla="*/ 87977 h 3969512"/>
              <a:gd name="connsiteX2" fmla="*/ 2218944 w 5462016"/>
              <a:gd name="connsiteY2" fmla="*/ 2697065 h 3969512"/>
              <a:gd name="connsiteX3" fmla="*/ 573024 w 5462016"/>
              <a:gd name="connsiteY3" fmla="*/ 2514185 h 3969512"/>
              <a:gd name="connsiteX4" fmla="*/ 621792 w 5462016"/>
              <a:gd name="connsiteY4" fmla="*/ 3867497 h 3969512"/>
              <a:gd name="connsiteX5" fmla="*/ 0 w 5462016"/>
              <a:gd name="connsiteY5" fmla="*/ 3769961 h 396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62016" h="3969512">
                <a:moveTo>
                  <a:pt x="5462016" y="868265"/>
                </a:moveTo>
                <a:cubicBezTo>
                  <a:pt x="4604512" y="325721"/>
                  <a:pt x="3747008" y="-216823"/>
                  <a:pt x="3206496" y="87977"/>
                </a:cubicBezTo>
                <a:cubicBezTo>
                  <a:pt x="2665984" y="392777"/>
                  <a:pt x="2657856" y="2292697"/>
                  <a:pt x="2218944" y="2697065"/>
                </a:cubicBezTo>
                <a:cubicBezTo>
                  <a:pt x="1780032" y="3101433"/>
                  <a:pt x="839216" y="2319113"/>
                  <a:pt x="573024" y="2514185"/>
                </a:cubicBezTo>
                <a:cubicBezTo>
                  <a:pt x="306832" y="2709257"/>
                  <a:pt x="717296" y="3658201"/>
                  <a:pt x="621792" y="3867497"/>
                </a:cubicBezTo>
                <a:cubicBezTo>
                  <a:pt x="526288" y="4076793"/>
                  <a:pt x="263144" y="3923377"/>
                  <a:pt x="0" y="3769961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228" name="Title"/>
          <p:cNvSpPr txBox="1">
            <a:spLocks/>
          </p:cNvSpPr>
          <p:nvPr/>
        </p:nvSpPr>
        <p:spPr>
          <a:xfrm>
            <a:off x="602346" y="717067"/>
            <a:ext cx="8159750" cy="785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sz="3600" dirty="0" smtClean="0">
                <a:latin typeface="Times New Roman" pitchFamily="18" charset="0"/>
                <a:cs typeface="Times New Roman" pitchFamily="18" charset="0"/>
              </a:rPr>
              <a:t>Špagetizacija informacionog sistema</a:t>
            </a:r>
          </a:p>
        </p:txBody>
      </p:sp>
    </p:spTree>
    <p:extLst>
      <p:ext uri="{BB962C8B-B14F-4D97-AF65-F5344CB8AC3E}">
        <p14:creationId xmlns:p14="http://schemas.microsoft.com/office/powerpoint/2010/main" val="8377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022E-16 L -0.25851 -0.24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-12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7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17071 -0.285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1425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7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4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4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2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3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3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9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98073"/>
            <a:ext cx="8229600" cy="665220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Geneza uvođenja SOA pristupa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8110" y="1732276"/>
            <a:ext cx="78970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Krajem 2009. pokrenut pilot projekat uvođenja SAP FMIS sistema u jednu od pet ED podružnica.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Arhiviranje Oracle Forms/Reports 6i baziranih aplikacija iz segmenta FMIS-a.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Aplikacije izvan FMIS domena trebaju imati mogućnost integracije sa SAP-om.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Vremenski faktor je bio jedan od odlučujućih parametara za odabir načina realizacije integracije.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3756" y="614943"/>
            <a:ext cx="8229600" cy="673532"/>
          </a:xfrm>
        </p:spPr>
        <p:txBody>
          <a:bodyPr>
            <a:normAutofit/>
          </a:bodyPr>
          <a:lstStyle/>
          <a:p>
            <a:pPr algn="l"/>
            <a:r>
              <a:rPr lang="bs-Latn-B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rgbClr val="D34817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75ED2C9-A33A-4CF3-92AA-DD9694B5BE7D}" type="slidenum">
              <a:rPr lang="en-US" sz="1400">
                <a:solidFill>
                  <a:srgbClr val="FFFFFF"/>
                </a:solidFill>
                <a:latin typeface="Franklin Gothic Book" pitchFamily="34" charset="0"/>
              </a:rPr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9</a:t>
            </a:fld>
            <a:endParaRPr 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110" y="1489670"/>
            <a:ext cx="789709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Poziv Web servisa iz Oracle Forms/Reports 6i bazirane aplikacije pomoću Oracle DB 10g R2 baze kao WS consumer okruženja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Priprema testnog okruženja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>
                <a:latin typeface="Times New Roman" panose="02020603050405020304" pitchFamily="18" charset="0"/>
                <a:cs typeface="Times New Roman" panose="02020603050405020304" pitchFamily="18" charset="0"/>
              </a:rPr>
              <a:t>Priprema baze podataka i neophodnih paketa/utilityja: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UTL_DBWS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preporuka da se instalacija uradi u posebnu šemu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Oracle JAX-RPC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učitavanje WS klijenta (</a:t>
            </a:r>
            <a:r>
              <a:rPr lang="bs-Latn-BA" sz="1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loadjava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JPublisher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Utility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Priprema aplikacionog </a:t>
            </a:r>
            <a:r>
              <a:rPr lang="bs-Latn-BA">
                <a:latin typeface="Times New Roman" panose="02020603050405020304" pitchFamily="18" charset="0"/>
                <a:cs typeface="Times New Roman" panose="02020603050405020304" pitchFamily="18" charset="0"/>
              </a:rPr>
              <a:t>servera i deployment testnog </a:t>
            </a: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servisa</a:t>
            </a:r>
            <a:endParaRPr lang="bs-Latn-B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OC4J </a:t>
            </a: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standalone instanca AS</a:t>
            </a:r>
            <a:endParaRPr lang="bs-Latn-B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Javacallout </a:t>
            </a:r>
            <a:r>
              <a:rPr lang="bs-Latn-BA" sz="1600">
                <a:latin typeface="Times New Roman" panose="02020603050405020304" pitchFamily="18" charset="0"/>
                <a:cs typeface="Times New Roman" panose="02020603050405020304" pitchFamily="18" charset="0"/>
              </a:rPr>
              <a:t>WS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s-Latn-BA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s-Latn-B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Priprema klijentskog računara sa instaliranim Oracle Forms/Reports 6i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bs-Latn-BA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Jednostavna forma za poziv PL/SQL funkcije u bazi za poziv servisa</a:t>
            </a:r>
          </a:p>
          <a:p>
            <a:endParaRPr lang="bs-Latn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6" y="1469039"/>
            <a:ext cx="8242817" cy="47063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11605" r="22315" b="2716"/>
          <a:stretch/>
        </p:blipFill>
        <p:spPr bwMode="auto">
          <a:xfrm>
            <a:off x="1205029" y="1459998"/>
            <a:ext cx="6663922" cy="47063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13304" r="21033" b="68943"/>
          <a:stretch/>
        </p:blipFill>
        <p:spPr bwMode="auto">
          <a:xfrm>
            <a:off x="505459" y="2788137"/>
            <a:ext cx="8147051" cy="1485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t="17355" r="21416" b="33333"/>
          <a:stretch/>
        </p:blipFill>
        <p:spPr bwMode="auto">
          <a:xfrm>
            <a:off x="519776" y="1992721"/>
            <a:ext cx="8125114" cy="41571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18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4084</TotalTime>
  <Words>2004</Words>
  <Application>Microsoft Office PowerPoint</Application>
  <PresentationFormat>On-screen Show (4:3)</PresentationFormat>
  <Paragraphs>754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Sadržaj</vt:lpstr>
      <vt:lpstr>Uvod</vt:lpstr>
      <vt:lpstr>Geneza informacionog sistema</vt:lpstr>
      <vt:lpstr>PowerPoint Presentation</vt:lpstr>
      <vt:lpstr>PowerPoint Presentation</vt:lpstr>
      <vt:lpstr>Geneza uvođenja SOA pristupa</vt:lpstr>
      <vt:lpstr>Proof of Concept</vt:lpstr>
      <vt:lpstr>Proof of Concept</vt:lpstr>
      <vt:lpstr>Proof of Concept</vt:lpstr>
      <vt:lpstr>Konzumiranje servisa</vt:lpstr>
      <vt:lpstr>Konzumiranje servisa</vt:lpstr>
      <vt:lpstr>Konzumiranje servisa</vt:lpstr>
      <vt:lpstr>Konzumiranje servisa</vt:lpstr>
      <vt:lpstr>Konzumiranje servisa</vt:lpstr>
      <vt:lpstr>Konzumiranje servisa</vt:lpstr>
      <vt:lpstr>Modeli integracije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interfejsa</vt:lpstr>
      <vt:lpstr>Aplikativni sloj</vt:lpstr>
      <vt:lpstr>Aplikativni sloj</vt:lpstr>
      <vt:lpstr>Poziv BPEL-a iz baze podataka</vt:lpstr>
      <vt:lpstr>Poziv BPEL-a iz baze podataka</vt:lpstr>
      <vt:lpstr>Poziv BPEL-a iz baze podataka</vt:lpstr>
      <vt:lpstr>Poziv BPEL-a iz baze podataka</vt:lpstr>
      <vt:lpstr>Poziv BPEL-a iz baze podataka</vt:lpstr>
      <vt:lpstr>Evolucija arhitekture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Umjesto zaključka</vt:lpstr>
      <vt:lpstr>Izvori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Omer Gegic</dc:creator>
  <cp:lastModifiedBy>Jasmin Heljic</cp:lastModifiedBy>
  <cp:revision>323</cp:revision>
  <dcterms:created xsi:type="dcterms:W3CDTF">2014-09-17T08:51:24Z</dcterms:created>
  <dcterms:modified xsi:type="dcterms:W3CDTF">2018-10-11T16:32:39Z</dcterms:modified>
</cp:coreProperties>
</file>