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6" r:id="rId4"/>
    <p:sldMasterId id="2147493463" r:id="rId5"/>
    <p:sldMasterId id="2147493490" r:id="rId6"/>
    <p:sldMasterId id="2147493479" r:id="rId7"/>
  </p:sldMasterIdLst>
  <p:notesMasterIdLst>
    <p:notesMasterId r:id="rId35"/>
  </p:notesMasterIdLst>
  <p:handoutMasterIdLst>
    <p:handoutMasterId r:id="rId36"/>
  </p:handoutMasterIdLst>
  <p:sldIdLst>
    <p:sldId id="2076137843" r:id="rId8"/>
    <p:sldId id="2076137766" r:id="rId9"/>
    <p:sldId id="2076137793" r:id="rId10"/>
    <p:sldId id="2076137808" r:id="rId11"/>
    <p:sldId id="2076137811" r:id="rId12"/>
    <p:sldId id="2076137774" r:id="rId13"/>
    <p:sldId id="2076137812" r:id="rId14"/>
    <p:sldId id="2076137813" r:id="rId15"/>
    <p:sldId id="2076137844" r:id="rId16"/>
    <p:sldId id="2076137820" r:id="rId17"/>
    <p:sldId id="2076137822" r:id="rId18"/>
    <p:sldId id="2076137823" r:id="rId19"/>
    <p:sldId id="2076137845" r:id="rId20"/>
    <p:sldId id="2076137846" r:id="rId21"/>
    <p:sldId id="2076137847" r:id="rId22"/>
    <p:sldId id="2076137855" r:id="rId23"/>
    <p:sldId id="2076137848" r:id="rId24"/>
    <p:sldId id="2076137849" r:id="rId25"/>
    <p:sldId id="2076137850" r:id="rId26"/>
    <p:sldId id="2076137851" r:id="rId27"/>
    <p:sldId id="2076137852" r:id="rId28"/>
    <p:sldId id="2076137824" r:id="rId29"/>
    <p:sldId id="2076137853" r:id="rId30"/>
    <p:sldId id="2076137854" r:id="rId31"/>
    <p:sldId id="2076137840" r:id="rId32"/>
    <p:sldId id="2076137841" r:id="rId33"/>
    <p:sldId id="207613784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7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  <p15:guide id="4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Leiseder" initials="IL" lastIdx="68" clrIdx="0">
    <p:extLst>
      <p:ext uri="{19B8F6BF-5375-455C-9EA6-DF929625EA0E}">
        <p15:presenceInfo xmlns:p15="http://schemas.microsoft.com/office/powerpoint/2012/main" userId="ce7156aeb4907568" providerId="Windows Live"/>
      </p:ext>
    </p:extLst>
  </p:cmAuthor>
  <p:cmAuthor id="2" name="Anita Gluderer" initials="AG" lastIdx="1" clrIdx="1">
    <p:extLst>
      <p:ext uri="{19B8F6BF-5375-455C-9EA6-DF929625EA0E}">
        <p15:presenceInfo xmlns:p15="http://schemas.microsoft.com/office/powerpoint/2012/main" userId="S::anita@linecommunications.onmicrosoft.com::ce479b69-97c6-40d9-adab-6c765dc2abaf" providerId="AD"/>
      </p:ext>
    </p:extLst>
  </p:cmAuthor>
  <p:cmAuthor id="3" name="Giulia Ravasio" initials="GR" lastIdx="43" clrIdx="2">
    <p:extLst>
      <p:ext uri="{19B8F6BF-5375-455C-9EA6-DF929625EA0E}">
        <p15:presenceInfo xmlns:p15="http://schemas.microsoft.com/office/powerpoint/2012/main" userId="ae50fbd8f86298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FF"/>
    <a:srgbClr val="FF001E"/>
    <a:srgbClr val="FF0096"/>
    <a:srgbClr val="DC19FF"/>
    <a:srgbClr val="FF2350"/>
    <a:srgbClr val="002060"/>
    <a:srgbClr val="1E2846"/>
    <a:srgbClr val="5A00D2"/>
    <a:srgbClr val="9A00B3"/>
    <a:srgbClr val="EB5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3" autoAdjust="0"/>
    <p:restoredTop sz="70975" autoAdjust="0"/>
  </p:normalViewPr>
  <p:slideViewPr>
    <p:cSldViewPr snapToGrid="0" snapToObjects="1">
      <p:cViewPr varScale="1">
        <p:scale>
          <a:sx n="102" d="100"/>
          <a:sy n="102" d="100"/>
        </p:scale>
        <p:origin x="3324" y="96"/>
      </p:cViewPr>
      <p:guideLst>
        <p:guide orient="horz" pos="2527"/>
        <p:guide pos="5556"/>
        <p:guide orient="horz" pos="214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42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08T16:20:07.411" idx="38">
    <p:pos x="10" y="10"/>
    <p:text>Alternative mit dunklem Hintergrund wie im Branding Guidelines verwendet.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8758-C230-2746-B5B7-86CF425F9BD1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4372-6F64-2240-B059-4893812A12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184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360F-8E17-3840-AA07-AA2649F84EB8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DB022-BF3C-DF40-8161-AB02939666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58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5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rgbClr val="535353"/>
                </a:solidFill>
                <a:effectLst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ORA-39002: invalid operation</a:t>
            </a:r>
          </a:p>
          <a:p>
            <a:r>
              <a:rPr lang="en-US" sz="1200" b="0" i="0" kern="1200" dirty="0">
                <a:solidFill>
                  <a:srgbClr val="535353"/>
                </a:solidFill>
                <a:effectLst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ORA-39050: parameter CHECKSUM=NO is incompatible with parameter CHECKSUM_ALGORITHM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05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84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42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48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at line 1:</a:t>
            </a:r>
          </a:p>
          <a:p>
            <a:r>
              <a:rPr lang="en-US" dirty="0"/>
              <a:t>ORA-20404: Object not found - https://objectstorage.eu-zurich-1.oraclecloud.com/n/kwq12gukapmy/b/datapump-dumps/o/</a:t>
            </a:r>
          </a:p>
          <a:p>
            <a:r>
              <a:rPr lang="en-US" dirty="0"/>
              <a:t>ORA-06512: at "C##CLOUD$SERVICE.DBMS_CLOUD", line 964</a:t>
            </a:r>
          </a:p>
          <a:p>
            <a:r>
              <a:rPr lang="en-US" dirty="0"/>
              <a:t>ORA-06512: at "C##CLOUD$SERVICE.DBMS_CLOUD", line 2648</a:t>
            </a:r>
          </a:p>
          <a:p>
            <a:r>
              <a:rPr lang="en-US" dirty="0"/>
              <a:t>ORA-06512: at line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7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expdp</a:t>
            </a:r>
            <a:r>
              <a:rPr lang="en-US" dirty="0"/>
              <a:t> admin@db202102261636_tp directory=</a:t>
            </a:r>
            <a:r>
              <a:rPr lang="en-US" dirty="0" err="1"/>
              <a:t>data_pump_dir</a:t>
            </a:r>
            <a:r>
              <a:rPr lang="en-US" dirty="0"/>
              <a:t> credential=CLOUD_CRED </a:t>
            </a:r>
            <a:r>
              <a:rPr lang="en-US" dirty="0" err="1"/>
              <a:t>dumpfile</a:t>
            </a:r>
            <a:r>
              <a:rPr lang="en-US" dirty="0"/>
              <a:t>=https://objectstorage.eu-frankfurt-1.oraclecloud.com/n/zrq07gukammy/b/datapump-dumps/o/test_%u.dmp</a:t>
            </a:r>
          </a:p>
          <a:p>
            <a:endParaRPr lang="en-US" dirty="0"/>
          </a:p>
          <a:p>
            <a:r>
              <a:rPr lang="en-US" dirty="0"/>
              <a:t>Export: Release 19.0.0.0.0 - Production on Wed Apr 7 19:11:30 2021</a:t>
            </a:r>
          </a:p>
          <a:p>
            <a:r>
              <a:rPr lang="en-US" dirty="0"/>
              <a:t>Version 19.10.0.0.0</a:t>
            </a:r>
          </a:p>
          <a:p>
            <a:endParaRPr lang="en-US" dirty="0"/>
          </a:p>
          <a:p>
            <a:r>
              <a:rPr lang="en-US" dirty="0"/>
              <a:t>Copyright (c) 1982, 2021, Oracle and/or its affiliates.  All rights reserved.</a:t>
            </a:r>
          </a:p>
          <a:p>
            <a:r>
              <a:rPr lang="en-US" dirty="0"/>
              <a:t>Password:</a:t>
            </a:r>
          </a:p>
          <a:p>
            <a:endParaRPr lang="en-US" dirty="0"/>
          </a:p>
          <a:p>
            <a:r>
              <a:rPr lang="en-US" dirty="0"/>
              <a:t>Connected to: Oracle Database 21c Enterprise Edition Release 21.0.0.0.0 - Production</a:t>
            </a:r>
          </a:p>
          <a:p>
            <a:r>
              <a:rPr lang="en-US" dirty="0"/>
              <a:t>Starting "ADMIN"."SYS_EXPORT_SCHEMA_01":  admin/********@db202102261636_tp directory=</a:t>
            </a:r>
            <a:r>
              <a:rPr lang="en-US" dirty="0" err="1"/>
              <a:t>data_pump_dir</a:t>
            </a:r>
            <a:r>
              <a:rPr lang="en-US" dirty="0"/>
              <a:t> credential=CLOUD_CRED </a:t>
            </a:r>
            <a:r>
              <a:rPr lang="en-US" dirty="0" err="1"/>
              <a:t>dumpfile</a:t>
            </a:r>
            <a:r>
              <a:rPr lang="en-US" dirty="0"/>
              <a:t>=https://objectstorage.eu-frankfurt-1.oraclecloud.com/n/zrq07gukammy/b/datapump-dumps/o/test_%u.dmp</a:t>
            </a:r>
          </a:p>
          <a:p>
            <a:r>
              <a:rPr lang="en-US" dirty="0"/>
              <a:t>Processing object type SCHEMA_EXPORT/TABLE/TABLE_DATA</a:t>
            </a:r>
          </a:p>
          <a:p>
            <a:r>
              <a:rPr lang="en-US" dirty="0"/>
              <a:t>Processing object type SCHEMA_EXPORT/TABLE/INDEX/STATISTICS/INDEX_STATISTICS</a:t>
            </a:r>
          </a:p>
          <a:p>
            <a:r>
              <a:rPr lang="en-US" dirty="0"/>
              <a:t>Processing object type SCHEMA_EXPORT/TABLE/STATISTICS/TABLE_STATISTICS</a:t>
            </a:r>
          </a:p>
          <a:p>
            <a:r>
              <a:rPr lang="en-US" dirty="0"/>
              <a:t>Processing object type SCHEMA_EXPORT/STATISTICS/MARKER</a:t>
            </a:r>
          </a:p>
          <a:p>
            <a:r>
              <a:rPr lang="en-US" dirty="0"/>
              <a:t>Processing object type SCHEMA_EXPORT/USER</a:t>
            </a:r>
          </a:p>
          <a:p>
            <a:r>
              <a:rPr lang="en-US" dirty="0"/>
              <a:t>Processing object type SCHEMA_EXPORT/SYSTEM_GRANT</a:t>
            </a:r>
          </a:p>
          <a:p>
            <a:r>
              <a:rPr lang="en-US" dirty="0"/>
              <a:t>Processing object type SCHEMA_EXPORT/ORACLE_OBJECT_GRANT/OBJECT_GRANT</a:t>
            </a:r>
          </a:p>
          <a:p>
            <a:r>
              <a:rPr lang="en-US" dirty="0"/>
              <a:t>Processing object type SCHEMA_EXPORT/ROLE_GRANT</a:t>
            </a:r>
          </a:p>
          <a:p>
            <a:r>
              <a:rPr lang="en-US" dirty="0"/>
              <a:t>Processing object type SCHEMA_EXPORT/DEFAULT_ROLE</a:t>
            </a:r>
          </a:p>
          <a:p>
            <a:r>
              <a:rPr lang="en-US" dirty="0"/>
              <a:t>Processing object type SCHEMA_EXPORT/TABLESPACE_QUOTA</a:t>
            </a:r>
          </a:p>
          <a:p>
            <a:r>
              <a:rPr lang="en-US" dirty="0"/>
              <a:t>Processing object type SCHEMA_EXPORT/PASSWORD_HISTORY</a:t>
            </a:r>
          </a:p>
          <a:p>
            <a:r>
              <a:rPr lang="en-US" dirty="0"/>
              <a:t>Processing object type SCHEMA_EXPORT/PRE_SCHEMA/PROCACT_SCHEMA</a:t>
            </a:r>
          </a:p>
          <a:p>
            <a:r>
              <a:rPr lang="en-US" dirty="0"/>
              <a:t>Processing object type SCHEMA_EXPORT/TABLE/TABLE</a:t>
            </a:r>
          </a:p>
          <a:p>
            <a:r>
              <a:rPr lang="en-US" dirty="0"/>
              <a:t>Processing object type SCHEMA_EXPORT/TABLE/COMMENT</a:t>
            </a:r>
          </a:p>
          <a:p>
            <a:r>
              <a:rPr lang="en-US" dirty="0"/>
              <a:t>Processing object type SCHEMA_EXPORT/TABLE/INDEX/INDEX</a:t>
            </a:r>
          </a:p>
          <a:p>
            <a:r>
              <a:rPr lang="en-US" dirty="0"/>
              <a:t>Processing object type SCHEMA_EXPORT/POST_SCHEMA/PROCOBJ</a:t>
            </a:r>
          </a:p>
          <a:p>
            <a:r>
              <a:rPr lang="en-US" dirty="0"/>
              <a:t>Processing object type SCHEMA_EXPORT/POST_SCHEMA/PROCACT_SCHEMA</a:t>
            </a:r>
          </a:p>
          <a:p>
            <a:r>
              <a:rPr lang="en-US" dirty="0"/>
              <a:t>. . exported "ADMIN"."TEST_TAB"                          6.454 MB   47462 rows</a:t>
            </a:r>
          </a:p>
          <a:p>
            <a:r>
              <a:rPr lang="en-US" dirty="0"/>
              <a:t>ORA-39173: Encrypted data has been stored unencrypted in dump file set.</a:t>
            </a:r>
          </a:p>
          <a:p>
            <a:r>
              <a:rPr lang="en-US" dirty="0"/>
              <a:t>Master table "ADMIN"."SYS_EXPORT_SCHEMA_01" successfully loaded/unloaded</a:t>
            </a:r>
          </a:p>
          <a:p>
            <a:r>
              <a:rPr lang="en-US" dirty="0"/>
              <a:t>******************************************************************************</a:t>
            </a:r>
          </a:p>
          <a:p>
            <a:r>
              <a:rPr lang="en-US" dirty="0"/>
              <a:t>Dump file set for ADMIN.SYS_EXPORT_SCHEMA_01 is:</a:t>
            </a:r>
          </a:p>
          <a:p>
            <a:r>
              <a:rPr lang="en-US" dirty="0"/>
              <a:t>  https://swiftobjectstorage.eu-frankfurt-1.oraclecloud.com/v1/zrq07gukammy/datapump-dumps/test_01.dmp</a:t>
            </a:r>
          </a:p>
          <a:p>
            <a:r>
              <a:rPr lang="en-US" dirty="0"/>
              <a:t>Job "ADMIN"."SYS_EXPORT_SCHEMA_01" successfully completed at Wed Apr 7 19:14:01 2021 elapsed 0 00:02:10</a:t>
            </a:r>
          </a:p>
          <a:p>
            <a:endParaRPr lang="en-US" dirty="0"/>
          </a:p>
          <a:p>
            <a:r>
              <a:rPr lang="en-US" dirty="0"/>
              <a:t>ORA-39001: invalid argument value</a:t>
            </a:r>
          </a:p>
          <a:p>
            <a:r>
              <a:rPr lang="en-US" dirty="0"/>
              <a:t>ORA-39000: bad dump file specification</a:t>
            </a:r>
          </a:p>
          <a:p>
            <a:r>
              <a:rPr lang="en-US" dirty="0"/>
              <a:t>ORA-31641: unable to create dump file "https://objectstorage.eu-frankfurt-1.oraclecloud.com/n/zrq07gukammy/b/</a:t>
            </a:r>
            <a:r>
              <a:rPr lang="en-US" dirty="0" err="1"/>
              <a:t>datapump</a:t>
            </a:r>
            <a:r>
              <a:rPr lang="en-US" dirty="0"/>
              <a:t>-dumps/o/test_fs01.dmp"</a:t>
            </a:r>
          </a:p>
          <a:p>
            <a:r>
              <a:rPr lang="en-US" dirty="0"/>
              <a:t>ORA-17502: ksfdcre:ksfd_odmcrt_02 Failed to create file https://objectstorage.eu-frankfurt-1.oraclecloud.com/n/zrq07gukammy/b/datapump-dumps/o/test_fs01.dmp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24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Swift is the name of the OpenStack Object Store project (http://swift.openstack.org/).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84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Documentation:</a:t>
            </a:r>
          </a:p>
          <a:p>
            <a:r>
              <a:rPr lang="en-US" dirty="0"/>
              <a:t>https://docs.oracle.com/en/database/oracle/oracle-database/21/sutil/oracle-datapump-import-utility.html#GUID-64FB67BD-EB67-4F50-A4D2-5D34518E6BDB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44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Documentation:</a:t>
            </a:r>
          </a:p>
          <a:p>
            <a:r>
              <a:rPr lang="en-US" dirty="0"/>
              <a:t>https://docs.oracle.com/en/database/oracle/oracle-database/21/sutil/oracle-datapump-import-utility.html#GUID-64FB67BD-EB67-4F50-A4D2-5D34518E6BDB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1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Export: Release 21.0.0.0.0 - Production on Tue Apr 20 08:28:17 2021</a:t>
            </a:r>
          </a:p>
          <a:p>
            <a:r>
              <a:rPr lang="en-US" dirty="0"/>
              <a:t>Version 21.1.0.0.0</a:t>
            </a:r>
          </a:p>
          <a:p>
            <a:endParaRPr lang="en-US" dirty="0"/>
          </a:p>
          <a:p>
            <a:r>
              <a:rPr lang="en-US" dirty="0"/>
              <a:t>Copyright (c) 1982, 2020, Oracle and/or its affiliates.  All rights reserved.</a:t>
            </a:r>
          </a:p>
          <a:p>
            <a:endParaRPr lang="en-US" dirty="0"/>
          </a:p>
          <a:p>
            <a:r>
              <a:rPr lang="en-US" dirty="0"/>
              <a:t>Connected to: Oracle Database 21c Enterprise Edition Release 21.0.0.0.0 - Production</a:t>
            </a:r>
          </a:p>
          <a:p>
            <a:r>
              <a:rPr lang="en-US" dirty="0"/>
              <a:t>20-APR-21 08:28:25.964: Starting "SYSTEM"."SYS_EXPORT_TRANSPORTABLE_01":  system/********@DB21C-OL8-S1.goh.trivadis.local:1521/C21SFE1PDB1.goh.trivadis.local </a:t>
            </a:r>
            <a:r>
              <a:rPr lang="en-US" dirty="0" err="1"/>
              <a:t>parfile</a:t>
            </a:r>
            <a:r>
              <a:rPr lang="en-US" dirty="0"/>
              <a:t>=</a:t>
            </a:r>
            <a:r>
              <a:rPr lang="en-US" dirty="0" err="1"/>
              <a:t>expdp_tts_parallel.par</a:t>
            </a:r>
            <a:endParaRPr lang="en-US" dirty="0"/>
          </a:p>
          <a:p>
            <a:r>
              <a:rPr lang="en-US" dirty="0"/>
              <a:t>20-APR-21 08:28:27.212: W-1 Startup on instance 1 took 1 seconds</a:t>
            </a:r>
          </a:p>
          <a:p>
            <a:r>
              <a:rPr lang="en-US" dirty="0"/>
              <a:t>20-APR-21 08:28:29.079: W-2 Startup on instance 1 took 1 seconds</a:t>
            </a:r>
          </a:p>
          <a:p>
            <a:r>
              <a:rPr lang="en-US" dirty="0"/>
              <a:t>20-APR-21 08:28:29.947: W-1 Processing object type TRANSPORTABLE_EXPORT/INDEX/STATISTICS/INDEX_STATISTICS</a:t>
            </a:r>
          </a:p>
          <a:p>
            <a:r>
              <a:rPr lang="en-US" dirty="0"/>
              <a:t>20-APR-21 08:28:30.150: W-1      Completed 106 INDEX_STATISTICS objects in 0 seconds</a:t>
            </a:r>
          </a:p>
          <a:p>
            <a:r>
              <a:rPr lang="en-US" dirty="0"/>
              <a:t>20-APR-21 08:28:30.496: W-1 Processing object type TRANSPORTABLE_EXPORT/INDEX/STATISTICS/BITMAP_INDEX/INDEX_STATISTICS</a:t>
            </a:r>
          </a:p>
          <a:p>
            <a:r>
              <a:rPr lang="en-US" dirty="0"/>
              <a:t>20-APR-21 08:28:30.524: W-1      Completed 11 INDEX_STATISTICS objects in 0 seconds</a:t>
            </a:r>
          </a:p>
          <a:p>
            <a:r>
              <a:rPr lang="en-US" dirty="0"/>
              <a:t>20-APR-21 08:28:30.762: W-1 Processing object type TRANSPORTABLE_EXPORT/STATISTICS/TABLE_STATISTICS</a:t>
            </a:r>
          </a:p>
          <a:p>
            <a:r>
              <a:rPr lang="en-US" dirty="0"/>
              <a:t>20-APR-21 08:28:30.793: W-1      Completed 60 TABLE_STATISTICS objects in 0 seconds</a:t>
            </a:r>
          </a:p>
          <a:p>
            <a:r>
              <a:rPr lang="en-US" dirty="0"/>
              <a:t>20-APR-21 08:28:42.997: W-1 Processing object type TRANSPORTABLE_EXPORT/PLUGTS_BLK</a:t>
            </a:r>
          </a:p>
          <a:p>
            <a:r>
              <a:rPr lang="en-US" dirty="0"/>
              <a:t>20-APR-21 08:28:43.019: W-1      Completed 1 PLUGTS_BLK objects in 0 seconds</a:t>
            </a:r>
          </a:p>
          <a:p>
            <a:r>
              <a:rPr lang="en-US" dirty="0"/>
              <a:t>20-APR-21 08:28:43.118: W-1 Processing object type TRANSPORTABLE_EXPORT/POST_INSTANCE/PLUGTS_BLK</a:t>
            </a:r>
          </a:p>
          <a:p>
            <a:r>
              <a:rPr lang="en-US" dirty="0"/>
              <a:t>20-APR-21 08:28:43.139: W-1      Completed 1 PLUGTS_BLK objects in 0 seconds</a:t>
            </a:r>
          </a:p>
          <a:p>
            <a:r>
              <a:rPr lang="en-US" dirty="0"/>
              <a:t>20-APR-21 08:28:46.248: W-2 Processing object type TRANSPORTABLE_EXPORT/STATISTICS/MARKER</a:t>
            </a:r>
          </a:p>
          <a:p>
            <a:r>
              <a:rPr lang="en-US" dirty="0"/>
              <a:t>20-APR-21 08:28:46.888: W-2      Completed 1 MARKER objects in 0 seconds</a:t>
            </a:r>
          </a:p>
          <a:p>
            <a:r>
              <a:rPr lang="en-US" dirty="0"/>
              <a:t>20-APR-21 08:28:52.275: W-1 Processing object type TRANSPORTABLE_EXPORT/TYPE/TYPE_SPEC</a:t>
            </a:r>
          </a:p>
          <a:p>
            <a:r>
              <a:rPr lang="en-US" dirty="0"/>
              <a:t>20-APR-21 08:28:52.344: W-1      Completed 20 TYPE objects in 0 seconds</a:t>
            </a:r>
          </a:p>
          <a:p>
            <a:r>
              <a:rPr lang="en-US" dirty="0"/>
              <a:t>20-APR-21 08:28:52.934: W-2 Processing object type TRANSPORTABLE_EXPORT/TYPE/GRANT/OWNER_GRANT/OBJECT_GRANT</a:t>
            </a:r>
          </a:p>
          <a:p>
            <a:r>
              <a:rPr lang="en-US" dirty="0"/>
              <a:t>20-APR-21 08:28:53.020: W-2      Completed 10 OBJECT_GRANT objects in 0 seconds</a:t>
            </a:r>
          </a:p>
          <a:p>
            <a:r>
              <a:rPr lang="en-US" dirty="0"/>
              <a:t>20-APR-21 08:28:54.253: W-1 Processing object type TRANSPORTABLE_EXPORT/TYPE/TYPE_BODY</a:t>
            </a:r>
          </a:p>
          <a:p>
            <a:r>
              <a:rPr lang="en-US" dirty="0"/>
              <a:t>20-APR-21 08:28:54.278: W-1      Completed 3 TYPE_BODY objects in 0 seconds</a:t>
            </a:r>
          </a:p>
          <a:p>
            <a:r>
              <a:rPr lang="en-US" dirty="0"/>
              <a:t>20-APR-21 08:28:57.415: W-2 Processing object type TRANSPORTABLE_EXPORT/XMLSCHEMA/XMLSCHEMA</a:t>
            </a:r>
          </a:p>
          <a:p>
            <a:r>
              <a:rPr lang="en-US" dirty="0"/>
              <a:t>20-APR-21 08:28:57.453: W-2      Completed 1 XMLSCHEMA objects in 0 seconds</a:t>
            </a:r>
          </a:p>
          <a:p>
            <a:r>
              <a:rPr lang="en-US" dirty="0"/>
              <a:t>20-APR-21 08:28:58.388: W-2 Processing object type TRANSPORTABLE_EXPORT/GRANT/OWNER_GRANT/OBJECT_GRANT</a:t>
            </a:r>
          </a:p>
          <a:p>
            <a:r>
              <a:rPr lang="en-US" dirty="0"/>
              <a:t>20-APR-21 08:28:58.424: W-2      Completed 22 OBJECT_GRANT objects in 0 seconds</a:t>
            </a:r>
          </a:p>
          <a:p>
            <a:r>
              <a:rPr lang="en-US" dirty="0"/>
              <a:t>20-APR-21 08:29:01.361: W-2 Processing object type TRANSPORTABLE_EXPORT/INDEX/INDEX</a:t>
            </a:r>
          </a:p>
          <a:p>
            <a:r>
              <a:rPr lang="en-US" dirty="0"/>
              <a:t>20-APR-21 08:29:01.607: W-2      Completed 21 INDEX objects in 0 seconds</a:t>
            </a:r>
          </a:p>
          <a:p>
            <a:r>
              <a:rPr lang="en-US" dirty="0"/>
              <a:t>20-APR-21 08:29:02.686: W-1 Processing object type TRANSPORTABLE_EXPORT/TABLE</a:t>
            </a:r>
          </a:p>
          <a:p>
            <a:r>
              <a:rPr lang="en-US" dirty="0"/>
              <a:t>20-APR-21 08:29:04.601: W-2 Processing object type TRANSPORTABLE_EXPORT/CONSTRAINT/CONSTRAINT</a:t>
            </a:r>
          </a:p>
          <a:p>
            <a:r>
              <a:rPr lang="en-US" dirty="0"/>
              <a:t>20-APR-21 08:29:04.671: W-2      Completed 50 CONSTRAINT objects in 0 seconds</a:t>
            </a:r>
          </a:p>
          <a:p>
            <a:r>
              <a:rPr lang="en-US" dirty="0"/>
              <a:t>20-APR-21 08:29:05.036: W-2 Processing object type TRANSPORTABLE_EXPORT/COMMENT</a:t>
            </a:r>
          </a:p>
          <a:p>
            <a:r>
              <a:rPr lang="en-US" dirty="0"/>
              <a:t>20-APR-21 08:29:05.293: W-2      Completed 191 COMMENT objects in 0 seconds</a:t>
            </a:r>
          </a:p>
          <a:p>
            <a:r>
              <a:rPr lang="en-US" dirty="0"/>
              <a:t>20-APR-21 08:29:06.316: W-2 Processing object type TRANSPORTABLE_EXPORT/CONSTRAINT/REF_CONSTRAINT</a:t>
            </a:r>
          </a:p>
          <a:p>
            <a:r>
              <a:rPr lang="en-US" dirty="0"/>
              <a:t>20-APR-21 08:29:06.369: W-2      Completed 18 REF_CONSTRAINT objects in 0 seconds</a:t>
            </a:r>
          </a:p>
          <a:p>
            <a:r>
              <a:rPr lang="en-US" dirty="0"/>
              <a:t>20-APR-21 08:29:07.794: W-2 Processing object type TRANSPORTABLE_EXPORT/INDEX/BITMAP_INDEX/INDEX</a:t>
            </a:r>
          </a:p>
          <a:p>
            <a:r>
              <a:rPr lang="en-US" dirty="0"/>
              <a:t>20-APR-21 08:29:08.797: W-2      Completed 11 INDEX objects in 0 seconds</a:t>
            </a:r>
          </a:p>
          <a:p>
            <a:r>
              <a:rPr lang="en-US" dirty="0"/>
              <a:t>20-APR-21 08:29:09.246: W-2 Processing object type TRANSPORTABLE_EXPORT/TRIGGER</a:t>
            </a:r>
          </a:p>
          <a:p>
            <a:r>
              <a:rPr lang="en-US" dirty="0"/>
              <a:t>20-APR-21 08:29:09.269: W-2      Completed 3 TRIGGER objects in 0 seconds</a:t>
            </a:r>
          </a:p>
          <a:p>
            <a:r>
              <a:rPr lang="en-US" dirty="0"/>
              <a:t>20-APR-21 08:29:11.621: W-2 Processing object type TRANSPORTABLE_EXPORT/POST_INSTANCE/PROCACT_INSTANCE</a:t>
            </a:r>
          </a:p>
          <a:p>
            <a:r>
              <a:rPr lang="en-US" dirty="0"/>
              <a:t>20-APR-21 08:29:11.650: W-2      Completed 15 PROCACT_INSTANCE objects in 0 seconds</a:t>
            </a:r>
          </a:p>
          <a:p>
            <a:r>
              <a:rPr lang="en-US" dirty="0"/>
              <a:t>20-APR-21 08:29:12.304: W-2 Processing object type TRANSPORTABLE_EXPORT/POST_INSTANCE/PROCDEPOBJ</a:t>
            </a:r>
          </a:p>
          <a:p>
            <a:r>
              <a:rPr lang="en-US" dirty="0"/>
              <a:t>20-APR-21 08:29:12.334: W-2      Completed 10 PROCDEPOBJ objects in 0 seconds</a:t>
            </a:r>
          </a:p>
          <a:p>
            <a:r>
              <a:rPr lang="en-US" dirty="0"/>
              <a:t>20-APR-21 08:29:47.203: W-1      Completed 57 TABLE objects in 0 seconds</a:t>
            </a:r>
          </a:p>
          <a:p>
            <a:r>
              <a:rPr lang="en-US" dirty="0"/>
              <a:t>20-APR-21 08:29:49.960: W-2 Master table "SYSTEM"."SYS_EXPORT_TRANSPORTABLE_01" successfully loaded/unloaded</a:t>
            </a:r>
          </a:p>
          <a:p>
            <a:r>
              <a:rPr lang="en-US" dirty="0"/>
              <a:t>20-APR-21 08:29:49.975: ******************************************************************************</a:t>
            </a:r>
          </a:p>
          <a:p>
            <a:r>
              <a:rPr lang="en-US" dirty="0"/>
              <a:t>20-APR-21 08:29:49.976: Dump file set for SYSTEM.SYS_EXPORT_TRANSPORTABLE_01 is:</a:t>
            </a:r>
          </a:p>
          <a:p>
            <a:r>
              <a:rPr lang="en-US" dirty="0"/>
              <a:t>20-APR-21 08:29:49.976:   /u00/app/oracle/homes/OraDB21Home1/</a:t>
            </a:r>
            <a:r>
              <a:rPr lang="en-US" dirty="0" err="1"/>
              <a:t>rdbms</a:t>
            </a:r>
            <a:r>
              <a:rPr lang="en-US" dirty="0"/>
              <a:t>/log/B8ED6CFF8A3B62C9E0534C19A8C03195/expdp_tts_parallel_01.dmp</a:t>
            </a:r>
          </a:p>
          <a:p>
            <a:r>
              <a:rPr lang="en-US" dirty="0"/>
              <a:t>20-APR-21 08:29:49.977:   /u00/app/oracle/homes/OraDB21Home1/</a:t>
            </a:r>
            <a:r>
              <a:rPr lang="en-US" dirty="0" err="1"/>
              <a:t>rdbms</a:t>
            </a:r>
            <a:r>
              <a:rPr lang="en-US" dirty="0"/>
              <a:t>/log/B8ED6CFF8A3B62C9E0534C19A8C03195/expdp_tts_parallel_02.dmp</a:t>
            </a:r>
          </a:p>
          <a:p>
            <a:r>
              <a:rPr lang="en-US" dirty="0"/>
              <a:t>20-APR-21 08:29:49.985: ******************************************************************************</a:t>
            </a:r>
          </a:p>
          <a:p>
            <a:r>
              <a:rPr lang="en-US" dirty="0"/>
              <a:t>20-APR-21 08:29:49.990: Datafiles required for transportable tablespace USERS:</a:t>
            </a:r>
          </a:p>
          <a:p>
            <a:r>
              <a:rPr lang="en-US" dirty="0"/>
              <a:t>20-APR-21 08:29:50.045:   /u01/</a:t>
            </a:r>
            <a:r>
              <a:rPr lang="en-US" dirty="0" err="1"/>
              <a:t>oradata</a:t>
            </a:r>
            <a:r>
              <a:rPr lang="en-US" dirty="0"/>
              <a:t>/C21SFE1_SITE1/B8ED6CFF8A3B62C9E0534C19A8C03195/datafile/o1_mf_users_j02ooz9n_.dbf</a:t>
            </a:r>
          </a:p>
          <a:p>
            <a:r>
              <a:rPr lang="en-US" dirty="0"/>
              <a:t>20-APR-21 08:29:50.082: Job "SYSTEM"."SYS_EXPORT_TRANSPORTABLE_01" successfully completed at Tue Apr 20 08:29:50 2021 elapsed 0 00:01:28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19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36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259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37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8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7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33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79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18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3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46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rgbClr val="535353"/>
                </a:solidFill>
                <a:effectLst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ORA-39002: invalid operation</a:t>
            </a:r>
          </a:p>
          <a:p>
            <a:r>
              <a:rPr lang="en-US" sz="1200" b="0" i="0" kern="1200" dirty="0">
                <a:solidFill>
                  <a:srgbClr val="535353"/>
                </a:solidFill>
                <a:effectLst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ORA-39050: parameter CHECKSUM=NO is incompatible with parameter CHECKSUM_ALGORITHM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84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rivadis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rivadis.com/en" TargetMode="External"/><Relationship Id="rId5" Type="http://schemas.openxmlformats.org/officeDocument/2006/relationships/hyperlink" Target="https://www.linkedin.com/company/trivadis/" TargetMode="External"/><Relationship Id="rId4" Type="http://schemas.openxmlformats.org/officeDocument/2006/relationships/hyperlink" Target="https://www.youtube.com/user/TrivadisAG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2">
            <a:extLst>
              <a:ext uri="{FF2B5EF4-FFF2-40B4-BE49-F238E27FC236}">
                <a16:creationId xmlns:a16="http://schemas.microsoft.com/office/drawing/2014/main" id="{49138F8E-1CE6-426D-B2CC-032A3E701293}"/>
              </a:ext>
            </a:extLst>
          </p:cNvPr>
          <p:cNvSpPr>
            <a:spLocks noGrp="1"/>
          </p:cNvSpPr>
          <p:nvPr userDrawn="1"/>
        </p:nvSpPr>
        <p:spPr>
          <a:xfrm>
            <a:off x="689118" y="1518405"/>
            <a:ext cx="7765907" cy="3919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CH" sz="3600" b="1" kern="1200" cap="all" spc="100" baseline="0" dirty="0">
                <a:solidFill>
                  <a:schemeClr val="bg1"/>
                </a:solidFill>
                <a:latin typeface="Montserrat-SemiBold"/>
                <a:ea typeface="Open Sans" panose="020B0606030504020204" pitchFamily="34" charset="0"/>
                <a:cs typeface="Montserrat-SemiBold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FD590-855F-0F49-B1C3-B566229392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1728143"/>
            <a:ext cx="8016875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0C43101-AE00-424A-A0A4-F92B71E22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644" y="2842648"/>
            <a:ext cx="4938712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de-DE" sz="2000" b="0" i="0" dirty="0">
                <a:latin typeface="Montserrat" pitchFamily="2" charset="77"/>
              </a:rPr>
              <a:t>HANS MUSTER</a:t>
            </a:r>
            <a:br>
              <a:rPr lang="de-DE" sz="2000" b="0" i="0" dirty="0">
                <a:latin typeface="Montserrat" pitchFamily="2" charset="77"/>
              </a:rPr>
            </a:br>
            <a:r>
              <a:rPr lang="de-DE" sz="2000" dirty="0"/>
              <a:t>DD.MM.JJJJ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5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4CE5D-FF6C-D945-BD05-9D18493C8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40AB3-28B1-2E46-BC3C-6BB7C8344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9452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251F32-E867-6D44-A300-804FAD63DB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600" y="1231201"/>
            <a:ext cx="3661200" cy="163846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00FF"/>
              </a:buClr>
              <a:buSzPct val="120000"/>
              <a:buFont typeface="Wingdings" pitchFamily="2" charset="2"/>
              <a:buChar char="§"/>
              <a:tabLst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Font typeface="Courier New" panose="02070309020205020404" pitchFamily="49" charset="0"/>
              <a:buChar char="o"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E83CB44-70AF-5349-8602-2858E3A78A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0120" y="1231200"/>
            <a:ext cx="3661200" cy="16384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2</a:t>
            </a:r>
          </a:p>
          <a:p>
            <a:pPr lvl="1"/>
            <a:r>
              <a:rPr lang="de-DE" dirty="0"/>
              <a:t>Text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060F233-1BC2-B347-A621-C0F098B0A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825" y="3160713"/>
            <a:ext cx="7572375" cy="12652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4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119076" y="0"/>
            <a:ext cx="4024924" cy="5143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85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BB0DBE-4F5C-B243-8798-2FFA2B839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5175" y="0"/>
            <a:ext cx="3298825" cy="5143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1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9BE44F9-5CA3-C24D-926E-5D7BB63A0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400" y="1313080"/>
            <a:ext cx="5116513" cy="287950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B78255E-41D1-9F45-ABA2-5CFCF4A9B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2400" y="1890000"/>
            <a:ext cx="2840400" cy="163846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DFA65C-2260-A84C-B21A-F388674D51AA}"/>
              </a:ext>
            </a:extLst>
          </p:cNvPr>
          <p:cNvSpPr txBox="1"/>
          <p:nvPr userDrawn="1"/>
        </p:nvSpPr>
        <p:spPr>
          <a:xfrm>
            <a:off x="3781836" y="4513078"/>
            <a:ext cx="790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  <a:t>click </a:t>
            </a:r>
            <a:b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</a:br>
            <a: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  <a:t>for more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C8D079-EA47-564E-B3A5-95583EF28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13952">
            <a:off x="4063409" y="4007717"/>
            <a:ext cx="691200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5600" y="1720800"/>
            <a:ext cx="6595200" cy="19368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None/>
              <a:tabLst/>
              <a:defRPr sz="18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/>
              <a:t>Text</a:t>
            </a:r>
          </a:p>
          <a:p>
            <a:pPr lvl="0"/>
            <a:endParaRPr lang="de-DE" dirty="0"/>
          </a:p>
          <a:p>
            <a:pPr lvl="1"/>
            <a:endParaRPr lang="de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23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96458" y="1366838"/>
            <a:ext cx="3884399" cy="1994709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4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indent="-285750">
              <a:lnSpc>
                <a:spcPct val="110000"/>
              </a:lnSpc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4000" y="1366838"/>
            <a:ext cx="3884399" cy="120491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0000"/>
              <a:buFont typeface="Wingdings" pitchFamily="2" charset="2"/>
              <a:buChar char="§"/>
              <a:defRPr sz="1400" b="0" i="0" cap="none">
                <a:solidFill>
                  <a:srgbClr val="1E2846"/>
                </a:solidFill>
                <a:latin typeface="Open Sans Light"/>
              </a:defRPr>
            </a:lvl1pPr>
            <a:lvl2pPr marL="685800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 cap="none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cap="all">
                <a:solidFill>
                  <a:srgbClr val="1E2846"/>
                </a:solidFill>
              </a:defRPr>
            </a:lvl3pPr>
            <a:lvl4pPr>
              <a:defRPr cap="all">
                <a:solidFill>
                  <a:srgbClr val="1E2846"/>
                </a:solidFill>
              </a:defRPr>
            </a:lvl4pPr>
            <a:lvl5pPr>
              <a:defRPr cap="all">
                <a:solidFill>
                  <a:srgbClr val="1E2846"/>
                </a:solidFill>
              </a:defRPr>
            </a:lvl5pPr>
          </a:lstStyle>
          <a:p>
            <a:pPr lvl="0"/>
            <a:r>
              <a:rPr lang="de-DE" b="0" dirty="0"/>
              <a:t>Text</a:t>
            </a:r>
          </a:p>
          <a:p>
            <a:pPr lvl="0"/>
            <a:r>
              <a:rPr lang="de-DE" b="0" dirty="0"/>
              <a:t>Text</a:t>
            </a:r>
          </a:p>
          <a:p>
            <a:pPr lvl="1"/>
            <a:r>
              <a:rPr lang="de-DE" b="0" dirty="0"/>
              <a:t>Text</a:t>
            </a:r>
          </a:p>
          <a:p>
            <a:pPr lvl="1"/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43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9BE44F9-5CA3-C24D-926E-5D7BB63A0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1836" y="1313080"/>
            <a:ext cx="5116513" cy="287950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B78255E-41D1-9F45-ABA2-5CFCF4A9B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1890000"/>
            <a:ext cx="2840400" cy="163846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857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62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08292_Trivadis_PPT_Concept_Design_CICD4.png">
            <a:extLst>
              <a:ext uri="{FF2B5EF4-FFF2-40B4-BE49-F238E27FC236}">
                <a16:creationId xmlns:a16="http://schemas.microsoft.com/office/drawing/2014/main" id="{CA67D53F-655A-4BCC-A009-7AEAC33A0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3C6F9F0-081A-4AA3-BC1F-65589B5F9A53}"/>
              </a:ext>
            </a:extLst>
          </p:cNvPr>
          <p:cNvSpPr txBox="1">
            <a:spLocks/>
          </p:cNvSpPr>
          <p:nvPr userDrawn="1"/>
        </p:nvSpPr>
        <p:spPr>
          <a:xfrm>
            <a:off x="782892" y="94352"/>
            <a:ext cx="5109935" cy="50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b="1" dirty="0"/>
              <a:t>	GRUNDRASTER MIT SPALTEN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2DF3A-B37A-4BA1-94F4-57D97014FC15}"/>
              </a:ext>
            </a:extLst>
          </p:cNvPr>
          <p:cNvSpPr txBox="1"/>
          <p:nvPr userDrawn="1"/>
        </p:nvSpPr>
        <p:spPr>
          <a:xfrm>
            <a:off x="782892" y="3769957"/>
            <a:ext cx="182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EINZUG BEI TITEL </a:t>
            </a:r>
          </a:p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MIT NUMMERN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F698B7-6F95-48B5-AA7C-6E6583FB9703}"/>
              </a:ext>
            </a:extLst>
          </p:cNvPr>
          <p:cNvSpPr txBox="1"/>
          <p:nvPr userDrawn="1"/>
        </p:nvSpPr>
        <p:spPr>
          <a:xfrm>
            <a:off x="7409254" y="1356955"/>
            <a:ext cx="135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accent5"/>
                </a:solidFill>
              </a:rPr>
              <a:t>RASTER MIT </a:t>
            </a:r>
          </a:p>
          <a:p>
            <a:pPr algn="r"/>
            <a:r>
              <a:rPr lang="de-DE" b="1" dirty="0">
                <a:solidFill>
                  <a:schemeClr val="accent5"/>
                </a:solidFill>
              </a:rPr>
              <a:t>2 SPALTEN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2CA6B-D684-4B3F-9669-26AEB6CD9C59}"/>
              </a:ext>
            </a:extLst>
          </p:cNvPr>
          <p:cNvSpPr txBox="1"/>
          <p:nvPr userDrawn="1"/>
        </p:nvSpPr>
        <p:spPr>
          <a:xfrm>
            <a:off x="6106523" y="293180"/>
            <a:ext cx="135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RASTER MIT </a:t>
            </a:r>
          </a:p>
          <a:p>
            <a:r>
              <a:rPr lang="de-DE" b="1" dirty="0">
                <a:solidFill>
                  <a:schemeClr val="accent6"/>
                </a:solidFill>
              </a:rPr>
              <a:t>3 SPALTEN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821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148EB21-75AD-6047-89B5-A4A664D8CE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19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2">
            <a:extLst>
              <a:ext uri="{FF2B5EF4-FFF2-40B4-BE49-F238E27FC236}">
                <a16:creationId xmlns:a16="http://schemas.microsoft.com/office/drawing/2014/main" id="{49138F8E-1CE6-426D-B2CC-032A3E701293}"/>
              </a:ext>
            </a:extLst>
          </p:cNvPr>
          <p:cNvSpPr>
            <a:spLocks noGrp="1"/>
          </p:cNvSpPr>
          <p:nvPr userDrawn="1"/>
        </p:nvSpPr>
        <p:spPr>
          <a:xfrm>
            <a:off x="689118" y="1518405"/>
            <a:ext cx="7765907" cy="3919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CH" sz="3600" b="1" kern="1200" cap="all" spc="100" baseline="0" dirty="0">
                <a:solidFill>
                  <a:schemeClr val="bg1"/>
                </a:solidFill>
                <a:latin typeface="Montserrat-SemiBold"/>
                <a:ea typeface="Open Sans" panose="020B0606030504020204" pitchFamily="34" charset="0"/>
                <a:cs typeface="Montserrat-SemiBold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FD590-855F-0F49-B1C3-B566229392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118" y="2317750"/>
            <a:ext cx="8016875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de-DE" dirty="0"/>
              <a:t>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99EA5A1-6CEE-0343-8782-BD5CE08E4F14}"/>
              </a:ext>
            </a:extLst>
          </p:cNvPr>
          <p:cNvSpPr/>
          <p:nvPr userDrawn="1"/>
        </p:nvSpPr>
        <p:spPr>
          <a:xfrm>
            <a:off x="280800" y="194400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B1F80F3-DA69-3D48-AC5B-3E0307544039}" type="slidenum">
              <a:rPr lang="de-DE" sz="2000" b="0" i="0" u="none" strike="noStrike" kern="1200" baseline="0" smtClean="0">
                <a:solidFill>
                  <a:schemeClr val="bg1"/>
                </a:solidFill>
                <a:latin typeface="+mj-lt"/>
              </a:rPr>
              <a:t>‹#›</a:t>
            </a:fld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98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none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none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81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84CE1-1C70-4946-BC8A-2634F54B5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9452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fld id="{B129FAF8-A56F-9C4F-8DB5-D9733489B4B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6" y="4619189"/>
            <a:ext cx="113538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A2406E70-BE39-49D7-AF57-C0E529253F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4950" y="195263"/>
            <a:ext cx="517525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chemeClr val="bg1"/>
                </a:solidFill>
                <a:latin typeface="Montserrat-SemiBold"/>
              </a:defRPr>
            </a:lvl1pPr>
          </a:lstStyle>
          <a:p>
            <a:pPr lvl="0"/>
            <a:fld id="{790AB615-720C-A74C-A96B-C19F06F1AAE6}" type="slidenum">
              <a:rPr lang="de-DE" smtClean="0"/>
              <a:t>‹Nr.›</a:t>
            </a:fld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6FD1F5-90B5-41DC-AA40-AC321332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570" y="4748513"/>
            <a:ext cx="1066165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7330F7-07F8-4A85-951E-6E154DBA9C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A2406E70-BE39-49D7-AF57-C0E529253F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4950" y="195263"/>
            <a:ext cx="805910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chemeClr val="bg1"/>
                </a:solidFill>
                <a:latin typeface="Montserrat-SemiBold"/>
              </a:defRPr>
            </a:lvl1pPr>
          </a:lstStyle>
          <a:p>
            <a:fld id="{444DFA0E-C4AD-D543-AAFC-35D883FDDC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6FD1F5-90B5-41DC-AA40-AC321332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570" y="4748513"/>
            <a:ext cx="1066165" cy="212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7B6747-9E2A-4136-836B-A86940D82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2970" y="4900913"/>
            <a:ext cx="1066165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6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08292_Trivadis_PPT_Concept_Design_CICD4.png">
            <a:extLst>
              <a:ext uri="{FF2B5EF4-FFF2-40B4-BE49-F238E27FC236}">
                <a16:creationId xmlns:a16="http://schemas.microsoft.com/office/drawing/2014/main" id="{CA67D53F-655A-4BCC-A009-7AEAC33A0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3C6F9F0-081A-4AA3-BC1F-65589B5F9A53}"/>
              </a:ext>
            </a:extLst>
          </p:cNvPr>
          <p:cNvSpPr txBox="1">
            <a:spLocks/>
          </p:cNvSpPr>
          <p:nvPr userDrawn="1"/>
        </p:nvSpPr>
        <p:spPr>
          <a:xfrm>
            <a:off x="782892" y="94352"/>
            <a:ext cx="5109935" cy="50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b="1" dirty="0"/>
              <a:t>	Grundraster mit Spalten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2DF3A-B37A-4BA1-94F4-57D97014FC15}"/>
              </a:ext>
            </a:extLst>
          </p:cNvPr>
          <p:cNvSpPr txBox="1"/>
          <p:nvPr userDrawn="1"/>
        </p:nvSpPr>
        <p:spPr>
          <a:xfrm>
            <a:off x="782892" y="3769957"/>
            <a:ext cx="182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EINZUG BEI TITEL </a:t>
            </a:r>
          </a:p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MIT NUMMERN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F698B7-6F95-48B5-AA7C-6E6583FB9703}"/>
              </a:ext>
            </a:extLst>
          </p:cNvPr>
          <p:cNvSpPr txBox="1"/>
          <p:nvPr userDrawn="1"/>
        </p:nvSpPr>
        <p:spPr>
          <a:xfrm>
            <a:off x="7409254" y="1356955"/>
            <a:ext cx="135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accent5"/>
                </a:solidFill>
              </a:rPr>
              <a:t>RASTER MIT </a:t>
            </a:r>
          </a:p>
          <a:p>
            <a:pPr algn="r"/>
            <a:r>
              <a:rPr lang="de-DE" b="1" dirty="0">
                <a:solidFill>
                  <a:schemeClr val="accent5"/>
                </a:solidFill>
              </a:rPr>
              <a:t>2 SPALTEN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2CA6B-D684-4B3F-9669-26AEB6CD9C59}"/>
              </a:ext>
            </a:extLst>
          </p:cNvPr>
          <p:cNvSpPr txBox="1"/>
          <p:nvPr userDrawn="1"/>
        </p:nvSpPr>
        <p:spPr>
          <a:xfrm>
            <a:off x="6106523" y="293180"/>
            <a:ext cx="135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RASTER MIT </a:t>
            </a:r>
          </a:p>
          <a:p>
            <a:r>
              <a:rPr lang="de-DE" b="1" dirty="0">
                <a:solidFill>
                  <a:schemeClr val="accent6"/>
                </a:solidFill>
              </a:rPr>
              <a:t>3 SPALTEN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15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C0AEE5D-ECFD-4586-B9C1-0EDFF01D2080}"/>
              </a:ext>
            </a:extLst>
          </p:cNvPr>
          <p:cNvSpPr/>
          <p:nvPr userDrawn="1"/>
        </p:nvSpPr>
        <p:spPr>
          <a:xfrm>
            <a:off x="858600" y="1540350"/>
            <a:ext cx="7426800" cy="2062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Together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we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are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b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</a:b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#1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partner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for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businesses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to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harness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the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power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of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data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b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</a:b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for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a smarter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life</a:t>
            </a:r>
            <a:endParaRPr lang="de-DE" sz="3200" b="1" i="0" cap="all" dirty="0">
              <a:solidFill>
                <a:schemeClr val="bg1"/>
              </a:solidFill>
              <a:latin typeface="Montserrat" pitchFamily="2" charset="7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7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mit Trivadi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84CE1-1C70-4946-BC8A-2634F54B5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BA53474-3178-414F-9B1A-1E4AA3C4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358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91433E3-1FC6-FE4D-8FCE-92E0D393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1658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78389E-7055-7945-BEE7-A8485FD5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145" y="1997830"/>
            <a:ext cx="5761709" cy="11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19">
            <a:extLst>
              <a:ext uri="{FF2B5EF4-FFF2-40B4-BE49-F238E27FC236}">
                <a16:creationId xmlns:a16="http://schemas.microsoft.com/office/drawing/2014/main" id="{2D0B4BC1-1A45-4695-BFAC-44947EEA73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7617" y="1281949"/>
            <a:ext cx="5538787" cy="359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 b="1" kern="1200" cap="all" spc="100" baseline="0" dirty="0" smtClean="0">
                <a:solidFill>
                  <a:srgbClr val="1E2846"/>
                </a:solidFill>
                <a:latin typeface="Montserrat-SemiBold"/>
                <a:ea typeface="+mn-ea"/>
                <a:cs typeface="Montserrat-Light"/>
              </a:defRPr>
            </a:lvl1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8" name="Inhaltsplatzhalter 21">
            <a:extLst>
              <a:ext uri="{FF2B5EF4-FFF2-40B4-BE49-F238E27FC236}">
                <a16:creationId xmlns:a16="http://schemas.microsoft.com/office/drawing/2014/main" id="{7235B980-702A-4FB0-BE47-DB1791EA0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6787" y="1674872"/>
            <a:ext cx="5592762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CH" sz="2400" b="0" kern="1200" cap="all" spc="100" baseline="0" dirty="0" smtClean="0">
                <a:solidFill>
                  <a:srgbClr val="1E2846"/>
                </a:solidFill>
                <a:latin typeface="Montserrat-SemiBold"/>
                <a:ea typeface="+mn-ea"/>
                <a:cs typeface="Montserrat-Ligh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65431" y="2517866"/>
            <a:ext cx="2967037" cy="2009775"/>
          </a:xfrm>
          <a:prstGeom prst="rect">
            <a:avLst/>
          </a:prstGeom>
        </p:spPr>
        <p:txBody>
          <a:bodyPr/>
          <a:lstStyle>
            <a:lvl1pPr marL="271463" indent="-261938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tabLst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Clr>
                <a:srgbClr val="9600FF"/>
              </a:buClr>
              <a:buSzPct val="125000"/>
              <a:buFont typeface="Courier New" panose="02070309020205020404" pitchFamily="49" charset="0"/>
              <a:buNone/>
              <a:defRPr sz="18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0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093" y="1336500"/>
            <a:ext cx="2646726" cy="2646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28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6337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29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81181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30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6623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57" y="4605755"/>
            <a:ext cx="3528395" cy="393742"/>
          </a:xfrm>
          <a:prstGeom prst="rect">
            <a:avLst/>
          </a:prstGeom>
        </p:spPr>
      </p:pic>
      <p:sp>
        <p:nvSpPr>
          <p:cNvPr id="19" name="Textfeld 18">
            <a:hlinkClick r:id="rId3"/>
          </p:cNvPr>
          <p:cNvSpPr txBox="1"/>
          <p:nvPr userDrawn="1"/>
        </p:nvSpPr>
        <p:spPr>
          <a:xfrm>
            <a:off x="5990824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2" name="Textfeld 21">
            <a:hlinkClick r:id="rId4"/>
          </p:cNvPr>
          <p:cNvSpPr txBox="1"/>
          <p:nvPr userDrawn="1"/>
        </p:nvSpPr>
        <p:spPr>
          <a:xfrm>
            <a:off x="6312212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>
            <a:hlinkClick r:id="rId5"/>
          </p:cNvPr>
          <p:cNvSpPr txBox="1"/>
          <p:nvPr userDrawn="1"/>
        </p:nvSpPr>
        <p:spPr>
          <a:xfrm>
            <a:off x="6618049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Textfeld 23">
            <a:hlinkClick r:id="rId6"/>
          </p:cNvPr>
          <p:cNvSpPr txBox="1"/>
          <p:nvPr userDrawn="1"/>
        </p:nvSpPr>
        <p:spPr>
          <a:xfrm>
            <a:off x="7227388" y="4696408"/>
            <a:ext cx="1592762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0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"/>
            <a:ext cx="6004613" cy="3830400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4E515E9-F9DE-4F23-909D-787F19E588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221" y="420200"/>
            <a:ext cx="4670037" cy="920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6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D5F6952-2320-49CF-A84C-775B5EAF7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221" y="6190977"/>
            <a:ext cx="5193641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6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9881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DB06B-F088-1345-8DC7-A3CB5BDC36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849" y="709613"/>
            <a:ext cx="7328941" cy="373522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0800" y="208254"/>
            <a:ext cx="8135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6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267D8-59B6-0641-967C-0DAB8B40C3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2E1E83-7841-CC4F-BE9D-ED6480090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398E3F4-6098-9E4E-BED6-1A282DCE98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9600" y="140040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145728-57D4-BD45-8328-D86D473E1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8888" y="1390650"/>
            <a:ext cx="6372225" cy="2830513"/>
          </a:xfrm>
          <a:prstGeom prst="rect">
            <a:avLst/>
          </a:prstGeom>
        </p:spPr>
        <p:txBody>
          <a:bodyPr/>
          <a:lstStyle>
            <a:lvl1pPr marL="269875" indent="-269875">
              <a:buClr>
                <a:srgbClr val="9600FF"/>
              </a:buClr>
              <a:buSzPct val="120000"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E8370F-3528-4968-A7D3-9AF1B474FB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3262" cy="5278084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6" y="4619189"/>
            <a:ext cx="113538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505" r:id="rId2"/>
    <p:sldLayoutId id="2147493509" r:id="rId3"/>
    <p:sldLayoutId id="2147493502" r:id="rId4"/>
    <p:sldLayoutId id="21474934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1" y="4619189"/>
            <a:ext cx="113487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3" r:id="rId1"/>
    <p:sldLayoutId id="2147493489" r:id="rId2"/>
    <p:sldLayoutId id="2147493464" r:id="rId3"/>
    <p:sldLayoutId id="2147493504" r:id="rId4"/>
    <p:sldLayoutId id="2147493506" r:id="rId5"/>
    <p:sldLayoutId id="2147493501" r:id="rId6"/>
    <p:sldLayoutId id="2147493472" r:id="rId7"/>
    <p:sldLayoutId id="2147493507" r:id="rId8"/>
    <p:sldLayoutId id="2147493498" r:id="rId9"/>
    <p:sldLayoutId id="2147493499" r:id="rId10"/>
    <p:sldLayoutId id="2147493508" r:id="rId11"/>
    <p:sldLayoutId id="2147493496" r:id="rId12"/>
    <p:sldLayoutId id="21474934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4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5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  <p:sldLayoutId id="2147493483" r:id="rId2"/>
    <p:sldLayoutId id="2147493494" r:id="rId3"/>
    <p:sldLayoutId id="21474934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racle.com/epmos/faces/DocumentDisplay?id=2748362.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objectstorage.eu-frankfurt-1.oraclecloud.com/v1/cre01gulanmy/datapump-dumps/test_01.dm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mailto:christian.gohmann@trivadis.com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christian-gohmann/" TargetMode="External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tel:+4921158666470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database/oracle/oracle-database/21/whats-new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upport.oracle.com/" TargetMode="External"/><Relationship Id="rId4" Type="http://schemas.openxmlformats.org/officeDocument/2006/relationships/hyperlink" Target="https://docs.oracle.com/en/database/oracle/oracle-database/21/sutil/index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g"/><Relationship Id="rId3" Type="http://schemas.openxmlformats.org/officeDocument/2006/relationships/hyperlink" Target="mailto:christian.gohmann@trivadis.com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hyperlink" Target="https://www.christian-gohmann.de/" TargetMode="External"/><Relationship Id="rId15" Type="http://schemas.openxmlformats.org/officeDocument/2006/relationships/image" Target="../media/image35.svg"/><Relationship Id="rId10" Type="http://schemas.openxmlformats.org/officeDocument/2006/relationships/hyperlink" Target="tel:+49211586664702" TargetMode="External"/><Relationship Id="rId4" Type="http://schemas.openxmlformats.org/officeDocument/2006/relationships/hyperlink" Target="https://www.linkedin.com/in/christian-gohmann/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database/technologies/xe-downloads.html" TargetMode="External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hyperlink" Target="https://apexapps.oracle.com/pls/apex/f?p=133:100:109140367598541::::SEARCH:21c" TargetMode="External"/><Relationship Id="rId4" Type="http://schemas.openxmlformats.org/officeDocument/2006/relationships/hyperlink" Target="https://support.oracle.com/epmos/faces/DocumentDisplay?id=742060.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oracle.com/db/ad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52944-B5C8-004E-BCFE-ABE2B475F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7200" y="3477600"/>
            <a:ext cx="4939200" cy="781200"/>
          </a:xfrm>
        </p:spPr>
        <p:txBody>
          <a:bodyPr/>
          <a:lstStyle/>
          <a:p>
            <a:r>
              <a:rPr lang="de-DE" dirty="0"/>
              <a:t>Christian Gohmann</a:t>
            </a:r>
            <a:br>
              <a:rPr lang="de-DE" dirty="0"/>
            </a:br>
            <a:r>
              <a:rPr lang="de-DE" dirty="0" err="1"/>
              <a:t>HrOUG</a:t>
            </a:r>
            <a:r>
              <a:rPr lang="de-DE" dirty="0"/>
              <a:t> Conference, 13. </a:t>
            </a:r>
            <a:r>
              <a:rPr lang="de-DE" dirty="0" err="1"/>
              <a:t>October</a:t>
            </a:r>
            <a:r>
              <a:rPr lang="de-DE" dirty="0"/>
              <a:t> 2021</a:t>
            </a:r>
            <a:endParaRPr lang="de-CH" dirty="0"/>
          </a:p>
          <a:p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A73A5CA5-18D3-1642-A154-C67F65274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800" y="1396800"/>
            <a:ext cx="7362000" cy="1767600"/>
          </a:xfrm>
        </p:spPr>
        <p:txBody>
          <a:bodyPr/>
          <a:lstStyle/>
          <a:p>
            <a:r>
              <a:rPr lang="de-CH" sz="3200" dirty="0">
                <a:latin typeface="Montserrat" pitchFamily="2" charset="77"/>
              </a:rPr>
              <a:t>Oracle 21c</a:t>
            </a:r>
            <a:br>
              <a:rPr lang="de-CH" sz="3200" dirty="0">
                <a:latin typeface="Montserrat" pitchFamily="2" charset="77"/>
              </a:rPr>
            </a:br>
            <a:r>
              <a:rPr lang="en-US" sz="3200" dirty="0">
                <a:latin typeface="Montserrat" pitchFamily="2" charset="77"/>
              </a:rPr>
              <a:t>New Features and Enhancements of Data Pump &amp; TTS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8C3A9A-E6D9-486B-B806-C36E82D9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108" y="63261"/>
            <a:ext cx="3556344" cy="88908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1113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Data Pump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2138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Simultaneous use of EXCLUDE and INCLUDE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Before 21c, the parameters EXCLUDE and INCLUDE were mutually exclusive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restriction is lifted with 21c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both parameters are used,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INCLUDE parameter is evaluated first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3654"/>
            <a:ext cx="7714801" cy="35315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UDE-00011: parameter include is incompatible with parameter exclude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89304F2-F0CF-4E39-B63E-D243D657D838}"/>
              </a:ext>
            </a:extLst>
          </p:cNvPr>
          <p:cNvSpPr txBox="1">
            <a:spLocks/>
          </p:cNvSpPr>
          <p:nvPr/>
        </p:nvSpPr>
        <p:spPr>
          <a:xfrm>
            <a:off x="705601" y="2282730"/>
            <a:ext cx="3753278" cy="1854000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$&gt; vi </a:t>
            </a:r>
            <a:r>
              <a:rPr lang="en-US" sz="1350" b="0" dirty="0" err="1">
                <a:latin typeface="Consolas" panose="020B0609020204030204" pitchFamily="49" charset="0"/>
              </a:rPr>
              <a:t>expdp_tables.par</a:t>
            </a: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...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SCHEMAS=HR,SH</a:t>
            </a:r>
          </a:p>
          <a:p>
            <a:pPr>
              <a:lnSpc>
                <a:spcPct val="100000"/>
              </a:lnSpc>
            </a:pP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INCLUDE=TABLE</a:t>
            </a:r>
          </a:p>
          <a:p>
            <a:pPr>
              <a:lnSpc>
                <a:spcPct val="100000"/>
              </a:lnSpc>
            </a:pP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EXCLUDE=TABLE:"IN ('COSTS', 'SALES')"</a:t>
            </a:r>
          </a:p>
          <a:p>
            <a:pPr>
              <a:lnSpc>
                <a:spcPct val="100000"/>
              </a:lnSpc>
            </a:pP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$&gt; </a:t>
            </a:r>
            <a:r>
              <a:rPr lang="en-US" sz="1350" b="0" dirty="0" err="1">
                <a:latin typeface="Consolas" panose="020B0609020204030204" pitchFamily="49" charset="0"/>
              </a:rPr>
              <a:t>expdp</a:t>
            </a:r>
            <a:r>
              <a:rPr lang="en-US" sz="1350" b="0" dirty="0">
                <a:latin typeface="Consolas" panose="020B0609020204030204" pitchFamily="49" charset="0"/>
              </a:rPr>
              <a:t> </a:t>
            </a:r>
            <a:r>
              <a:rPr lang="en-US" sz="1350" b="0" dirty="0" err="1">
                <a:latin typeface="Consolas" panose="020B0609020204030204" pitchFamily="49" charset="0"/>
              </a:rPr>
              <a:t>parfile</a:t>
            </a:r>
            <a:r>
              <a:rPr lang="en-US" sz="1350" b="0" dirty="0">
                <a:latin typeface="Consolas" panose="020B0609020204030204" pitchFamily="49" charset="0"/>
              </a:rPr>
              <a:t>=</a:t>
            </a:r>
            <a:r>
              <a:rPr lang="en-US" sz="1350" b="0" dirty="0" err="1">
                <a:latin typeface="Consolas" panose="020B0609020204030204" pitchFamily="49" charset="0"/>
              </a:rPr>
              <a:t>expdp_tables.par</a:t>
            </a:r>
            <a:endParaRPr lang="en-US" sz="1350" b="0" dirty="0">
              <a:latin typeface="Consolas" panose="020B0609020204030204" pitchFamily="49" charset="0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F226FBB-29E8-4C49-A733-8C27EBA81BDC}"/>
              </a:ext>
            </a:extLst>
          </p:cNvPr>
          <p:cNvSpPr txBox="1">
            <a:spLocks/>
          </p:cNvSpPr>
          <p:nvPr/>
        </p:nvSpPr>
        <p:spPr>
          <a:xfrm>
            <a:off x="4666373" y="2276319"/>
            <a:ext cx="3753278" cy="185261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$&gt; vi </a:t>
            </a:r>
            <a:r>
              <a:rPr lang="en-US" sz="1350" b="0" dirty="0" err="1">
                <a:latin typeface="Consolas" panose="020B0609020204030204" pitchFamily="49" charset="0"/>
              </a:rPr>
              <a:t>impdp_tables.par</a:t>
            </a: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...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SCHEMAS=HR</a:t>
            </a:r>
          </a:p>
          <a:p>
            <a:pPr>
              <a:lnSpc>
                <a:spcPct val="100000"/>
              </a:lnSpc>
            </a:pP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INCLUDE=TABLE</a:t>
            </a:r>
          </a:p>
          <a:p>
            <a:pPr>
              <a:lnSpc>
                <a:spcPct val="100000"/>
              </a:lnSpc>
            </a:pP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EXCLUDE=TABLE:"IN ('JOB_HISTORY')"</a:t>
            </a:r>
          </a:p>
          <a:p>
            <a:pPr>
              <a:lnSpc>
                <a:spcPct val="100000"/>
              </a:lnSpc>
            </a:pP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EXCLUDE=INDEX,STATISTICS</a:t>
            </a:r>
          </a:p>
          <a:p>
            <a:pPr>
              <a:lnSpc>
                <a:spcPct val="100000"/>
              </a:lnSpc>
            </a:pP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$&gt; </a:t>
            </a:r>
            <a:r>
              <a:rPr lang="en-US" sz="1350" b="0" dirty="0" err="1">
                <a:latin typeface="Consolas" panose="020B0609020204030204" pitchFamily="49" charset="0"/>
              </a:rPr>
              <a:t>impdp</a:t>
            </a:r>
            <a:r>
              <a:rPr lang="en-US" sz="1350" b="0" dirty="0">
                <a:latin typeface="Consolas" panose="020B0609020204030204" pitchFamily="49" charset="0"/>
              </a:rPr>
              <a:t> </a:t>
            </a:r>
            <a:r>
              <a:rPr lang="en-US" sz="1350" b="0" dirty="0" err="1">
                <a:latin typeface="Consolas" panose="020B0609020204030204" pitchFamily="49" charset="0"/>
              </a:rPr>
              <a:t>parfile</a:t>
            </a:r>
            <a:r>
              <a:rPr lang="en-US" sz="1350" b="0" dirty="0">
                <a:latin typeface="Consolas" panose="020B0609020204030204" pitchFamily="49" charset="0"/>
              </a:rPr>
              <a:t>=</a:t>
            </a:r>
            <a:r>
              <a:rPr lang="en-US" sz="1350" b="0" dirty="0" err="1">
                <a:latin typeface="Consolas" panose="020B0609020204030204" pitchFamily="49" charset="0"/>
              </a:rPr>
              <a:t>impdp_tables.par</a:t>
            </a:r>
            <a:endParaRPr lang="en-US" sz="1350" b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Checksum</a:t>
            </a:r>
            <a:r>
              <a:rPr lang="de-DE" dirty="0"/>
              <a:t> Support 1/3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Oracle 21c supports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generation of checksums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the dump files using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CHECKSUM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parameter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be used to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confirm validity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dump file(s)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Pump writes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control information into the header block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each dump file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Extended by checksums for the remaining blocks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CHECKSUM_ALGORITHM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choose checksum algorithm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CRC32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SHA256 (default)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SHA384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SHA512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455468"/>
            <a:ext cx="7714801" cy="35315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Generating checksums </a:t>
            </a:r>
            <a:r>
              <a:rPr lang="de-DE" sz="1350" b="0" dirty="0" err="1">
                <a:latin typeface="Consolas" panose="020B0609020204030204" pitchFamily="49" charset="0"/>
              </a:rPr>
              <a:t>for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dump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file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set</a:t>
            </a:r>
            <a:endParaRPr lang="de-DE" sz="1350" b="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new item codes in DBMS_DATAPUMP.GET_DUMPFILE_INFO for the checksum support.</a:t>
            </a:r>
          </a:p>
        </p:txBody>
      </p:sp>
    </p:spTree>
    <p:extLst>
      <p:ext uri="{BB962C8B-B14F-4D97-AF65-F5344CB8AC3E}">
        <p14:creationId xmlns:p14="http://schemas.microsoft.com/office/powerpoint/2010/main" val="299353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Checksum</a:t>
            </a:r>
            <a:r>
              <a:rPr lang="de-DE" dirty="0"/>
              <a:t> Support 2/3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Verify a dump file using </a:t>
            </a:r>
            <a:r>
              <a:rPr lang="en-US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impdp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VERIFY_ONLY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parameter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ORA-39412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raised when an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invalid checksum is detected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0372"/>
            <a:ext cx="7714801" cy="201514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$&gt; </a:t>
            </a:r>
            <a:r>
              <a:rPr lang="de-DE" sz="1350" b="0" dirty="0" err="1">
                <a:latin typeface="Consolas" panose="020B0609020204030204" pitchFamily="49" charset="0"/>
              </a:rPr>
              <a:t>impdp</a:t>
            </a:r>
            <a:r>
              <a:rPr lang="de-DE" sz="1350" b="0" dirty="0">
                <a:latin typeface="Consolas" panose="020B0609020204030204" pitchFamily="49" charset="0"/>
              </a:rPr>
              <a:t> ...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VERIFY_ONLY=YES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de-DE" sz="1350" b="0" dirty="0" err="1">
                <a:latin typeface="Consolas" panose="020B0609020204030204" pitchFamily="49" charset="0"/>
              </a:rPr>
              <a:t>Verifying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dump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file</a:t>
            </a:r>
            <a:r>
              <a:rPr lang="de-DE" sz="1350" b="0" dirty="0">
                <a:latin typeface="Consolas" panose="020B0609020204030204" pitchFamily="49" charset="0"/>
              </a:rPr>
              <a:t> checksums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Master </a:t>
            </a:r>
            <a:r>
              <a:rPr lang="de-DE" sz="1350" b="0" dirty="0" err="1">
                <a:latin typeface="Consolas" panose="020B0609020204030204" pitchFamily="49" charset="0"/>
              </a:rPr>
              <a:t>table</a:t>
            </a:r>
            <a:r>
              <a:rPr lang="de-DE" sz="1350" b="0" dirty="0">
                <a:latin typeface="Consolas" panose="020B0609020204030204" pitchFamily="49" charset="0"/>
              </a:rPr>
              <a:t> "SYSTEM"."SYS_IMPORT_SCHEMA_01" </a:t>
            </a:r>
            <a:r>
              <a:rPr lang="de-DE" sz="1350" b="0" dirty="0" err="1">
                <a:latin typeface="Consolas" panose="020B0609020204030204" pitchFamily="49" charset="0"/>
              </a:rPr>
              <a:t>successfully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loaded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unloaded</a:t>
            </a: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 err="1">
                <a:latin typeface="Consolas" panose="020B0609020204030204" pitchFamily="49" charset="0"/>
              </a:rPr>
              <a:t>dump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file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set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is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complete</a:t>
            </a: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verified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checksum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for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file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"/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backup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dumps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expdp_hr_sh.dmp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"</a:t>
            </a:r>
          </a:p>
          <a:p>
            <a:pPr>
              <a:lnSpc>
                <a:spcPct val="100000"/>
              </a:lnSpc>
            </a:pP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file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set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is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consistent</a:t>
            </a:r>
            <a:endParaRPr lang="de-DE" sz="1350" dirty="0">
              <a:solidFill>
                <a:srgbClr val="DC19FF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Job "SYSTEM"."SYS_IMPORT_SCHEMA_01" </a:t>
            </a:r>
            <a:r>
              <a:rPr lang="de-DE" sz="1350" b="0" dirty="0" err="1">
                <a:latin typeface="Consolas" panose="020B0609020204030204" pitchFamily="49" charset="0"/>
              </a:rPr>
              <a:t>successfully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completed</a:t>
            </a:r>
            <a:r>
              <a:rPr lang="de-DE" sz="1350" b="0" dirty="0">
                <a:latin typeface="Consolas" panose="020B0609020204030204" pitchFamily="49" charset="0"/>
              </a:rPr>
              <a:t> at Sun Apr 18 16:20:58 2021 </a:t>
            </a:r>
            <a:r>
              <a:rPr lang="de-DE" sz="1350" b="0" dirty="0" err="1">
                <a:latin typeface="Consolas" panose="020B0609020204030204" pitchFamily="49" charset="0"/>
              </a:rPr>
              <a:t>elapsed</a:t>
            </a:r>
            <a:r>
              <a:rPr lang="de-DE" sz="1350" b="0" dirty="0">
                <a:latin typeface="Consolas" panose="020B0609020204030204" pitchFamily="49" charset="0"/>
              </a:rPr>
              <a:t> 0 00:00:03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B1934FC-75F3-4485-82B6-8E3128FD1CF4}"/>
              </a:ext>
            </a:extLst>
          </p:cNvPr>
          <p:cNvSpPr txBox="1">
            <a:spLocks/>
          </p:cNvSpPr>
          <p:nvPr/>
        </p:nvSpPr>
        <p:spPr>
          <a:xfrm>
            <a:off x="704849" y="3697008"/>
            <a:ext cx="7714801" cy="56090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ORA-39002: invalid </a:t>
            </a:r>
            <a:r>
              <a:rPr lang="de-DE" sz="1350" b="0" dirty="0" err="1">
                <a:latin typeface="Consolas" panose="020B0609020204030204" pitchFamily="49" charset="0"/>
              </a:rPr>
              <a:t>operation</a:t>
            </a: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ORA-39412: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file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checksum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error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in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file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"/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backup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dumps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expdp_hr_sh.dmp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40797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Checksum</a:t>
            </a:r>
            <a:r>
              <a:rPr lang="de-DE" dirty="0"/>
              <a:t> Support 3/3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parameter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VERIFY_CHECKSUM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during import to validate the dump files as first step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turned off, a warning is written to the screen/log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455471"/>
            <a:ext cx="7714801" cy="159965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$&gt; </a:t>
            </a:r>
            <a:r>
              <a:rPr lang="de-DE" sz="1350" b="0" dirty="0" err="1">
                <a:latin typeface="Consolas" panose="020B0609020204030204" pitchFamily="49" charset="0"/>
              </a:rPr>
              <a:t>impdp</a:t>
            </a:r>
            <a:r>
              <a:rPr lang="de-DE" sz="1350" b="0" dirty="0">
                <a:latin typeface="Consolas" panose="020B0609020204030204" pitchFamily="49" charset="0"/>
              </a:rPr>
              <a:t> ...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VERIFY_CHECKSUM=YES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Verifying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dump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file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checksums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Master </a:t>
            </a:r>
            <a:r>
              <a:rPr lang="de-DE" sz="1350" b="0" dirty="0" err="1">
                <a:latin typeface="Consolas" panose="020B0609020204030204" pitchFamily="49" charset="0"/>
              </a:rPr>
              <a:t>table</a:t>
            </a:r>
            <a:r>
              <a:rPr lang="de-DE" sz="1350" b="0" dirty="0">
                <a:latin typeface="Consolas" panose="020B0609020204030204" pitchFamily="49" charset="0"/>
              </a:rPr>
              <a:t> "SYSTEM"."SYS_IMPORT_FULL_01" </a:t>
            </a:r>
            <a:r>
              <a:rPr lang="de-DE" sz="1350" b="0" dirty="0" err="1">
                <a:latin typeface="Consolas" panose="020B0609020204030204" pitchFamily="49" charset="0"/>
              </a:rPr>
              <a:t>successfully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loaded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unloaded</a:t>
            </a: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 err="1">
                <a:latin typeface="Consolas" panose="020B0609020204030204" pitchFamily="49" charset="0"/>
              </a:rPr>
              <a:t>Starting</a:t>
            </a:r>
            <a:r>
              <a:rPr lang="de-DE" sz="1350" b="0" dirty="0">
                <a:latin typeface="Consolas" panose="020B0609020204030204" pitchFamily="49" charset="0"/>
              </a:rPr>
              <a:t> "SYSTEM"."SYS_IMPORT_FULL_01":  </a:t>
            </a:r>
            <a:r>
              <a:rPr lang="de-DE" sz="1350" b="0" dirty="0" err="1">
                <a:latin typeface="Consolas" panose="020B0609020204030204" pitchFamily="49" charset="0"/>
              </a:rPr>
              <a:t>system</a:t>
            </a:r>
            <a:r>
              <a:rPr lang="de-DE" sz="1350" b="0" dirty="0">
                <a:latin typeface="Consolas" panose="020B0609020204030204" pitchFamily="49" charset="0"/>
              </a:rPr>
              <a:t>/********@C21SFE1PDB1 </a:t>
            </a:r>
            <a:r>
              <a:rPr lang="de-DE" sz="1350" b="0" dirty="0" err="1">
                <a:latin typeface="Consolas" panose="020B0609020204030204" pitchFamily="49" charset="0"/>
              </a:rPr>
              <a:t>parfile</a:t>
            </a:r>
            <a:r>
              <a:rPr lang="de-DE" sz="1350" b="0" dirty="0">
                <a:latin typeface="Consolas" panose="020B0609020204030204" pitchFamily="49" charset="0"/>
              </a:rPr>
              <a:t>=impdp_21c_demo_checksum.par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Processing </a:t>
            </a:r>
            <a:r>
              <a:rPr lang="de-DE" sz="1350" b="0" dirty="0" err="1">
                <a:latin typeface="Consolas" panose="020B0609020204030204" pitchFamily="49" charset="0"/>
              </a:rPr>
              <a:t>object</a:t>
            </a:r>
            <a:r>
              <a:rPr lang="de-DE" sz="1350" b="0" dirty="0">
                <a:latin typeface="Consolas" panose="020B0609020204030204" pitchFamily="49" charset="0"/>
              </a:rPr>
              <a:t> type TABLE_EXPORT/TABLE/TABLE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B1934FC-75F3-4485-82B6-8E3128FD1CF4}"/>
              </a:ext>
            </a:extLst>
          </p:cNvPr>
          <p:cNvSpPr txBox="1">
            <a:spLocks/>
          </p:cNvSpPr>
          <p:nvPr/>
        </p:nvSpPr>
        <p:spPr>
          <a:xfrm>
            <a:off x="704849" y="3480191"/>
            <a:ext cx="7714801" cy="35315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Warning: dump file checksum verification is disabled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537F8-7CC6-44B7-B73C-019F03619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5B4EAAF-A0D8-4F6E-8871-762D67E0BD27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warning/error is raised, when the dump file does not include checksums.</a:t>
            </a:r>
          </a:p>
        </p:txBody>
      </p:sp>
    </p:spTree>
    <p:extLst>
      <p:ext uri="{BB962C8B-B14F-4D97-AF65-F5344CB8AC3E}">
        <p14:creationId xmlns:p14="http://schemas.microsoft.com/office/powerpoint/2010/main" val="331788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Storage Integration 1/5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Pump can access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Object Store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during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export and import operations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Parameter DUMPFILE now supports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Uniform Resource Identifier (URI) 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Credential for the target bucket is provided by the parameter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CREDENTIAL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PL/SQL package DBMS_CLOUD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create the required credential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 note 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Setup And Use DBMS_CLOUD Package (Doc ID 2748362.1)</a:t>
            </a:r>
            <a:endParaRPr lang="en-US" sz="1500" dirty="0">
              <a:solidFill>
                <a:srgbClr val="9600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502603"/>
            <a:ext cx="7714801" cy="314683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DUMPFILE=https://objectstorage.&lt;Region&gt;.oraclecloud.com/n/&lt;Namespace&gt;/b/&lt;Bucket&gt;/o/mydump_%u.dmp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Only the CDB architecture is supported by DBMS_CLOUD.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38719D98-76C7-4FC2-8ED2-7DA155447335}"/>
              </a:ext>
            </a:extLst>
          </p:cNvPr>
          <p:cNvSpPr txBox="1">
            <a:spLocks/>
          </p:cNvSpPr>
          <p:nvPr/>
        </p:nvSpPr>
        <p:spPr>
          <a:xfrm>
            <a:off x="723600" y="2768091"/>
            <a:ext cx="7714801" cy="106873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200" b="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DBMS_CLOUD is pre-installed, configured and maintained in Oracle Autonomous Database</a:t>
            </a:r>
          </a:p>
          <a:p>
            <a:pPr>
              <a:lnSpc>
                <a:spcPct val="100000"/>
              </a:lnSpc>
            </a:pPr>
            <a:endParaRPr lang="en-US" sz="1200" b="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Manual installation steps</a:t>
            </a:r>
          </a:p>
          <a:p>
            <a:pPr>
              <a:lnSpc>
                <a:spcPct val="100000"/>
              </a:lnSpc>
            </a:pPr>
            <a:r>
              <a:rPr lang="en-US" sz="1200" b="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following steps are required to manually install and enable DBMS_CLOUD. This package is supported in </a:t>
            </a:r>
            <a:r>
              <a:rPr lang="en-US" sz="1200" b="0" i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Database 19c beginning with 19.9 and in Oracle Database 21c beginning with 21.3.</a:t>
            </a:r>
            <a:endParaRPr lang="de-DE" sz="1200" b="0" i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Storage Integration 2/5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Internally, the Object Store ODM Library is used to access the Object Store.</a:t>
            </a:r>
          </a:p>
          <a:p>
            <a:pPr lvl="1"/>
            <a:r>
              <a:rPr lang="en-US" sz="1500" dirty="0"/>
              <a:t>Per default, the library is disabled</a:t>
            </a:r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r>
              <a:rPr lang="en-US" sz="1500" dirty="0"/>
              <a:t>Trying to access the Object Store with Data Pump fails</a:t>
            </a:r>
          </a:p>
          <a:p>
            <a:pPr lvl="1"/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relink of the Oracle Home is required – stop all running processes before</a:t>
            </a:r>
          </a:p>
          <a:p>
            <a:endParaRPr lang="en-US" sz="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785408"/>
            <a:ext cx="7714801" cy="133034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ORA-39001: invalid </a:t>
            </a:r>
            <a:r>
              <a:rPr lang="de-DE" sz="1100" b="0" dirty="0" err="1">
                <a:latin typeface="Consolas" panose="020B0609020204030204" pitchFamily="49" charset="0"/>
              </a:rPr>
              <a:t>argument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value</a:t>
            </a:r>
            <a:endParaRPr lang="de-DE" sz="11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ORA-39000: </a:t>
            </a:r>
            <a:r>
              <a:rPr lang="de-DE" sz="1100" b="0" dirty="0" err="1">
                <a:latin typeface="Consolas" panose="020B0609020204030204" pitchFamily="49" charset="0"/>
              </a:rPr>
              <a:t>bad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dump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file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specification</a:t>
            </a:r>
            <a:endParaRPr lang="de-DE" sz="11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ORA-31641: </a:t>
            </a:r>
            <a:r>
              <a:rPr lang="de-DE" sz="1100" b="0" dirty="0" err="1">
                <a:latin typeface="Consolas" panose="020B0609020204030204" pitchFamily="49" charset="0"/>
              </a:rPr>
              <a:t>unable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to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create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dump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file</a:t>
            </a:r>
            <a:endParaRPr lang="de-DE" sz="11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"https://swiftobjectstorage.region.oraclecloud.com/v1/</a:t>
            </a:r>
            <a:r>
              <a:rPr lang="de-DE" sz="1100" b="0" dirty="0" err="1">
                <a:latin typeface="Consolas" panose="020B0609020204030204" pitchFamily="49" charset="0"/>
              </a:rPr>
              <a:t>namespace</a:t>
            </a:r>
            <a:r>
              <a:rPr lang="de-DE" sz="1100" b="0" dirty="0">
                <a:latin typeface="Consolas" panose="020B0609020204030204" pitchFamily="49" charset="0"/>
              </a:rPr>
              <a:t>/</a:t>
            </a:r>
            <a:r>
              <a:rPr lang="de-DE" sz="1100" b="0" dirty="0" err="1">
                <a:latin typeface="Consolas" panose="020B0609020204030204" pitchFamily="49" charset="0"/>
              </a:rPr>
              <a:t>bucketname</a:t>
            </a:r>
            <a:r>
              <a:rPr lang="de-DE" sz="1100" b="0" dirty="0">
                <a:latin typeface="Consolas" panose="020B0609020204030204" pitchFamily="49" charset="0"/>
              </a:rPr>
              <a:t>/ORACLE_test01.dmp"</a:t>
            </a: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ORA-27040: </a:t>
            </a:r>
            <a:r>
              <a:rPr lang="de-DE" sz="1100" b="0" dirty="0" err="1">
                <a:latin typeface="Consolas" panose="020B0609020204030204" pitchFamily="49" charset="0"/>
              </a:rPr>
              <a:t>file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create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error</a:t>
            </a:r>
            <a:r>
              <a:rPr lang="de-DE" sz="1100" b="0" dirty="0">
                <a:latin typeface="Consolas" panose="020B0609020204030204" pitchFamily="49" charset="0"/>
              </a:rPr>
              <a:t>, </a:t>
            </a:r>
            <a:r>
              <a:rPr lang="de-DE" sz="1100" b="0" dirty="0" err="1">
                <a:latin typeface="Consolas" panose="020B0609020204030204" pitchFamily="49" charset="0"/>
              </a:rPr>
              <a:t>unable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to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create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file</a:t>
            </a:r>
            <a:endParaRPr lang="de-DE" sz="11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Linux-x86_64 Error: 2: </a:t>
            </a:r>
            <a:r>
              <a:rPr lang="de-DE" sz="1100" b="0" dirty="0" err="1">
                <a:latin typeface="Consolas" panose="020B0609020204030204" pitchFamily="49" charset="0"/>
              </a:rPr>
              <a:t>No</a:t>
            </a:r>
            <a:r>
              <a:rPr lang="de-DE" sz="1100" b="0" dirty="0">
                <a:latin typeface="Consolas" panose="020B0609020204030204" pitchFamily="49" charset="0"/>
              </a:rPr>
              <a:t> such </a:t>
            </a:r>
            <a:r>
              <a:rPr lang="de-DE" sz="1100" b="0" dirty="0" err="1">
                <a:latin typeface="Consolas" panose="020B0609020204030204" pitchFamily="49" charset="0"/>
              </a:rPr>
              <a:t>file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or</a:t>
            </a:r>
            <a:r>
              <a:rPr lang="de-DE" sz="1100" b="0" dirty="0">
                <a:latin typeface="Consolas" panose="020B0609020204030204" pitchFamily="49" charset="0"/>
              </a:rPr>
              <a:t> </a:t>
            </a:r>
            <a:r>
              <a:rPr lang="de-DE" sz="1100" b="0" dirty="0" err="1">
                <a:latin typeface="Consolas" panose="020B0609020204030204" pitchFamily="49" charset="0"/>
              </a:rPr>
              <a:t>directory</a:t>
            </a:r>
            <a:endParaRPr lang="de-DE" sz="11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100" b="0" dirty="0">
                <a:latin typeface="Consolas" panose="020B0609020204030204" pitchFamily="49" charset="0"/>
              </a:rPr>
              <a:t>Additional </a:t>
            </a:r>
            <a:r>
              <a:rPr lang="de-DE" sz="1100" b="0" dirty="0" err="1">
                <a:latin typeface="Consolas" panose="020B0609020204030204" pitchFamily="49" charset="0"/>
              </a:rPr>
              <a:t>information</a:t>
            </a:r>
            <a:r>
              <a:rPr lang="de-DE" sz="1100" b="0" dirty="0">
                <a:latin typeface="Consolas" panose="020B0609020204030204" pitchFamily="49" charset="0"/>
              </a:rPr>
              <a:t>: 1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3B016CF-DA14-4611-9B38-A38284315062}"/>
              </a:ext>
            </a:extLst>
          </p:cNvPr>
          <p:cNvSpPr txBox="1">
            <a:spLocks/>
          </p:cNvSpPr>
          <p:nvPr/>
        </p:nvSpPr>
        <p:spPr>
          <a:xfrm>
            <a:off x="687754" y="3545667"/>
            <a:ext cx="7714801" cy="483960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100" b="0" dirty="0">
                <a:latin typeface="Consolas" panose="020B0609020204030204" pitchFamily="49" charset="0"/>
              </a:rPr>
              <a:t>$&gt; cd $ORACLE_HOME/</a:t>
            </a:r>
            <a:r>
              <a:rPr lang="en-US" sz="1100" b="0" dirty="0" err="1">
                <a:latin typeface="Consolas" panose="020B0609020204030204" pitchFamily="49" charset="0"/>
              </a:rPr>
              <a:t>rdbms</a:t>
            </a:r>
            <a:r>
              <a:rPr lang="en-US" sz="1100" b="0" dirty="0">
                <a:latin typeface="Consolas" panose="020B0609020204030204" pitchFamily="49" charset="0"/>
              </a:rPr>
              <a:t>/lib</a:t>
            </a:r>
          </a:p>
          <a:p>
            <a:pPr>
              <a:lnSpc>
                <a:spcPct val="100000"/>
              </a:lnSpc>
            </a:pPr>
            <a:r>
              <a:rPr lang="en-US" sz="1100" b="0" dirty="0">
                <a:latin typeface="Consolas" panose="020B0609020204030204" pitchFamily="49" charset="0"/>
              </a:rPr>
              <a:t>$&gt; make -f ins_rdbms.mk </a:t>
            </a:r>
            <a:r>
              <a:rPr lang="en-US" sz="1100" b="0" dirty="0" err="1">
                <a:latin typeface="Consolas" panose="020B0609020204030204" pitchFamily="49" charset="0"/>
              </a:rPr>
              <a:t>opc_on</a:t>
            </a:r>
            <a:endParaRPr lang="en-US" sz="1100" b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4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Storage Integration 3/5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credential and test access to the target bucket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182092"/>
            <a:ext cx="7714801" cy="273072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SQL&gt; BEGIN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</a:t>
            </a:r>
            <a:r>
              <a:rPr lang="de-DE" sz="1050" dirty="0">
                <a:solidFill>
                  <a:srgbClr val="DC19FF"/>
                </a:solidFill>
                <a:latin typeface="Consolas" panose="020B0609020204030204" pitchFamily="49" charset="0"/>
              </a:rPr>
              <a:t>DBMS_CLOUD.CREATE_CREDENTIAL</a:t>
            </a:r>
            <a:r>
              <a:rPr lang="de-DE" sz="1050" b="0" dirty="0">
                <a:latin typeface="Consolas" panose="020B0609020204030204" pitchFamily="49" charset="0"/>
              </a:rPr>
              <a:t>(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   </a:t>
            </a:r>
            <a:r>
              <a:rPr lang="de-DE" sz="1050" b="0" dirty="0" err="1">
                <a:latin typeface="Consolas" panose="020B0609020204030204" pitchFamily="49" charset="0"/>
              </a:rPr>
              <a:t>credential_name</a:t>
            </a:r>
            <a:r>
              <a:rPr lang="de-DE" sz="1050" b="0" dirty="0">
                <a:latin typeface="Consolas" panose="020B0609020204030204" pitchFamily="49" charset="0"/>
              </a:rPr>
              <a:t> =&gt; '</a:t>
            </a:r>
            <a:r>
              <a:rPr lang="de-DE" sz="1050" dirty="0">
                <a:solidFill>
                  <a:srgbClr val="FF2350"/>
                </a:solidFill>
                <a:latin typeface="Consolas" panose="020B0609020204030204" pitchFamily="49" charset="0"/>
              </a:rPr>
              <a:t>CLOUD_ACCESS</a:t>
            </a:r>
            <a:r>
              <a:rPr lang="de-DE" sz="1050" b="0" dirty="0">
                <a:latin typeface="Consolas" panose="020B0609020204030204" pitchFamily="49" charset="0"/>
              </a:rPr>
              <a:t>',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   </a:t>
            </a:r>
            <a:r>
              <a:rPr lang="de-DE" sz="1050" b="0" dirty="0" err="1">
                <a:latin typeface="Consolas" panose="020B0609020204030204" pitchFamily="49" charset="0"/>
              </a:rPr>
              <a:t>username</a:t>
            </a:r>
            <a:r>
              <a:rPr lang="de-DE" sz="1050" b="0" dirty="0">
                <a:latin typeface="Consolas" panose="020B0609020204030204" pitchFamily="49" charset="0"/>
              </a:rPr>
              <a:t> =&gt; 'christian.gohmann@trivadis.com',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   </a:t>
            </a:r>
            <a:r>
              <a:rPr lang="de-DE" sz="1050" b="0" dirty="0" err="1">
                <a:latin typeface="Consolas" panose="020B0609020204030204" pitchFamily="49" charset="0"/>
              </a:rPr>
              <a:t>password</a:t>
            </a:r>
            <a:r>
              <a:rPr lang="de-DE" sz="1050" b="0" dirty="0">
                <a:latin typeface="Consolas" panose="020B0609020204030204" pitchFamily="49" charset="0"/>
              </a:rPr>
              <a:t> =&gt; '[Au_L8F0DRb_}</a:t>
            </a:r>
            <a:r>
              <a:rPr lang="de-DE" sz="1050" b="0" dirty="0" err="1">
                <a:latin typeface="Consolas" panose="020B0609020204030204" pitchFamily="49" charset="0"/>
              </a:rPr>
              <a:t>lXmcM</a:t>
            </a:r>
            <a:r>
              <a:rPr lang="de-DE" sz="1050" b="0" dirty="0">
                <a:latin typeface="Consolas" panose="020B0609020204030204" pitchFamily="49" charset="0"/>
              </a:rPr>
              <a:t>-G'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);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END;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/</a:t>
            </a:r>
          </a:p>
          <a:p>
            <a:pPr>
              <a:lnSpc>
                <a:spcPct val="100000"/>
              </a:lnSpc>
            </a:pP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SQL&gt; SELECT COUNT(*) AS "OBJECT_COUNT"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    FROM </a:t>
            </a:r>
            <a:r>
              <a:rPr lang="de-DE" sz="1050" dirty="0">
                <a:solidFill>
                  <a:srgbClr val="DC19FF"/>
                </a:solidFill>
                <a:latin typeface="Consolas" panose="020B0609020204030204" pitchFamily="49" charset="0"/>
              </a:rPr>
              <a:t>DBMS_CLOUD.LIST_OBJECTS</a:t>
            </a:r>
            <a:r>
              <a:rPr lang="de-DE" sz="1050" b="0" dirty="0">
                <a:latin typeface="Consolas" panose="020B0609020204030204" pitchFamily="49" charset="0"/>
              </a:rPr>
              <a:t>('</a:t>
            </a:r>
            <a:r>
              <a:rPr lang="de-DE" sz="1050" dirty="0" err="1">
                <a:solidFill>
                  <a:srgbClr val="FF2350"/>
                </a:solidFill>
                <a:latin typeface="Consolas" panose="020B0609020204030204" pitchFamily="49" charset="0"/>
              </a:rPr>
              <a:t>CLOUD_ACCESS</a:t>
            </a:r>
            <a:r>
              <a:rPr lang="de-DE" sz="1050" b="0" dirty="0" err="1">
                <a:latin typeface="Consolas" panose="020B0609020204030204" pitchFamily="49" charset="0"/>
              </a:rPr>
              <a:t>','https</a:t>
            </a:r>
            <a:r>
              <a:rPr lang="de-DE" sz="1050" b="0" dirty="0">
                <a:latin typeface="Consolas" panose="020B0609020204030204" pitchFamily="49" charset="0"/>
              </a:rPr>
              <a:t>://objectstorage.eu-frankfurt-1.oraclecloud.com/n/kwq12gukapmy/b/</a:t>
            </a:r>
            <a:r>
              <a:rPr lang="de-DE" sz="1050" b="0" dirty="0" err="1">
                <a:latin typeface="Consolas" panose="020B0609020204030204" pitchFamily="49" charset="0"/>
              </a:rPr>
              <a:t>datapump</a:t>
            </a:r>
            <a:r>
              <a:rPr lang="de-DE" sz="1050" b="0" dirty="0">
                <a:latin typeface="Consolas" panose="020B0609020204030204" pitchFamily="49" charset="0"/>
              </a:rPr>
              <a:t>-dumps/o/');</a:t>
            </a:r>
          </a:p>
          <a:p>
            <a:pPr>
              <a:lnSpc>
                <a:spcPct val="100000"/>
              </a:lnSpc>
            </a:pP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OBJECT_COUNT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------------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        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Error ORA-20404 is raised, when the URI is invalid, or the user is not authorized to access the bucket.</a:t>
            </a:r>
          </a:p>
        </p:txBody>
      </p:sp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6B177F10-2DF7-47D2-AC5C-7ABE22F8B5FD}"/>
              </a:ext>
            </a:extLst>
          </p:cNvPr>
          <p:cNvSpPr/>
          <p:nvPr/>
        </p:nvSpPr>
        <p:spPr>
          <a:xfrm>
            <a:off x="3601058" y="2083787"/>
            <a:ext cx="1019872" cy="268663"/>
          </a:xfrm>
          <a:prstGeom prst="wedgeRoundRectCallout">
            <a:avLst>
              <a:gd name="adj1" fmla="val -32676"/>
              <a:gd name="adj2" fmla="val -83583"/>
              <a:gd name="adj3" fmla="val 16667"/>
            </a:avLst>
          </a:prstGeom>
          <a:solidFill>
            <a:srgbClr val="FF23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Auth Token</a:t>
            </a:r>
          </a:p>
        </p:txBody>
      </p:sp>
    </p:spTree>
    <p:extLst>
      <p:ext uri="{BB962C8B-B14F-4D97-AF65-F5344CB8AC3E}">
        <p14:creationId xmlns:p14="http://schemas.microsoft.com/office/powerpoint/2010/main" val="289714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Storage Integration 4/5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 export/import using command-line tools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182092"/>
            <a:ext cx="7714801" cy="273072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$&gt; vi </a:t>
            </a:r>
            <a:r>
              <a:rPr lang="de-DE" sz="1050" b="0" dirty="0" err="1">
                <a:latin typeface="Consolas" panose="020B0609020204030204" pitchFamily="49" charset="0"/>
              </a:rPr>
              <a:t>expdp.par</a:t>
            </a: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USERID=</a:t>
            </a:r>
            <a:r>
              <a:rPr lang="de-DE" sz="1050" b="0" dirty="0" err="1">
                <a:latin typeface="Consolas" panose="020B0609020204030204" pitchFamily="49" charset="0"/>
              </a:rPr>
              <a:t>system</a:t>
            </a:r>
            <a:r>
              <a:rPr lang="de-DE" sz="1050" b="0" dirty="0">
                <a:latin typeface="Consolas" panose="020B0609020204030204" pitchFamily="49" charset="0"/>
              </a:rPr>
              <a:t>/</a:t>
            </a:r>
            <a:r>
              <a:rPr lang="de-DE" sz="1050" b="0" dirty="0" err="1">
                <a:latin typeface="Consolas" panose="020B0609020204030204" pitchFamily="49" charset="0"/>
              </a:rPr>
              <a:t>manager</a:t>
            </a: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DIRECTORY=DATA_PUMP_DIR</a:t>
            </a:r>
          </a:p>
          <a:p>
            <a:pPr>
              <a:lnSpc>
                <a:spcPct val="100000"/>
              </a:lnSpc>
            </a:pPr>
            <a:r>
              <a:rPr lang="de-DE" sz="1050" dirty="0">
                <a:solidFill>
                  <a:srgbClr val="DC19FF"/>
                </a:solidFill>
                <a:latin typeface="Consolas" panose="020B0609020204030204" pitchFamily="49" charset="0"/>
              </a:rPr>
              <a:t>DUMPFILE=https://objectstorage.eu-frankfurt-1.oraclecloud.com/n/cre01gulanmy/b/datapump-dumps/o/test_%U.dmp</a:t>
            </a:r>
          </a:p>
          <a:p>
            <a:pPr>
              <a:lnSpc>
                <a:spcPct val="100000"/>
              </a:lnSpc>
            </a:pPr>
            <a:r>
              <a:rPr lang="de-DE" sz="1050" dirty="0">
                <a:solidFill>
                  <a:srgbClr val="DC19FF"/>
                </a:solidFill>
                <a:latin typeface="Consolas" panose="020B0609020204030204" pitchFamily="49" charset="0"/>
              </a:rPr>
              <a:t>CREDENTIAL=CLOUD_ACCESS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SCHEMAS=SCOTT</a:t>
            </a:r>
          </a:p>
          <a:p>
            <a:pPr>
              <a:lnSpc>
                <a:spcPct val="100000"/>
              </a:lnSpc>
            </a:pP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$&gt; </a:t>
            </a:r>
            <a:r>
              <a:rPr lang="de-DE" sz="1050" b="0" dirty="0" err="1">
                <a:latin typeface="Consolas" panose="020B0609020204030204" pitchFamily="49" charset="0"/>
              </a:rPr>
              <a:t>expdp</a:t>
            </a:r>
            <a:r>
              <a:rPr lang="de-DE" sz="1050" b="0" dirty="0">
                <a:latin typeface="Consolas" panose="020B0609020204030204" pitchFamily="49" charset="0"/>
              </a:rPr>
              <a:t> </a:t>
            </a:r>
            <a:r>
              <a:rPr lang="de-DE" sz="1050" b="0" dirty="0" err="1">
                <a:latin typeface="Consolas" panose="020B0609020204030204" pitchFamily="49" charset="0"/>
              </a:rPr>
              <a:t>parfile</a:t>
            </a:r>
            <a:r>
              <a:rPr lang="de-DE" sz="1050" b="0" dirty="0">
                <a:latin typeface="Consolas" panose="020B0609020204030204" pitchFamily="49" charset="0"/>
              </a:rPr>
              <a:t>=</a:t>
            </a:r>
            <a:r>
              <a:rPr lang="de-DE" sz="1050" b="0" dirty="0" err="1">
                <a:latin typeface="Consolas" panose="020B0609020204030204" pitchFamily="49" charset="0"/>
              </a:rPr>
              <a:t>expdp.par</a:t>
            </a: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Master </a:t>
            </a:r>
            <a:r>
              <a:rPr lang="de-DE" sz="1050" b="0" dirty="0" err="1">
                <a:latin typeface="Consolas" panose="020B0609020204030204" pitchFamily="49" charset="0"/>
              </a:rPr>
              <a:t>table</a:t>
            </a:r>
            <a:r>
              <a:rPr lang="de-DE" sz="1050" b="0" dirty="0">
                <a:latin typeface="Consolas" panose="020B0609020204030204" pitchFamily="49" charset="0"/>
              </a:rPr>
              <a:t> "ADMIN"."SYS_EXPORT_SCHEMA_01" </a:t>
            </a:r>
            <a:r>
              <a:rPr lang="de-DE" sz="1050" b="0" dirty="0" err="1">
                <a:latin typeface="Consolas" panose="020B0609020204030204" pitchFamily="49" charset="0"/>
              </a:rPr>
              <a:t>successfully</a:t>
            </a:r>
            <a:r>
              <a:rPr lang="de-DE" sz="1050" b="0" dirty="0">
                <a:latin typeface="Consolas" panose="020B0609020204030204" pitchFamily="49" charset="0"/>
              </a:rPr>
              <a:t> </a:t>
            </a:r>
            <a:r>
              <a:rPr lang="de-DE" sz="1050" b="0" dirty="0" err="1">
                <a:latin typeface="Consolas" panose="020B0609020204030204" pitchFamily="49" charset="0"/>
              </a:rPr>
              <a:t>loaded</a:t>
            </a:r>
            <a:r>
              <a:rPr lang="de-DE" sz="1050" b="0" dirty="0">
                <a:latin typeface="Consolas" panose="020B0609020204030204" pitchFamily="49" charset="0"/>
              </a:rPr>
              <a:t>/</a:t>
            </a:r>
            <a:r>
              <a:rPr lang="de-DE" sz="1050" b="0" dirty="0" err="1">
                <a:latin typeface="Consolas" panose="020B0609020204030204" pitchFamily="49" charset="0"/>
              </a:rPr>
              <a:t>unloaded</a:t>
            </a:r>
            <a:endParaRPr lang="de-DE" sz="10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******************************************************************************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Dump </a:t>
            </a:r>
            <a:r>
              <a:rPr lang="de-DE" sz="1050" b="0" dirty="0" err="1">
                <a:latin typeface="Consolas" panose="020B0609020204030204" pitchFamily="49" charset="0"/>
              </a:rPr>
              <a:t>file</a:t>
            </a:r>
            <a:r>
              <a:rPr lang="de-DE" sz="1050" b="0" dirty="0">
                <a:latin typeface="Consolas" panose="020B0609020204030204" pitchFamily="49" charset="0"/>
              </a:rPr>
              <a:t> </a:t>
            </a:r>
            <a:r>
              <a:rPr lang="de-DE" sz="1050" b="0" dirty="0" err="1">
                <a:latin typeface="Consolas" panose="020B0609020204030204" pitchFamily="49" charset="0"/>
              </a:rPr>
              <a:t>set</a:t>
            </a:r>
            <a:r>
              <a:rPr lang="de-DE" sz="1050" b="0" dirty="0">
                <a:latin typeface="Consolas" panose="020B0609020204030204" pitchFamily="49" charset="0"/>
              </a:rPr>
              <a:t> </a:t>
            </a:r>
            <a:r>
              <a:rPr lang="de-DE" sz="1050" b="0" dirty="0" err="1">
                <a:latin typeface="Consolas" panose="020B0609020204030204" pitchFamily="49" charset="0"/>
              </a:rPr>
              <a:t>for</a:t>
            </a:r>
            <a:r>
              <a:rPr lang="de-DE" sz="1050" b="0" dirty="0">
                <a:latin typeface="Consolas" panose="020B0609020204030204" pitchFamily="49" charset="0"/>
              </a:rPr>
              <a:t> ADMIN.SYS_EXPORT_SCHEMA_01 </a:t>
            </a:r>
            <a:r>
              <a:rPr lang="de-DE" sz="1050" b="0" dirty="0" err="1">
                <a:latin typeface="Consolas" panose="020B0609020204030204" pitchFamily="49" charset="0"/>
              </a:rPr>
              <a:t>is</a:t>
            </a:r>
            <a:r>
              <a:rPr lang="de-DE" sz="1050" b="0" dirty="0"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  https://swiftobjectstorage.eu-frankfurt-1.oraclecloud.com/v1/cre01gulanmy/datapump-dumps/test_01.dmp</a:t>
            </a:r>
          </a:p>
          <a:p>
            <a:pPr>
              <a:lnSpc>
                <a:spcPct val="100000"/>
              </a:lnSpc>
            </a:pPr>
            <a:r>
              <a:rPr lang="de-DE" sz="1050" b="0" dirty="0">
                <a:latin typeface="Consolas" panose="020B0609020204030204" pitchFamily="49" charset="0"/>
              </a:rPr>
              <a:t>Job "ADMIN"."SYS_EXPORT_SCHEMA_01" </a:t>
            </a:r>
            <a:r>
              <a:rPr lang="de-DE" sz="1050" b="0" dirty="0" err="1">
                <a:latin typeface="Consolas" panose="020B0609020204030204" pitchFamily="49" charset="0"/>
              </a:rPr>
              <a:t>successfully</a:t>
            </a:r>
            <a:r>
              <a:rPr lang="de-DE" sz="1050" b="0" dirty="0">
                <a:latin typeface="Consolas" panose="020B0609020204030204" pitchFamily="49" charset="0"/>
              </a:rPr>
              <a:t> </a:t>
            </a:r>
            <a:r>
              <a:rPr lang="de-DE" sz="1050" b="0" dirty="0" err="1">
                <a:latin typeface="Consolas" panose="020B0609020204030204" pitchFamily="49" charset="0"/>
              </a:rPr>
              <a:t>completed</a:t>
            </a:r>
            <a:r>
              <a:rPr lang="de-DE" sz="1050" b="0" dirty="0">
                <a:latin typeface="Consolas" panose="020B0609020204030204" pitchFamily="49" charset="0"/>
              </a:rPr>
              <a:t> at </a:t>
            </a:r>
            <a:r>
              <a:rPr lang="de-DE" sz="1050" b="0" dirty="0" err="1">
                <a:latin typeface="Consolas" panose="020B0609020204030204" pitchFamily="49" charset="0"/>
              </a:rPr>
              <a:t>Wed</a:t>
            </a:r>
            <a:r>
              <a:rPr lang="de-DE" sz="1050" b="0" dirty="0">
                <a:latin typeface="Consolas" panose="020B0609020204030204" pitchFamily="49" charset="0"/>
              </a:rPr>
              <a:t> Apr 7 19:14:01 2021 </a:t>
            </a:r>
            <a:r>
              <a:rPr lang="de-DE" sz="1050" b="0" dirty="0" err="1">
                <a:latin typeface="Consolas" panose="020B0609020204030204" pitchFamily="49" charset="0"/>
              </a:rPr>
              <a:t>elapsed</a:t>
            </a:r>
            <a:r>
              <a:rPr lang="de-DE" sz="1050" b="0" dirty="0">
                <a:latin typeface="Consolas" panose="020B0609020204030204" pitchFamily="49" charset="0"/>
              </a:rPr>
              <a:t> 0 00:02:10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Parameter DATA_PUMP_DIR is still required for the log file.</a:t>
            </a:r>
          </a:p>
        </p:txBody>
      </p:sp>
    </p:spTree>
    <p:extLst>
      <p:ext uri="{BB962C8B-B14F-4D97-AF65-F5344CB8AC3E}">
        <p14:creationId xmlns:p14="http://schemas.microsoft.com/office/powerpoint/2010/main" val="256366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Storage Integration 5/5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Pump splits the dump file(s) into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10 MiB chunks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increase the upload speed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Swift compatible tool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like curl to download the dump file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Parameter FILESIZE is supported, but each of the dump files is still split into chunks of 10 MiB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3312549"/>
            <a:ext cx="7714801" cy="699404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200" b="0" dirty="0">
                <a:latin typeface="Consolas" panose="020B0609020204030204" pitchFamily="49" charset="0"/>
              </a:rPr>
              <a:t>$&gt; </a:t>
            </a:r>
            <a:r>
              <a:rPr lang="de-DE" sz="1200" b="0" dirty="0" err="1">
                <a:latin typeface="Consolas" panose="020B0609020204030204" pitchFamily="49" charset="0"/>
              </a:rPr>
              <a:t>curl</a:t>
            </a:r>
            <a:r>
              <a:rPr lang="de-DE" sz="1200" b="0" dirty="0">
                <a:latin typeface="Consolas" panose="020B0609020204030204" pitchFamily="49" charset="0"/>
              </a:rPr>
              <a:t> -O -X GET -u 'christian.gohmann@trivadis.com:[Au_L8F0DRb_}</a:t>
            </a:r>
            <a:r>
              <a:rPr lang="de-DE" sz="1200" b="0" dirty="0" err="1">
                <a:latin typeface="Consolas" panose="020B0609020204030204" pitchFamily="49" charset="0"/>
              </a:rPr>
              <a:t>lXmcM</a:t>
            </a:r>
            <a:r>
              <a:rPr lang="de-DE" sz="1200" b="0" dirty="0">
                <a:latin typeface="Consolas" panose="020B0609020204030204" pitchFamily="49" charset="0"/>
              </a:rPr>
              <a:t>-G' \</a:t>
            </a:r>
          </a:p>
          <a:p>
            <a:pPr>
              <a:lnSpc>
                <a:spcPct val="100000"/>
              </a:lnSpc>
            </a:pPr>
            <a:r>
              <a:rPr lang="de-DE" sz="1200" b="0" dirty="0">
                <a:solidFill>
                  <a:srgbClr val="9600FF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https://swiftobjectstorage.eu-frankfurt-1.oraclecloud.com/v1/cre01gulanmy/datapump-dumps/test_01.dmp</a:t>
            </a:r>
            <a:r>
              <a:rPr lang="de-DE" sz="1200" b="0" dirty="0">
                <a:solidFill>
                  <a:srgbClr val="9600FF"/>
                </a:solidFill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A2673A7-F4C5-4EE6-A4DD-8613FAFCB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1189065" y="1212148"/>
            <a:ext cx="6746370" cy="1622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A7952048-7766-4013-B2A5-F8896C9E1437}"/>
              </a:ext>
            </a:extLst>
          </p:cNvPr>
          <p:cNvSpPr/>
          <p:nvPr/>
        </p:nvSpPr>
        <p:spPr>
          <a:xfrm>
            <a:off x="6751795" y="3087544"/>
            <a:ext cx="1019872" cy="268663"/>
          </a:xfrm>
          <a:prstGeom prst="wedgeRoundRectCallout">
            <a:avLst>
              <a:gd name="adj1" fmla="val -63178"/>
              <a:gd name="adj2" fmla="val 60277"/>
              <a:gd name="adj3" fmla="val 16667"/>
            </a:avLst>
          </a:prstGeom>
          <a:solidFill>
            <a:srgbClr val="FF23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Auth Token</a:t>
            </a:r>
          </a:p>
        </p:txBody>
      </p:sp>
    </p:spTree>
    <p:extLst>
      <p:ext uri="{BB962C8B-B14F-4D97-AF65-F5344CB8AC3E}">
        <p14:creationId xmlns:p14="http://schemas.microsoft.com/office/powerpoint/2010/main" val="146331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91BE3-D525-434D-A15B-8DF7320CD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/>
              <a:t>HALLO, GRÜEZI, HI! 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7D99FA-DEF9-4EBD-A868-1397E478EC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Christian Gohmann</a:t>
            </a:r>
          </a:p>
          <a:p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BA71518-9CED-4A51-BF39-B9FAFCA5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5431" y="1946366"/>
            <a:ext cx="4567929" cy="2531538"/>
          </a:xfrm>
        </p:spPr>
        <p:txBody>
          <a:bodyPr/>
          <a:lstStyle/>
          <a:p>
            <a:pPr marL="269875" indent="-260350"/>
            <a:r>
              <a:rPr lang="en-US" dirty="0"/>
              <a:t>Principal Consultant, Instructor and Tool Owner of </a:t>
            </a:r>
            <a:r>
              <a:rPr lang="en-US" dirty="0" err="1"/>
              <a:t>db</a:t>
            </a:r>
            <a:r>
              <a:rPr lang="en-US" dirty="0"/>
              <a:t>*BACKUP</a:t>
            </a:r>
          </a:p>
          <a:p>
            <a:pPr marL="269875" indent="-260350"/>
            <a:r>
              <a:rPr lang="en-US" dirty="0"/>
              <a:t>Working with Oracle since 2006</a:t>
            </a:r>
          </a:p>
          <a:p>
            <a:pPr marL="269875" indent="-260350"/>
            <a:r>
              <a:rPr lang="en-US" b="0" dirty="0"/>
              <a:t>Focused on High Availability Solutions, Migration Projects, Backup &amp; Recovery and Cloud Technologies</a:t>
            </a:r>
          </a:p>
          <a:p>
            <a:pPr marL="269875" indent="-260350"/>
            <a:r>
              <a:rPr lang="en-US" dirty="0"/>
              <a:t>Oracle ACE</a:t>
            </a:r>
            <a:endParaRPr lang="en-US" b="0" dirty="0"/>
          </a:p>
          <a:p>
            <a:pPr marL="481012" lvl="1" indent="-285750">
              <a:buFont typeface="Courier New" panose="02070309020205020404" pitchFamily="49" charset="0"/>
              <a:buChar char="o"/>
            </a:pPr>
            <a:endParaRPr lang="en-US" b="0" dirty="0"/>
          </a:p>
          <a:p>
            <a:pPr marL="269875" indent="-260350"/>
            <a:endParaRPr lang="en-US" b="0" dirty="0"/>
          </a:p>
          <a:p>
            <a:pPr marL="9525" indent="0">
              <a:buClr>
                <a:srgbClr val="9600FF"/>
              </a:buClr>
              <a:buNone/>
            </a:pPr>
            <a:endParaRPr lang="en-US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 marL="9525" indent="0">
              <a:buClr>
                <a:srgbClr val="9600FF"/>
              </a:buClr>
              <a:buNone/>
            </a:pPr>
            <a:endParaRPr lang="en-US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>
              <a:buClr>
                <a:srgbClr val="9600FF"/>
              </a:buClr>
            </a:pPr>
            <a:endParaRPr lang="de-DE" dirty="0"/>
          </a:p>
          <a:p>
            <a:pPr>
              <a:buClr>
                <a:srgbClr val="9600FF"/>
              </a:buClr>
            </a:pPr>
            <a:endParaRPr lang="de-CH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8127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8" name="Bildplatzhalter 37">
            <a:hlinkClick r:id="rId3"/>
            <a:extLst>
              <a:ext uri="{FF2B5EF4-FFF2-40B4-BE49-F238E27FC236}">
                <a16:creationId xmlns:a16="http://schemas.microsoft.com/office/drawing/2014/main" id="{42E95F28-61D3-814D-9AD2-441FFF6B62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1427" y="4205520"/>
            <a:ext cx="412750" cy="412750"/>
          </a:xfrm>
        </p:spPr>
      </p:pic>
      <p:pic>
        <p:nvPicPr>
          <p:cNvPr id="40" name="Bildplatzhalter 39">
            <a:hlinkClick r:id="rId6"/>
            <a:extLst>
              <a:ext uri="{FF2B5EF4-FFF2-40B4-BE49-F238E27FC236}">
                <a16:creationId xmlns:a16="http://schemas.microsoft.com/office/drawing/2014/main" id="{2CB76B4A-639B-364D-918E-C0906D349C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42089" y="4193945"/>
            <a:ext cx="412750" cy="412750"/>
          </a:xfrm>
        </p:spPr>
      </p:pic>
      <p:pic>
        <p:nvPicPr>
          <p:cNvPr id="36" name="Bildplatzhalter 35">
            <a:hlinkClick r:id="rId9"/>
            <a:extLst>
              <a:ext uri="{FF2B5EF4-FFF2-40B4-BE49-F238E27FC236}">
                <a16:creationId xmlns:a16="http://schemas.microsoft.com/office/drawing/2014/main" id="{D21ED58E-9DA4-8348-A240-E36CED4CC5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4" b="14"/>
          <a:stretch/>
        </p:blipFill>
        <p:spPr>
          <a:xfrm>
            <a:off x="948889" y="4204862"/>
            <a:ext cx="413014" cy="412898"/>
          </a:xfrm>
        </p:spPr>
      </p:pic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F2882C-CF48-4AE5-B248-74B3BD3BCD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98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TRANSFORM Parameter Enhancements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transformation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INDEX_COMPRESSION_CLAUSE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Data Pump Import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Allows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control of adding, changing or removing index key compression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All indexes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Data Pump are affected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Supported values: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NONE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(Tablespace default will be used)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COMPRESS n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(Prefix Compression)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COMPRESS ADVANCED LOW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(Advanced Index Compression, </a:t>
            </a:r>
            <a:r>
              <a:rPr lang="en-US" sz="1500" dirty="0">
                <a:solidFill>
                  <a:srgbClr val="FF235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ACO required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COMPRESS ADVANCED HIGH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(Advanced Index Compression, </a:t>
            </a:r>
            <a:r>
              <a:rPr lang="en-US" sz="1500" dirty="0">
                <a:solidFill>
                  <a:srgbClr val="FF235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ACO required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0373"/>
            <a:ext cx="7714801" cy="35315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fr-FR" sz="1350" b="0" dirty="0">
                <a:latin typeface="Consolas" panose="020B0609020204030204" pitchFamily="49" charset="0"/>
              </a:rPr>
              <a:t>$&gt; </a:t>
            </a:r>
            <a:r>
              <a:rPr lang="fr-FR" sz="1350" b="0" dirty="0" err="1">
                <a:latin typeface="Consolas" panose="020B0609020204030204" pitchFamily="49" charset="0"/>
              </a:rPr>
              <a:t>impdp</a:t>
            </a:r>
            <a:r>
              <a:rPr lang="fr-FR" sz="1350" b="0" dirty="0">
                <a:latin typeface="Consolas" panose="020B0609020204030204" pitchFamily="49" charset="0"/>
              </a:rPr>
              <a:t> ... </a:t>
            </a:r>
            <a:r>
              <a:rPr lang="fr-FR" sz="1350" dirty="0">
                <a:solidFill>
                  <a:srgbClr val="DC19FF"/>
                </a:solidFill>
                <a:latin typeface="Consolas" panose="020B0609020204030204" pitchFamily="49" charset="0"/>
              </a:rPr>
              <a:t>TRANSFORM = INDEX_COMPRESSION_CLAUSE:\"&lt;Clause&gt;\"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Parameter DATA_PUMP_DIR is still required for the log file.</a:t>
            </a:r>
          </a:p>
        </p:txBody>
      </p:sp>
    </p:spTree>
    <p:extLst>
      <p:ext uri="{BB962C8B-B14F-4D97-AF65-F5344CB8AC3E}">
        <p14:creationId xmlns:p14="http://schemas.microsoft.com/office/powerpoint/2010/main" val="206203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Miscellaneous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for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native JSON data type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Tables with JSON data types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are automatically excluded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VERSION set to &lt;= 19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warning or error is recorded in the log file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Query to check if tables with JSON data type columns exist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0373"/>
            <a:ext cx="7714801" cy="337767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250" b="0" dirty="0">
                <a:latin typeface="Consolas" panose="020B0609020204030204" pitchFamily="49" charset="0"/>
              </a:rPr>
              <a:t>SQL&gt; CREATE TABLE </a:t>
            </a:r>
            <a:r>
              <a:rPr lang="en-US" sz="1250" b="0" dirty="0" err="1">
                <a:latin typeface="Consolas" panose="020B0609020204030204" pitchFamily="49" charset="0"/>
              </a:rPr>
              <a:t>json_data</a:t>
            </a:r>
            <a:r>
              <a:rPr lang="en-US" sz="1250" b="0" dirty="0">
                <a:latin typeface="Consolas" panose="020B0609020204030204" pitchFamily="49" charset="0"/>
              </a:rPr>
              <a:t> (ID NUMBER, DATA </a:t>
            </a:r>
            <a:r>
              <a:rPr lang="en-US" sz="1250" dirty="0">
                <a:solidFill>
                  <a:srgbClr val="DC19FF"/>
                </a:solidFill>
                <a:latin typeface="Consolas" panose="020B0609020204030204" pitchFamily="49" charset="0"/>
              </a:rPr>
              <a:t>JSON</a:t>
            </a:r>
            <a:r>
              <a:rPr lang="en-US" sz="1250" b="0" dirty="0"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SQL*Loader was also enhanced in 21c to support the native JSON data type for conventional and direct path loads.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B1E4B1C-1F8C-4403-9724-3B5F4594C130}"/>
              </a:ext>
            </a:extLst>
          </p:cNvPr>
          <p:cNvSpPr txBox="1">
            <a:spLocks/>
          </p:cNvSpPr>
          <p:nvPr/>
        </p:nvSpPr>
        <p:spPr>
          <a:xfrm>
            <a:off x="723599" y="2687609"/>
            <a:ext cx="7714801" cy="1107208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250" b="0" dirty="0">
                <a:latin typeface="Consolas" panose="020B0609020204030204" pitchFamily="49" charset="0"/>
              </a:rPr>
              <a:t>SQL&gt; SELECT DISTINCT owner, </a:t>
            </a:r>
            <a:r>
              <a:rPr lang="en-US" sz="1250" b="0" dirty="0" err="1">
                <a:latin typeface="Consolas" panose="020B0609020204030204" pitchFamily="49" charset="0"/>
              </a:rPr>
              <a:t>table_name</a:t>
            </a:r>
            <a:r>
              <a:rPr lang="en-US" sz="1250" b="0" dirty="0">
                <a:latin typeface="Consolas" panose="020B0609020204030204" pitchFamily="49" charset="0"/>
              </a:rPr>
              <a:t> FROM </a:t>
            </a:r>
            <a:r>
              <a:rPr lang="en-US" sz="1250" b="0" dirty="0" err="1">
                <a:latin typeface="Consolas" panose="020B0609020204030204" pitchFamily="49" charset="0"/>
              </a:rPr>
              <a:t>dba_tab_cols</a:t>
            </a:r>
            <a:r>
              <a:rPr lang="en-US" sz="1250" b="0" dirty="0">
                <a:latin typeface="Consolas" panose="020B0609020204030204" pitchFamily="49" charset="0"/>
              </a:rPr>
              <a:t> WHERE </a:t>
            </a:r>
            <a:r>
              <a:rPr lang="en-US" sz="1250" dirty="0" err="1">
                <a:solidFill>
                  <a:srgbClr val="DC19FF"/>
                </a:solidFill>
                <a:latin typeface="Consolas" panose="020B0609020204030204" pitchFamily="49" charset="0"/>
              </a:rPr>
              <a:t>data_type</a:t>
            </a:r>
            <a:r>
              <a:rPr lang="en-US" sz="1250" dirty="0">
                <a:solidFill>
                  <a:srgbClr val="DC19FF"/>
                </a:solidFill>
                <a:latin typeface="Consolas" panose="020B0609020204030204" pitchFamily="49" charset="0"/>
              </a:rPr>
              <a:t> = 'JSON'</a:t>
            </a:r>
            <a:r>
              <a:rPr lang="en-US" sz="12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endParaRPr lang="en-US" sz="12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250" b="0" dirty="0">
                <a:latin typeface="Consolas" panose="020B0609020204030204" pitchFamily="49" charset="0"/>
              </a:rPr>
              <a:t>OWNER      TABLE_NAME</a:t>
            </a:r>
          </a:p>
          <a:p>
            <a:pPr>
              <a:lnSpc>
                <a:spcPct val="100000"/>
              </a:lnSpc>
            </a:pPr>
            <a:r>
              <a:rPr lang="en-US" sz="1250" b="0" dirty="0">
                <a:latin typeface="Consolas" panose="020B0609020204030204" pitchFamily="49" charset="0"/>
              </a:rPr>
              <a:t>---------- --------------------</a:t>
            </a:r>
          </a:p>
          <a:p>
            <a:pPr>
              <a:lnSpc>
                <a:spcPct val="100000"/>
              </a:lnSpc>
            </a:pPr>
            <a:r>
              <a:rPr lang="en-US" sz="1250" b="0" dirty="0">
                <a:latin typeface="Consolas" panose="020B0609020204030204" pitchFamily="49" charset="0"/>
              </a:rPr>
              <a:t>HR         JSON_DATA</a:t>
            </a:r>
          </a:p>
        </p:txBody>
      </p:sp>
    </p:spTree>
    <p:extLst>
      <p:ext uri="{BB962C8B-B14F-4D97-AF65-F5344CB8AC3E}">
        <p14:creationId xmlns:p14="http://schemas.microsoft.com/office/powerpoint/2010/main" val="103630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Transportable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Tablespaces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9140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Parallelize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Operations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Before 21c, only one Data Pump worker was supported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21c, all defined Data Pump workers (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PARALLEL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parameter) are exporting/importing metadata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Each worker processes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one type of metadata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 the same time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0373"/>
            <a:ext cx="7714801" cy="453183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ORA-39002: invalid operation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ORA-39047: Jobs of type TRANSPORTABLE cannot use multiple execution streams.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B1E4B1C-1F8C-4403-9724-3B5F4594C130}"/>
              </a:ext>
            </a:extLst>
          </p:cNvPr>
          <p:cNvSpPr txBox="1">
            <a:spLocks/>
          </p:cNvSpPr>
          <p:nvPr/>
        </p:nvSpPr>
        <p:spPr>
          <a:xfrm>
            <a:off x="723599" y="2687609"/>
            <a:ext cx="7714801" cy="1838177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72000" rIns="108000" bIns="72000" rtlCol="0" anchor="t" anchorCtr="0">
            <a:sp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08:28:27.212: </a:t>
            </a:r>
            <a:r>
              <a:rPr lang="en-US" sz="1000" dirty="0">
                <a:solidFill>
                  <a:srgbClr val="DC19FF"/>
                </a:solidFill>
                <a:latin typeface="Consolas" panose="020B0609020204030204" pitchFamily="49" charset="0"/>
              </a:rPr>
              <a:t>W-1</a:t>
            </a:r>
            <a:r>
              <a:rPr lang="en-US" sz="1000" b="0" dirty="0">
                <a:latin typeface="Consolas" panose="020B0609020204030204" pitchFamily="49" charset="0"/>
              </a:rPr>
              <a:t> Startup on instance 1 took 1 seconds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08:28:29.079: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Startup on instance 1 took 1 seconds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...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08:29:02.686: </a:t>
            </a:r>
            <a:r>
              <a:rPr lang="en-US" sz="1000" b="0" dirty="0">
                <a:solidFill>
                  <a:srgbClr val="DC19FF"/>
                </a:solidFill>
                <a:latin typeface="Consolas" panose="020B0609020204030204" pitchFamily="49" charset="0"/>
              </a:rPr>
              <a:t>W-1</a:t>
            </a:r>
            <a:r>
              <a:rPr lang="en-US" sz="1000" b="0" dirty="0">
                <a:latin typeface="Consolas" panose="020B0609020204030204" pitchFamily="49" charset="0"/>
              </a:rPr>
              <a:t> Processing object type TRANSPORTABLE_EXPORT/TABLE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08:29:04.601: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Processing object type TRANSPORTABLE_EXPORT/CONSTRAINT/CONSTRAINT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08:29:04.671: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     Completed 50 CONSTRAINT objects in 0 seconds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08:29:11.621: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Processing object type TRANSPORTABLE_EXPORT/POST_INSTANCE/PROCACT_INSTANCE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08:29:11.650: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     Completed 15 PROCACT_INSTANCE objects in 0 seconds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08:29:12.304: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Processing object type TRANSPORTABLE_EXPORT/POST_INSTANCE/PROCDEPOBJ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08:29:12.334: </a:t>
            </a:r>
            <a:r>
              <a:rPr lang="en-US" sz="1000" b="0" dirty="0">
                <a:solidFill>
                  <a:srgbClr val="FF001E"/>
                </a:solidFill>
                <a:latin typeface="Consolas" panose="020B0609020204030204" pitchFamily="49" charset="0"/>
              </a:rPr>
              <a:t>W-2</a:t>
            </a:r>
            <a:r>
              <a:rPr lang="en-US" sz="1000" b="0" dirty="0">
                <a:latin typeface="Consolas" panose="020B0609020204030204" pitchFamily="49" charset="0"/>
              </a:rPr>
              <a:t>      Completed 10 PROCDEPOBJ objects in 0 seconds</a:t>
            </a:r>
          </a:p>
          <a:p>
            <a:pPr>
              <a:lnSpc>
                <a:spcPct val="100000"/>
              </a:lnSpc>
            </a:pPr>
            <a:r>
              <a:rPr lang="en-US" sz="1000" b="0" dirty="0">
                <a:latin typeface="Consolas" panose="020B0609020204030204" pitchFamily="49" charset="0"/>
              </a:rPr>
              <a:t>20-APR-21 08:29:47.203: </a:t>
            </a:r>
            <a:r>
              <a:rPr lang="en-US" sz="1000" b="0" dirty="0">
                <a:solidFill>
                  <a:srgbClr val="DC19FF"/>
                </a:solidFill>
                <a:latin typeface="Consolas" panose="020B0609020204030204" pitchFamily="49" charset="0"/>
              </a:rPr>
              <a:t>W-1</a:t>
            </a:r>
            <a:r>
              <a:rPr lang="en-US" sz="1000" b="0" dirty="0">
                <a:latin typeface="Consolas" panose="020B0609020204030204" pitchFamily="49" charset="0"/>
              </a:rPr>
              <a:t>      Completed 57 TABLE objects in 0 seconds</a:t>
            </a:r>
          </a:p>
        </p:txBody>
      </p:sp>
    </p:spTree>
    <p:extLst>
      <p:ext uri="{BB962C8B-B14F-4D97-AF65-F5344CB8AC3E}">
        <p14:creationId xmlns:p14="http://schemas.microsoft.com/office/powerpoint/2010/main" val="414969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Resumable</a:t>
            </a:r>
            <a:r>
              <a:rPr lang="de-DE" dirty="0"/>
              <a:t> Jobs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Starting with 21c, a failed Transportable Tablespace job can be restarted near the point of the failure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1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Further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information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6175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Database 21c – What’s new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https://docs.oracle.com/en/database/oracle/oracle-database/21/whats-new.html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Database 21c – Utilities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https://docs.oracle.com/en/database/oracle/oracle-database/21/sutil/index.html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My Oracle Support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https://support.oracle.com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470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91BE3-D525-434D-A15B-8DF7320CD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/>
              <a:t>Questions and </a:t>
            </a:r>
            <a:r>
              <a:rPr lang="de-DE" dirty="0" err="1"/>
              <a:t>Answers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7D99FA-DEF9-4EBD-A868-1397E478EC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Christian Gohmann</a:t>
            </a:r>
          </a:p>
          <a:p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BA71518-9CED-4A51-BF39-B9FAFCA5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5431" y="1946366"/>
            <a:ext cx="5426082" cy="2531538"/>
          </a:xfrm>
        </p:spPr>
        <p:txBody>
          <a:bodyPr/>
          <a:lstStyle/>
          <a:p>
            <a:pPr marL="9525" indent="0">
              <a:buNone/>
            </a:pPr>
            <a:r>
              <a:rPr lang="en-US" sz="17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Principal Consultant</a:t>
            </a:r>
          </a:p>
          <a:p>
            <a:pPr marL="9525" indent="0">
              <a:buNone/>
            </a:pPr>
            <a:endParaRPr lang="en-US" sz="1700" b="0" dirty="0"/>
          </a:p>
          <a:p>
            <a:pPr marL="442913" indent="0">
              <a:buNone/>
            </a:pPr>
            <a:r>
              <a:rPr lang="en-US" sz="1700" dirty="0"/>
              <a:t>+49 211 58 6664 702</a:t>
            </a: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christian.gohmann@trivadis.com</a:t>
            </a:r>
            <a:endParaRPr lang="en-US" sz="1700" b="0" dirty="0">
              <a:solidFill>
                <a:srgbClr val="9600FF"/>
              </a:solidFill>
            </a:endParaRP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https://www.linkedin.com/in/christian-gohmann/</a:t>
            </a:r>
            <a:endParaRPr lang="en-US" sz="1700" dirty="0">
              <a:solidFill>
                <a:srgbClr val="9600FF"/>
              </a:solidFill>
            </a:endParaRPr>
          </a:p>
          <a:p>
            <a:pPr marL="442913" indent="0">
              <a:buNone/>
            </a:pPr>
            <a:r>
              <a:rPr lang="en-US" sz="1700" dirty="0"/>
              <a:t>@CGohmannDE</a:t>
            </a: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https://www.christian-gohmann.de</a:t>
            </a:r>
            <a:r>
              <a:rPr lang="en-US" sz="1700" b="0" dirty="0">
                <a:solidFill>
                  <a:srgbClr val="9600FF"/>
                </a:solidFill>
              </a:rPr>
              <a:t> </a:t>
            </a:r>
          </a:p>
          <a:p>
            <a:pPr marL="481012" lvl="1" indent="-285750">
              <a:buFont typeface="Courier New" panose="02070309020205020404" pitchFamily="49" charset="0"/>
              <a:buChar char="o"/>
            </a:pPr>
            <a:endParaRPr lang="en-US" sz="1700" b="0" dirty="0"/>
          </a:p>
          <a:p>
            <a:pPr marL="269875" indent="-260350"/>
            <a:endParaRPr lang="en-US" sz="1700" b="0" dirty="0"/>
          </a:p>
          <a:p>
            <a:pPr marL="9525" indent="0">
              <a:buClr>
                <a:srgbClr val="9600FF"/>
              </a:buClr>
              <a:buNone/>
            </a:pPr>
            <a:endParaRPr lang="en-US" sz="1700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 marL="9525" indent="0">
              <a:buClr>
                <a:srgbClr val="9600FF"/>
              </a:buClr>
              <a:buNone/>
            </a:pPr>
            <a:endParaRPr lang="en-US" sz="1700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>
              <a:buClr>
                <a:srgbClr val="9600FF"/>
              </a:buClr>
            </a:pPr>
            <a:endParaRPr lang="de-DE" sz="1700" dirty="0"/>
          </a:p>
          <a:p>
            <a:pPr>
              <a:buClr>
                <a:srgbClr val="9600FF"/>
              </a:buClr>
            </a:pPr>
            <a:endParaRPr lang="de-CH" sz="17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8127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38" name="Bildplatzhalter 37">
            <a:hlinkClick r:id="rId3"/>
            <a:extLst>
              <a:ext uri="{FF2B5EF4-FFF2-40B4-BE49-F238E27FC236}">
                <a16:creationId xmlns:a16="http://schemas.microsoft.com/office/drawing/2014/main" id="{42E95F28-61D3-814D-9AD2-441FFF6B62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3689" y="2975682"/>
            <a:ext cx="252000" cy="252000"/>
          </a:xfrm>
        </p:spPr>
      </p:pic>
      <p:pic>
        <p:nvPicPr>
          <p:cNvPr id="40" name="Bildplatzhalter 39">
            <a:hlinkClick r:id="rId4"/>
            <a:extLst>
              <a:ext uri="{FF2B5EF4-FFF2-40B4-BE49-F238E27FC236}">
                <a16:creationId xmlns:a16="http://schemas.microsoft.com/office/drawing/2014/main" id="{2CB76B4A-639B-364D-918E-C0906D349C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97369" y="3310282"/>
            <a:ext cx="252000" cy="252000"/>
          </a:xfrm>
        </p:spPr>
      </p:pic>
      <p:pic>
        <p:nvPicPr>
          <p:cNvPr id="36" name="Bildplatzhalter 35">
            <a:hlinkClick r:id="rId10"/>
            <a:extLst>
              <a:ext uri="{FF2B5EF4-FFF2-40B4-BE49-F238E27FC236}">
                <a16:creationId xmlns:a16="http://schemas.microsoft.com/office/drawing/2014/main" id="{D21ED58E-9DA4-8348-A240-E36CED4CC5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4" b="14"/>
          <a:stretch/>
        </p:blipFill>
        <p:spPr>
          <a:xfrm>
            <a:off x="3393689" y="2646909"/>
            <a:ext cx="252000" cy="251929"/>
          </a:xfrm>
        </p:spPr>
      </p:pic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F2882C-CF48-4AE5-B248-74B3BD3BCD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/>
          <a:srcRect/>
          <a:stretch>
            <a:fillRect/>
          </a:stretch>
        </p:blipFill>
        <p:spPr/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9AF98453-14A5-4ED4-8E79-BC0274232C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91622" y="3645850"/>
            <a:ext cx="252000" cy="203539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64D3DF8B-5593-4BCA-9B77-FA71067479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00000">
            <a:off x="3368083" y="4007063"/>
            <a:ext cx="2990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3FE9D051-BF75-4B2C-BEC0-95A8127CD6AD}"/>
              </a:ext>
            </a:extLst>
          </p:cNvPr>
          <p:cNvSpPr txBox="1">
            <a:spLocks/>
          </p:cNvSpPr>
          <p:nvPr/>
        </p:nvSpPr>
        <p:spPr>
          <a:xfrm>
            <a:off x="885451" y="2733476"/>
            <a:ext cx="750469" cy="787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5000" b="1" dirty="0">
              <a:solidFill>
                <a:srgbClr val="1E284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E3A71-31E3-AE45-8002-6301102C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337" y="333992"/>
            <a:ext cx="7587061" cy="42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A5FAB624-1A7B-43A3-B919-C54A2EE48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6220" y="2088986"/>
            <a:ext cx="2880000" cy="288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E5B7A7D-C22A-47F5-872C-F88FDDE5B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67512" y="1938644"/>
            <a:ext cx="2880000" cy="288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F25A370-06CE-4F9C-8633-1D9B7442C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7091" y="2227988"/>
            <a:ext cx="2880000" cy="288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3CD67EC-1B5D-4E56-9ABE-4FE9501DF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20139" y="231372"/>
            <a:ext cx="3328574" cy="332857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0ED33A-FA8A-4FBA-8EB6-C98C74EC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sz="2000" b="1" cap="all" dirty="0">
                <a:solidFill>
                  <a:srgbClr val="1E2846"/>
                </a:solidFill>
                <a:latin typeface="Montserrat-SemiBold"/>
              </a:rPr>
              <a:t>OUR </a:t>
            </a:r>
            <a:r>
              <a:rPr lang="de-CH" sz="2000" b="1" cap="all" dirty="0" err="1">
                <a:solidFill>
                  <a:srgbClr val="1E2846"/>
                </a:solidFill>
                <a:latin typeface="Montserrat-SemiBold"/>
              </a:rPr>
              <a:t>Workspaces</a:t>
            </a:r>
            <a:endParaRPr lang="de-CH" sz="2000" b="1" cap="all" dirty="0">
              <a:solidFill>
                <a:srgbClr val="1E2846"/>
              </a:solidFill>
              <a:latin typeface="Montserrat-SemiBold"/>
            </a:endParaRPr>
          </a:p>
          <a:p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77C075-90EE-4CD6-A482-669382E610C0}"/>
              </a:ext>
            </a:extLst>
          </p:cNvPr>
          <p:cNvSpPr txBox="1"/>
          <p:nvPr/>
        </p:nvSpPr>
        <p:spPr>
          <a:xfrm>
            <a:off x="6450797" y="2417860"/>
            <a:ext cx="1616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CH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ROMANIA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C5B5905-44BB-4265-8B66-A1A062C369BC}"/>
              </a:ext>
            </a:extLst>
          </p:cNvPr>
          <p:cNvSpPr txBox="1"/>
          <p:nvPr/>
        </p:nvSpPr>
        <p:spPr>
          <a:xfrm>
            <a:off x="4494367" y="2417861"/>
            <a:ext cx="1616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AUSTRIA</a:t>
            </a:r>
            <a:endParaRPr lang="de-CH" sz="1400" b="1" spc="92" dirty="0">
              <a:solidFill>
                <a:srgbClr val="1E2846"/>
              </a:solidFill>
              <a:latin typeface="Montserrat" panose="00000500000000000000" pitchFamily="2" charset="0"/>
              <a:ea typeface="Open San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DFD40E-78FB-4AA7-BED7-53895348CD83}"/>
              </a:ext>
            </a:extLst>
          </p:cNvPr>
          <p:cNvSpPr txBox="1"/>
          <p:nvPr/>
        </p:nvSpPr>
        <p:spPr>
          <a:xfrm>
            <a:off x="4186580" y="1176604"/>
            <a:ext cx="1997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GERMANY</a:t>
            </a:r>
            <a:endParaRPr lang="de-CH" sz="1400" b="1" spc="92" dirty="0">
              <a:solidFill>
                <a:srgbClr val="1E2846"/>
              </a:solidFill>
              <a:latin typeface="Montserrat" panose="00000500000000000000" pitchFamily="2" charset="0"/>
              <a:ea typeface="Open San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AC06A7-00BF-41B2-9BDE-519FD213F7EB}"/>
              </a:ext>
            </a:extLst>
          </p:cNvPr>
          <p:cNvSpPr txBox="1"/>
          <p:nvPr/>
        </p:nvSpPr>
        <p:spPr>
          <a:xfrm>
            <a:off x="746054" y="2749914"/>
            <a:ext cx="1759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CH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SWITZERLAND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7516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03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Introduction</a:t>
            </a:r>
            <a:endParaRPr lang="de-CH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Pump</a:t>
            </a:r>
          </a:p>
          <a:p>
            <a:pPr marL="342900" indent="-3429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Transportable </a:t>
            </a: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Tablespaces</a:t>
            </a: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(TTS)</a:t>
            </a:r>
          </a:p>
          <a:p>
            <a:pPr marL="86985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Introduction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155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Oracle 21c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 since 8th of December 2020 as </a:t>
            </a:r>
            <a:r>
              <a:rPr lang="en-US" sz="1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Cloud-first release</a:t>
            </a: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Autonomous Database Service (including Always Free Tier (not in all regions))</a:t>
            </a:r>
          </a:p>
          <a:p>
            <a:pPr lvl="1"/>
            <a:r>
              <a:rPr lang="en-US" sz="1400" dirty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Database Service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lvl="2"/>
            <a:r>
              <a:rPr lang="en-US" sz="1400" dirty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Virtual Machine (RAC, Single Instance)</a:t>
            </a:r>
          </a:p>
          <a:p>
            <a:pPr lvl="2"/>
            <a:r>
              <a:rPr lang="en-US" sz="1400" dirty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Bare Metal (Single Instance)</a:t>
            </a:r>
          </a:p>
          <a:p>
            <a:r>
              <a:rPr lang="en-US" sz="1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On-premises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version for Linux was released 13. August 2021</a:t>
            </a:r>
          </a:p>
          <a:p>
            <a:pPr lvl="1"/>
            <a:r>
              <a:rPr lang="en-US" sz="1400" dirty="0"/>
              <a:t>Including a new version of </a:t>
            </a:r>
            <a:r>
              <a:rPr lang="en-US" sz="1400" dirty="0">
                <a:solidFill>
                  <a:srgbClr val="96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Oracle Database Express Edition (XE)</a:t>
            </a:r>
            <a:endParaRPr lang="en-US" sz="1400" dirty="0">
              <a:solidFill>
                <a:srgbClr val="9600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 platforms will be released later</a:t>
            </a:r>
          </a:p>
          <a:p>
            <a:pPr lvl="1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See MOS note </a:t>
            </a:r>
            <a:r>
              <a:rPr lang="en-US" sz="14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Release Schedule of Current Database Releases (Doc ID 742060.1)</a:t>
            </a:r>
            <a:endParaRPr lang="en-US" sz="1400" dirty="0">
              <a:solidFill>
                <a:srgbClr val="9600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Innovation release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Premier Support until 30. June 2023 (no Extended Support)</a:t>
            </a:r>
          </a:p>
          <a:p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Oracle 21c </a:t>
            </a:r>
            <a:r>
              <a:rPr lang="en-US" sz="14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Live Labs Workshops</a:t>
            </a:r>
          </a:p>
          <a:p>
            <a:pPr lvl="1"/>
            <a:r>
              <a:rPr lang="en-US" sz="14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https://apexapps.oracle.com/pls/apex/f?p=133:100:109140367598541::::SEARCH:21c</a:t>
            </a:r>
            <a:r>
              <a:rPr lang="en-US" sz="14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927A0-BD5F-4AC8-9BFA-09F091A48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0A3D817-75EA-483B-BE00-A76ADB4F12A2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your 30-days Oracle Cloud free trial to get hands on experiences with Oracle 21c (RAC).</a:t>
            </a:r>
          </a:p>
        </p:txBody>
      </p:sp>
    </p:spTree>
    <p:extLst>
      <p:ext uri="{BB962C8B-B14F-4D97-AF65-F5344CB8AC3E}">
        <p14:creationId xmlns:p14="http://schemas.microsoft.com/office/powerpoint/2010/main" val="307747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Always-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Autonomous</a:t>
            </a:r>
            <a:r>
              <a:rPr lang="de-DE" dirty="0"/>
              <a:t> Database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Oracle 21c is available in the regions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Ashburn (IAD), Phoenix (PHX), Frankfurt (FRA) and London (LHR)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 only be created in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home region of the user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Navigate to </a:t>
            </a:r>
            <a:r>
              <a:rPr lang="en-US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Oracle Database &gt; Autonomous Databases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 link: 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https://cloud.oracle.com/db/adb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 workload types supported for always-free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518DC-4DF1-466F-B71E-73F321746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1" y="1746010"/>
            <a:ext cx="6121418" cy="825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02FCE-F004-4036-8F9D-18410D267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67" y="3580680"/>
            <a:ext cx="6085065" cy="9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Always-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Autonomous</a:t>
            </a:r>
            <a:r>
              <a:rPr lang="de-DE" dirty="0"/>
              <a:t> Database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518D91-A85E-4AFD-B5ED-DA3E73E61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" y="843221"/>
            <a:ext cx="7437497" cy="37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389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GENIUS_TITEL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ie_weiss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ie_weiss_ohne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lie_weisse_Logo-wei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AEB5E958E2B4AAB00120F73452323" ma:contentTypeVersion="11" ma:contentTypeDescription="Create a new document." ma:contentTypeScope="" ma:versionID="5e14ca1758d576992e465fa3a16efc60">
  <xsd:schema xmlns:xsd="http://www.w3.org/2001/XMLSchema" xmlns:xs="http://www.w3.org/2001/XMLSchema" xmlns:p="http://schemas.microsoft.com/office/2006/metadata/properties" xmlns:ns2="1b4e5eb7-811f-4b6c-ae9d-b390bd2431f6" xmlns:ns3="47bdf373-3231-4b57-99ad-cc44d69f7287" targetNamespace="http://schemas.microsoft.com/office/2006/metadata/properties" ma:root="true" ma:fieldsID="bdcf15534f141c8497f0aaf4860ad2e0" ns2:_="" ns3:_="">
    <xsd:import namespace="1b4e5eb7-811f-4b6c-ae9d-b390bd2431f6"/>
    <xsd:import namespace="47bdf373-3231-4b57-99ad-cc44d69f7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e5eb7-811f-4b6c-ae9d-b390bd243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df373-3231-4b57-99ad-cc44d69f7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47bdf373-3231-4b57-99ad-cc44d69f7287"/>
    <ds:schemaRef ds:uri="http://www.w3.org/XML/1998/namespace"/>
    <ds:schemaRef ds:uri="http://purl.org/dc/terms/"/>
    <ds:schemaRef ds:uri="1b4e5eb7-811f-4b6c-ae9d-b390bd2431f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E62963-983D-4B4D-BFE3-B4644B190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e5eb7-811f-4b6c-ae9d-b390bd2431f6"/>
    <ds:schemaRef ds:uri="47bdf373-3231-4b57-99ad-cc44d69f7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3562</Words>
  <Application>Microsoft Office PowerPoint</Application>
  <PresentationFormat>On-screen Show (16:9)</PresentationFormat>
  <Paragraphs>452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Courier New</vt:lpstr>
      <vt:lpstr>Montserrat</vt:lpstr>
      <vt:lpstr>Montserrat SemiBold</vt:lpstr>
      <vt:lpstr>Montserrat-SemiBold</vt:lpstr>
      <vt:lpstr>Open Sans</vt:lpstr>
      <vt:lpstr>Open Sans Bold</vt:lpstr>
      <vt:lpstr>Open Sans Light</vt:lpstr>
      <vt:lpstr>Open Sans SemiBold</vt:lpstr>
      <vt:lpstr>Wingdings</vt:lpstr>
      <vt:lpstr>Titel_Folien</vt:lpstr>
      <vt:lpstr>Folie_weiss_LOGO</vt:lpstr>
      <vt:lpstr>Folie_weiss_ohne-Logo</vt:lpstr>
      <vt:lpstr>Folie_weisse_Logo-weiss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Christian Gohmann</cp:lastModifiedBy>
  <cp:revision>796</cp:revision>
  <cp:lastPrinted>2021-07-06T13:54:59Z</cp:lastPrinted>
  <dcterms:created xsi:type="dcterms:W3CDTF">2010-04-12T23:12:02Z</dcterms:created>
  <dcterms:modified xsi:type="dcterms:W3CDTF">2021-10-04T18:13:53Z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0x0101005CFAEB5E958E2B4AAB00120F73452323</vt:lpwstr>
  </property>
</Properties>
</file>