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0"/>
  </p:notesMasterIdLst>
  <p:handoutMasterIdLst>
    <p:handoutMasterId r:id="rId101"/>
  </p:handoutMasterIdLst>
  <p:sldIdLst>
    <p:sldId id="275" r:id="rId2"/>
    <p:sldId id="428" r:id="rId3"/>
    <p:sldId id="574" r:id="rId4"/>
    <p:sldId id="448" r:id="rId5"/>
    <p:sldId id="388" r:id="rId6"/>
    <p:sldId id="489" r:id="rId7"/>
    <p:sldId id="544" r:id="rId8"/>
    <p:sldId id="526" r:id="rId9"/>
    <p:sldId id="504" r:id="rId10"/>
    <p:sldId id="447" r:id="rId11"/>
    <p:sldId id="529" r:id="rId12"/>
    <p:sldId id="440" r:id="rId13"/>
    <p:sldId id="441" r:id="rId14"/>
    <p:sldId id="474" r:id="rId15"/>
    <p:sldId id="475" r:id="rId16"/>
    <p:sldId id="459" r:id="rId17"/>
    <p:sldId id="445" r:id="rId18"/>
    <p:sldId id="491" r:id="rId19"/>
    <p:sldId id="492" r:id="rId20"/>
    <p:sldId id="520" r:id="rId21"/>
    <p:sldId id="531" r:id="rId22"/>
    <p:sldId id="410" r:id="rId23"/>
    <p:sldId id="427" r:id="rId24"/>
    <p:sldId id="534" r:id="rId25"/>
    <p:sldId id="414" r:id="rId26"/>
    <p:sldId id="415" r:id="rId27"/>
    <p:sldId id="416" r:id="rId28"/>
    <p:sldId id="577" r:id="rId29"/>
    <p:sldId id="417" r:id="rId30"/>
    <p:sldId id="456" r:id="rId31"/>
    <p:sldId id="418" r:id="rId32"/>
    <p:sldId id="457" r:id="rId33"/>
    <p:sldId id="424" r:id="rId34"/>
    <p:sldId id="521" r:id="rId35"/>
    <p:sldId id="495" r:id="rId36"/>
    <p:sldId id="493" r:id="rId37"/>
    <p:sldId id="485" r:id="rId38"/>
    <p:sldId id="494" r:id="rId39"/>
    <p:sldId id="523" r:id="rId40"/>
    <p:sldId id="538" r:id="rId41"/>
    <p:sldId id="412" r:id="rId42"/>
    <p:sldId id="575" r:id="rId43"/>
    <p:sldId id="419" r:id="rId44"/>
    <p:sldId id="498" r:id="rId45"/>
    <p:sldId id="482" r:id="rId46"/>
    <p:sldId id="505" r:id="rId47"/>
    <p:sldId id="497" r:id="rId48"/>
    <p:sldId id="579" r:id="rId49"/>
    <p:sldId id="535" r:id="rId50"/>
    <p:sldId id="553" r:id="rId51"/>
    <p:sldId id="555" r:id="rId52"/>
    <p:sldId id="483" r:id="rId53"/>
    <p:sldId id="554" r:id="rId54"/>
    <p:sldId id="546" r:id="rId55"/>
    <p:sldId id="576" r:id="rId56"/>
    <p:sldId id="547" r:id="rId57"/>
    <p:sldId id="548" r:id="rId58"/>
    <p:sldId id="466" r:id="rId59"/>
    <p:sldId id="562" r:id="rId60"/>
    <p:sldId id="502" r:id="rId61"/>
    <p:sldId id="426" r:id="rId62"/>
    <p:sldId id="435" r:id="rId63"/>
    <p:sldId id="572" r:id="rId64"/>
    <p:sldId id="566" r:id="rId65"/>
    <p:sldId id="573" r:id="rId66"/>
    <p:sldId id="564" r:id="rId67"/>
    <p:sldId id="567" r:id="rId68"/>
    <p:sldId id="570" r:id="rId69"/>
    <p:sldId id="568" r:id="rId70"/>
    <p:sldId id="569" r:id="rId71"/>
    <p:sldId id="543" r:id="rId72"/>
    <p:sldId id="541" r:id="rId73"/>
    <p:sldId id="542" r:id="rId74"/>
    <p:sldId id="571" r:id="rId75"/>
    <p:sldId id="477" r:id="rId76"/>
    <p:sldId id="487" r:id="rId77"/>
    <p:sldId id="430" r:id="rId78"/>
    <p:sldId id="453" r:id="rId79"/>
    <p:sldId id="452" r:id="rId80"/>
    <p:sldId id="515" r:id="rId81"/>
    <p:sldId id="514" r:id="rId82"/>
    <p:sldId id="516" r:id="rId83"/>
    <p:sldId id="552" r:id="rId84"/>
    <p:sldId id="443" r:id="rId85"/>
    <p:sldId id="533" r:id="rId86"/>
    <p:sldId id="460" r:id="rId87"/>
    <p:sldId id="461" r:id="rId88"/>
    <p:sldId id="432" r:id="rId89"/>
    <p:sldId id="551" r:id="rId90"/>
    <p:sldId id="558" r:id="rId91"/>
    <p:sldId id="463" r:id="rId92"/>
    <p:sldId id="450" r:id="rId93"/>
    <p:sldId id="559" r:id="rId94"/>
    <p:sldId id="560" r:id="rId95"/>
    <p:sldId id="409" r:id="rId96"/>
    <p:sldId id="524" r:id="rId97"/>
    <p:sldId id="578" r:id="rId98"/>
    <p:sldId id="260" r:id="rId9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08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044"/>
    </p:cViewPr>
  </p:sorterViewPr>
  <p:notesViewPr>
    <p:cSldViewPr snapToGrid="0">
      <p:cViewPr varScale="1">
        <p:scale>
          <a:sx n="93" d="100"/>
          <a:sy n="93" d="100"/>
        </p:scale>
        <p:origin x="-3762" y="-102"/>
      </p:cViewPr>
      <p:guideLst>
        <p:guide orient="horz" pos="3127"/>
        <p:guide orient="horz" pos="3108"/>
        <p:guide pos="2141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0801CFF6-B89D-4071-9ABF-DFA470B010F8}" type="datetimeFigureOut">
              <a:rPr lang="hr-HR" smtClean="0"/>
              <a:t>18.10.2018.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FE5CD88E-A713-470F-A42C-5737AF3937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1357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626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7840E068-46A4-4F48-A78C-F6259D8C328A}" type="datetimeFigureOut">
              <a:rPr lang="hr-HR" smtClean="0"/>
              <a:t>18.10.2018.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262" y="4687052"/>
            <a:ext cx="5389240" cy="4439368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626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67AA1C5F-66BC-4E2A-8618-A446D81A37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839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1C5F-66BC-4E2A-8618-A446D81A3748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36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02DE-1B45-47F6-AD2C-393FCDDEE55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0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9DE-CE13-47B3-823F-DCBA89986FAF}" type="datetime1">
              <a:rPr lang="hr-HR" smtClean="0"/>
              <a:t>18.10.2018.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507B7-E6D5-4F18-808B-F2F2BF1C54AE}" type="slidenum">
              <a:rPr lang="en-US" smtClean="0"/>
              <a:t>‹#›</a:t>
            </a:fld>
            <a:fld id="{E7F88A35-01D8-497F-A8D9-115E9DBA35B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40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35B0-4559-4527-BBDE-AD6C335AF85A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7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A292-F17E-4E3B-9B93-DEBE1DE6EF53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7759-6423-4B3E-BD08-F6044D6AFC7C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8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671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1B5D-01B6-4B11-9AD1-22406C472190}" type="datetime1">
              <a:rPr lang="hr-HR" smtClean="0"/>
              <a:t>18.10.2018.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047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897B-3825-4B92-BB7B-6E2C2834A2BD}" type="datetime1">
              <a:rPr lang="hr-HR" smtClean="0"/>
              <a:t>18.10.2018.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D4D3B-FC3E-45DF-9ADA-E394F6687FA9}" type="datetime1">
              <a:rPr lang="hr-HR" smtClean="0"/>
              <a:t>18.10.2018.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9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B7708D6-4044-4C9E-AC08-3F60A6AC5AE7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7646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0420-CBFD-405F-98B5-1D61D9BD0884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9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C5AF216-37C5-4956-A129-A38F7463828A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3387EEF-4F70-4FA6-A611-C02CC26ED4A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6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rinegy.com/images/itrinegy/downloads/Network-Emulation-Essentials.pdf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s://www.joecolantonio.com/performance-test-basics-%E2%80%93-what-is-resource-utiliz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ftware.microfocus.com/en-us/products/loadrunner-load-testing/overview" TargetMode="External"/><Relationship Id="rId5" Type="http://schemas.openxmlformats.org/officeDocument/2006/relationships/hyperlink" Target="http://www.agileload.com/performance-testing/application-performance-testing" TargetMode="External"/><Relationship Id="rId4" Type="http://schemas.openxmlformats.org/officeDocument/2006/relationships/hyperlink" Target="https://smartbear.com/product/loadcomplete/overview/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trinegy.com/images/itrinegy/downloads/Network-Emulation-Essentials.pdf" TargetMode="External"/><Relationship Id="rId3" Type="http://schemas.openxmlformats.org/officeDocument/2006/relationships/hyperlink" Target="https://www.radview.com/" TargetMode="External"/><Relationship Id="rId7" Type="http://schemas.openxmlformats.org/officeDocument/2006/relationships/hyperlink" Target="https://www.joecolantonio.com/performance-test-basics-%E2%80%93-what-is-resource-utilization/" TargetMode="External"/><Relationship Id="rId2" Type="http://schemas.openxmlformats.org/officeDocument/2006/relationships/hyperlink" Target="https://www.neotys.com/neoload/over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Z6w8O9O5Uc" TargetMode="External"/><Relationship Id="rId5" Type="http://schemas.openxmlformats.org/officeDocument/2006/relationships/hyperlink" Target="https://www.oracle.com/technetwork/oem/app-quality-mgmt/wp-pdit-loadtest-1949296.pdf" TargetMode="External"/><Relationship Id="rId4" Type="http://schemas.openxmlformats.org/officeDocument/2006/relationships/hyperlink" Target="https://www.oracle.com/technetwork/oem/app-test/index.html" TargetMode="External"/><Relationship Id="rId9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TESTIRANJE WEB APLIKACIJA POD OPTEREĆENJEM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Dubravko Miljković</a:t>
            </a:r>
          </a:p>
          <a:p>
            <a:r>
              <a:rPr lang="hr-H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HEP-SIT ZAGREB</a:t>
            </a:r>
            <a:endParaRPr lang="hr-H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00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9DE-CE13-47B3-823F-DCBA89986FAF}" type="datetime1">
              <a:rPr lang="hr-HR" smtClean="0"/>
              <a:t>18.10.2018.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LOAD TESTING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b="1" dirty="0" smtClean="0"/>
          </a:p>
          <a:p>
            <a:r>
              <a:rPr lang="hr-HR" b="1" dirty="0" smtClean="0"/>
              <a:t>Osnovna ideja: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Odrediti točku sustava kad broj grešaka   počinje naglo rasti s opterećenjem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U produkciji koristiti sustav lijevo od te točke</a:t>
            </a:r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51" y="2456931"/>
            <a:ext cx="4276898" cy="2801389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8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LOAD</a:t>
            </a:r>
            <a:r>
              <a:rPr lang="hr-HR" b="1" dirty="0"/>
              <a:t> </a:t>
            </a:r>
            <a:r>
              <a:rPr lang="hr-HR" b="1" dirty="0" err="1"/>
              <a:t>TESTING</a:t>
            </a:r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71" y="2053068"/>
            <a:ext cx="7470031" cy="3763968"/>
          </a:xfrm>
          <a:ln w="38100">
            <a:solidFill>
              <a:srgbClr val="C000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4615" y="5893749"/>
            <a:ext cx="7471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dirty="0" smtClean="0"/>
              <a:t>Prema: J. </a:t>
            </a:r>
            <a:r>
              <a:rPr lang="hr-HR" dirty="0" err="1" smtClean="0"/>
              <a:t>Molineaux</a:t>
            </a:r>
            <a:r>
              <a:rPr lang="en-US" dirty="0" smtClean="0"/>
              <a:t>The </a:t>
            </a:r>
            <a:r>
              <a:rPr lang="en-US" dirty="0"/>
              <a:t>Art of Application Performance Testing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919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MANUAL LOAD TESTING</a:t>
            </a:r>
            <a:endParaRPr lang="hr-HR" b="1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C:\HROUG 2018\performance-testing-2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48" y="1985633"/>
            <a:ext cx="5061243" cy="379989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 smtClean="0"/>
              <a:t>Testiranje opterećenja sustav može se provoditi i ručno, ali u ograničenom opsegu i za ograničene slučajeve</a:t>
            </a:r>
          </a:p>
          <a:p>
            <a:endParaRPr lang="hr-HR" dirty="0" smtClean="0"/>
          </a:p>
          <a:p>
            <a:pPr lvl="1"/>
            <a:r>
              <a:rPr lang="hr-HR" dirty="0" smtClean="0"/>
              <a:t>Brojni klijenti trebaju raditi istovremeno</a:t>
            </a:r>
          </a:p>
          <a:p>
            <a:pPr lvl="1"/>
            <a:r>
              <a:rPr lang="hr-HR" dirty="0" smtClean="0"/>
              <a:t>Više instanci aplikacije na pojedinom PC-ju</a:t>
            </a:r>
          </a:p>
          <a:p>
            <a:pPr lvl="1"/>
            <a:r>
              <a:rPr lang="hr-HR" dirty="0" smtClean="0"/>
              <a:t>Problem </a:t>
            </a:r>
            <a:r>
              <a:rPr lang="hr-HR" dirty="0" err="1" smtClean="0"/>
              <a:t>koordinacijea</a:t>
            </a:r>
            <a:endParaRPr lang="hr-HR" dirty="0" smtClean="0"/>
          </a:p>
          <a:p>
            <a:pPr lvl="1"/>
            <a:endParaRPr lang="hr-HR" dirty="0"/>
          </a:p>
          <a:p>
            <a:pPr lvl="1"/>
            <a:r>
              <a:rPr lang="hr-HR" dirty="0" smtClean="0"/>
              <a:t>Nije pogodno za sve testove (npr. </a:t>
            </a:r>
            <a:r>
              <a:rPr lang="hr-HR" dirty="0" err="1" smtClean="0"/>
              <a:t>webservisi</a:t>
            </a:r>
            <a:r>
              <a:rPr lang="hr-HR" dirty="0" smtClean="0"/>
              <a:t>)</a:t>
            </a:r>
            <a:endParaRPr lang="hr-HR" dirty="0"/>
          </a:p>
          <a:p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8107817" y="5966153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r-HR" dirty="0" smtClean="0"/>
              <a:t>S. </a:t>
            </a:r>
            <a:r>
              <a:rPr lang="hr-HR" dirty="0" err="1" smtClean="0"/>
              <a:t>Gungor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6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AUTOMATED LOAD TESTING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845734"/>
            <a:ext cx="7190154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Sustav se opterećuje s virtualnim korisnicima, </a:t>
            </a:r>
            <a:r>
              <a:rPr lang="hr-HR" dirty="0" err="1" smtClean="0"/>
              <a:t>VUs</a:t>
            </a:r>
            <a:r>
              <a:rPr lang="hr-HR" dirty="0" smtClean="0"/>
              <a:t> (</a:t>
            </a:r>
            <a:r>
              <a:rPr lang="hr-HR" dirty="0" err="1" smtClean="0"/>
              <a:t>virtual</a:t>
            </a:r>
            <a:r>
              <a:rPr lang="hr-HR" dirty="0" smtClean="0"/>
              <a:t> </a:t>
            </a:r>
            <a:r>
              <a:rPr lang="hr-HR" dirty="0" err="1" smtClean="0"/>
              <a:t>users</a:t>
            </a:r>
            <a:r>
              <a:rPr lang="hr-HR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Alat za testiranje spaja se na </a:t>
            </a:r>
            <a:r>
              <a:rPr lang="en-US" dirty="0" smtClean="0"/>
              <a:t>Load Controller</a:t>
            </a: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en-US" dirty="0" smtClean="0"/>
              <a:t>Load </a:t>
            </a:r>
            <a:r>
              <a:rPr lang="en-US" dirty="0"/>
              <a:t>Controller </a:t>
            </a:r>
            <a:r>
              <a:rPr lang="hr-HR" dirty="0" smtClean="0"/>
              <a:t>se spaja na</a:t>
            </a:r>
            <a:r>
              <a:rPr lang="en-US" dirty="0" smtClean="0"/>
              <a:t> </a:t>
            </a:r>
            <a:r>
              <a:rPr lang="en-US" dirty="0"/>
              <a:t>1 </a:t>
            </a:r>
            <a:r>
              <a:rPr lang="hr-HR" dirty="0" smtClean="0"/>
              <a:t>ili više</a:t>
            </a:r>
            <a:r>
              <a:rPr lang="en-US" dirty="0" smtClean="0"/>
              <a:t> </a:t>
            </a:r>
            <a:r>
              <a:rPr lang="en-US" dirty="0"/>
              <a:t>Load </a:t>
            </a:r>
            <a:r>
              <a:rPr lang="en-US" dirty="0" smtClean="0"/>
              <a:t>Generator</a:t>
            </a:r>
            <a:r>
              <a:rPr lang="hr-HR" dirty="0" smtClean="0"/>
              <a:t>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en-US" dirty="0" smtClean="0"/>
              <a:t>Load Generator</a:t>
            </a:r>
            <a:r>
              <a:rPr lang="hr-HR" dirty="0" smtClean="0"/>
              <a:t>i</a:t>
            </a:r>
            <a:r>
              <a:rPr lang="en-US" dirty="0" smtClean="0"/>
              <a:t> </a:t>
            </a:r>
            <a:r>
              <a:rPr lang="hr-HR" dirty="0" smtClean="0"/>
              <a:t>su instalirani na odvojenim fizičkim serverima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dirty="0" smtClean="0"/>
              <a:t> Kod simulacije s </a:t>
            </a:r>
            <a:r>
              <a:rPr lang="en-US" dirty="0" smtClean="0"/>
              <a:t>3</a:t>
            </a:r>
            <a:r>
              <a:rPr lang="hr-HR" dirty="0" smtClean="0"/>
              <a:t>.</a:t>
            </a:r>
            <a:r>
              <a:rPr lang="en-US" dirty="0" smtClean="0"/>
              <a:t>000 </a:t>
            </a:r>
            <a:r>
              <a:rPr lang="hr-HR" dirty="0" smtClean="0"/>
              <a:t>virtualnih korisnika</a:t>
            </a:r>
            <a:r>
              <a:rPr lang="en-US" dirty="0" smtClean="0"/>
              <a:t> </a:t>
            </a:r>
            <a:r>
              <a:rPr lang="hr-HR" dirty="0" smtClean="0"/>
              <a:t>i tri </a:t>
            </a:r>
            <a:r>
              <a:rPr lang="en-US" dirty="0" smtClean="0"/>
              <a:t>load</a:t>
            </a:r>
            <a:endParaRPr lang="hr-HR" dirty="0" smtClean="0"/>
          </a:p>
          <a:p>
            <a:pPr marL="292608" lvl="1" indent="0">
              <a:lnSpc>
                <a:spcPct val="100000"/>
              </a:lnSpc>
              <a:buNone/>
            </a:pPr>
            <a:r>
              <a:rPr lang="hr-HR" dirty="0" smtClean="0"/>
              <a:t>   </a:t>
            </a:r>
            <a:r>
              <a:rPr lang="en-US" dirty="0" smtClean="0"/>
              <a:t>generator</a:t>
            </a:r>
            <a:r>
              <a:rPr lang="hr-HR" dirty="0" smtClean="0"/>
              <a:t>a</a:t>
            </a:r>
            <a:r>
              <a:rPr lang="en-US" dirty="0" smtClean="0"/>
              <a:t>, </a:t>
            </a:r>
            <a:r>
              <a:rPr lang="hr-HR" dirty="0" smtClean="0"/>
              <a:t>svaki</a:t>
            </a:r>
            <a:r>
              <a:rPr lang="en-US" dirty="0" smtClean="0"/>
              <a:t> </a:t>
            </a:r>
            <a:r>
              <a:rPr lang="en-US" dirty="0"/>
              <a:t>load generator </a:t>
            </a:r>
            <a:r>
              <a:rPr lang="en-US" dirty="0" err="1" smtClean="0"/>
              <a:t>simul</a:t>
            </a:r>
            <a:r>
              <a:rPr lang="hr-HR" dirty="0" err="1" smtClean="0"/>
              <a:t>ira</a:t>
            </a:r>
            <a:endParaRPr lang="hr-HR" dirty="0" smtClean="0"/>
          </a:p>
          <a:p>
            <a:pPr marL="292608" lvl="1" indent="0">
              <a:lnSpc>
                <a:spcPct val="100000"/>
              </a:lnSpc>
              <a:buNone/>
            </a:pPr>
            <a:r>
              <a:rPr lang="hr-HR" dirty="0" smtClean="0"/>
              <a:t>   </a:t>
            </a:r>
            <a:r>
              <a:rPr lang="en-US" dirty="0" smtClean="0"/>
              <a:t>1</a:t>
            </a:r>
            <a:r>
              <a:rPr lang="hr-HR" dirty="0" smtClean="0"/>
              <a:t>.</a:t>
            </a:r>
            <a:r>
              <a:rPr lang="en-US" dirty="0" smtClean="0"/>
              <a:t>000 </a:t>
            </a:r>
            <a:r>
              <a:rPr lang="en-US" dirty="0" err="1"/>
              <a:t>virtualnih</a:t>
            </a:r>
            <a:r>
              <a:rPr lang="en-US" dirty="0"/>
              <a:t> </a:t>
            </a:r>
            <a:r>
              <a:rPr lang="en-US" dirty="0" err="1" smtClean="0"/>
              <a:t>korisnika</a:t>
            </a: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Alat za m</a:t>
            </a:r>
            <a:r>
              <a:rPr lang="en-US" dirty="0" err="1" smtClean="0"/>
              <a:t>onitoring</a:t>
            </a:r>
            <a:r>
              <a:rPr lang="en-US" dirty="0" smtClean="0"/>
              <a:t> </a:t>
            </a:r>
            <a:r>
              <a:rPr lang="hr-HR" dirty="0" smtClean="0"/>
              <a:t>prikuplja razne metrike</a:t>
            </a:r>
          </a:p>
          <a:p>
            <a:pPr marL="292608" lvl="1" indent="0">
              <a:buNone/>
            </a:pPr>
            <a:r>
              <a:rPr lang="hr-HR" dirty="0" smtClean="0"/>
              <a:t>   opterećenja sustava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51" y="3548190"/>
            <a:ext cx="6537948" cy="2054139"/>
          </a:xfrm>
        </p:spPr>
      </p:pic>
      <p:sp>
        <p:nvSpPr>
          <p:cNvPr id="8" name="Rectangle 7"/>
          <p:cNvSpPr/>
          <p:nvPr/>
        </p:nvSpPr>
        <p:spPr>
          <a:xfrm>
            <a:off x="10964958" y="5748440"/>
            <a:ext cx="637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/>
              <a:t>Tiwa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36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SCRIPT GENERATOR – ACTION RECORDER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5120959" cy="4023360"/>
          </a:xfrm>
        </p:spPr>
        <p:txBody>
          <a:bodyPr>
            <a:normAutofit fontScale="92500"/>
          </a:bodyPr>
          <a:lstStyle/>
          <a:p>
            <a:endParaRPr lang="hr-HR" dirty="0" smtClean="0"/>
          </a:p>
          <a:p>
            <a:r>
              <a:rPr lang="hr-HR" b="1" dirty="0" smtClean="0"/>
              <a:t>Snimanje navigacije korisnika kroz web aplikaciju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generiranje skripte</a:t>
            </a:r>
          </a:p>
          <a:p>
            <a:r>
              <a:rPr lang="hr-HR" b="1" dirty="0" smtClean="0"/>
              <a:t>Validacija skripte</a:t>
            </a:r>
          </a:p>
          <a:p>
            <a:r>
              <a:rPr lang="hr-HR" b="1" dirty="0" smtClean="0"/>
              <a:t>Uporaba listi parametara (posebne datoteke)</a:t>
            </a:r>
          </a:p>
          <a:p>
            <a:pPr lvl="1"/>
            <a:r>
              <a:rPr lang="hr-HR" dirty="0"/>
              <a:t>Varijabilni </a:t>
            </a:r>
            <a:r>
              <a:rPr lang="en-US" dirty="0"/>
              <a:t>input (login, password, search words, </a:t>
            </a:r>
            <a:r>
              <a:rPr lang="en-US" dirty="0" smtClean="0"/>
              <a:t>…)</a:t>
            </a:r>
            <a:endParaRPr lang="hr-HR" dirty="0" smtClean="0"/>
          </a:p>
          <a:p>
            <a:pPr lvl="1"/>
            <a:endParaRPr lang="hr-HR" dirty="0"/>
          </a:p>
          <a:p>
            <a:r>
              <a:rPr lang="hr-HR" dirty="0"/>
              <a:t>Npr</a:t>
            </a:r>
            <a:r>
              <a:rPr lang="hr-HR" dirty="0" smtClean="0"/>
              <a:t>.: želimo </a:t>
            </a:r>
            <a:r>
              <a:rPr lang="hr-HR" dirty="0" err="1"/>
              <a:t>load</a:t>
            </a:r>
            <a:r>
              <a:rPr lang="hr-HR" dirty="0"/>
              <a:t> test s 1000 različitih korisnika</a:t>
            </a:r>
          </a:p>
          <a:p>
            <a:r>
              <a:rPr lang="hr-HR" dirty="0" smtClean="0"/>
              <a:t>Potrebna </a:t>
            </a:r>
            <a:r>
              <a:rPr lang="hr-HR" dirty="0"/>
              <a:t>je posebna datoteka sa </a:t>
            </a:r>
            <a:r>
              <a:rPr lang="en-US" dirty="0"/>
              <a:t>username</a:t>
            </a:r>
            <a:r>
              <a:rPr lang="hr-HR" dirty="0"/>
              <a:t>/</a:t>
            </a:r>
            <a:r>
              <a:rPr lang="en-US" dirty="0"/>
              <a:t>password </a:t>
            </a:r>
            <a:r>
              <a:rPr lang="hr-HR" dirty="0"/>
              <a:t> za svakog virtualnog korisnika</a:t>
            </a:r>
          </a:p>
          <a:p>
            <a:pPr lvl="1"/>
            <a:endParaRPr lang="hr-HR" dirty="0"/>
          </a:p>
          <a:p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726201"/>
            <a:ext cx="4937125" cy="22628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2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/>
            </a:r>
            <a:br>
              <a:rPr lang="en-US" dirty="0"/>
            </a:br>
            <a:r>
              <a:rPr lang="hr-HR" b="1" dirty="0"/>
              <a:t>TEST SCRIPT RECORDER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b="1" dirty="0" smtClean="0"/>
              <a:t>Browser plug-in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Alat za </a:t>
            </a:r>
            <a:r>
              <a:rPr lang="hr-HR" dirty="0" err="1" smtClean="0"/>
              <a:t>load</a:t>
            </a:r>
            <a:r>
              <a:rPr lang="hr-HR" dirty="0" smtClean="0"/>
              <a:t> test sadrži mini Internet preglednik u kojem korisnik obavlja svoje akcije</a:t>
            </a:r>
          </a:p>
          <a:p>
            <a:r>
              <a:rPr lang="hr-HR" b="1" dirty="0" err="1" smtClean="0"/>
              <a:t>Browser</a:t>
            </a:r>
            <a:r>
              <a:rPr lang="hr-HR" b="1" dirty="0" smtClean="0"/>
              <a:t> plug-</a:t>
            </a:r>
            <a:r>
              <a:rPr lang="hr-HR" b="1" dirty="0" err="1" smtClean="0"/>
              <a:t>in</a:t>
            </a:r>
            <a:endParaRPr lang="hr-HR" b="1" dirty="0" smtClean="0"/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hr-HR" sz="1800" dirty="0"/>
              <a:t>Alat za </a:t>
            </a:r>
            <a:r>
              <a:rPr lang="hr-HR" sz="1800" dirty="0" err="1" smtClean="0"/>
              <a:t>load</a:t>
            </a:r>
            <a:r>
              <a:rPr lang="hr-HR" sz="1800" dirty="0" smtClean="0"/>
              <a:t> </a:t>
            </a:r>
            <a:r>
              <a:rPr lang="hr-HR" sz="1800" dirty="0"/>
              <a:t>test posjeduje </a:t>
            </a:r>
            <a:r>
              <a:rPr lang="hr-HR" sz="1800" dirty="0" smtClean="0"/>
              <a:t>plug-</a:t>
            </a:r>
            <a:r>
              <a:rPr lang="hr-HR" sz="1800" dirty="0" err="1" smtClean="0"/>
              <a:t>in</a:t>
            </a:r>
            <a:r>
              <a:rPr lang="hr-HR" sz="1800" dirty="0" smtClean="0"/>
              <a:t> za </a:t>
            </a:r>
            <a:r>
              <a:rPr lang="hr-HR" sz="1800" dirty="0"/>
              <a:t>popularne </a:t>
            </a:r>
            <a:r>
              <a:rPr lang="hr-HR" sz="1800" dirty="0" err="1" smtClean="0"/>
              <a:t>internet</a:t>
            </a:r>
            <a:r>
              <a:rPr lang="hr-HR" sz="1800" dirty="0" smtClean="0"/>
              <a:t> preglednike </a:t>
            </a:r>
            <a:r>
              <a:rPr lang="hr-HR" sz="1800" dirty="0"/>
              <a:t>u kojem korisnik obavlja svoje </a:t>
            </a:r>
            <a:r>
              <a:rPr lang="hr-HR" sz="1800" dirty="0" smtClean="0"/>
              <a:t>akcije u normalnom okruženju</a:t>
            </a:r>
          </a:p>
          <a:p>
            <a:pPr marL="182880" lvl="2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hr-HR" sz="1800" b="1" dirty="0" smtClean="0"/>
              <a:t>Proxy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hr-HR" sz="1800" dirty="0"/>
              <a:t>Alat za </a:t>
            </a:r>
            <a:r>
              <a:rPr lang="hr-HR" sz="1800" dirty="0" err="1"/>
              <a:t>load</a:t>
            </a:r>
            <a:r>
              <a:rPr lang="hr-HR" sz="1800" dirty="0"/>
              <a:t> test </a:t>
            </a:r>
            <a:r>
              <a:rPr lang="hr-HR" sz="1800" dirty="0" smtClean="0"/>
              <a:t>postavlja </a:t>
            </a:r>
            <a:r>
              <a:rPr lang="hr-HR" sz="1800" dirty="0" err="1" smtClean="0"/>
              <a:t>proxy</a:t>
            </a:r>
            <a:r>
              <a:rPr lang="hr-HR" sz="1800" dirty="0" smtClean="0"/>
              <a:t> server u Internet preglednik i presreće i snima sav promet (</a:t>
            </a:r>
            <a:r>
              <a:rPr lang="hr-HR" sz="1800" dirty="0" err="1" smtClean="0"/>
              <a:t>proxy</a:t>
            </a:r>
            <a:r>
              <a:rPr lang="hr-HR" sz="1800" dirty="0" smtClean="0"/>
              <a:t> </a:t>
            </a:r>
            <a:r>
              <a:rPr lang="hr-HR" sz="1800" dirty="0" err="1" smtClean="0"/>
              <a:t>recorder</a:t>
            </a:r>
            <a:r>
              <a:rPr lang="hr-HR" sz="1800" dirty="0" smtClean="0"/>
              <a:t> </a:t>
            </a:r>
            <a:r>
              <a:rPr lang="hr-HR" sz="1800" dirty="0" err="1" smtClean="0"/>
              <a:t>technology</a:t>
            </a:r>
            <a:r>
              <a:rPr lang="hr-HR" sz="1800" dirty="0" smtClean="0"/>
              <a:t>)</a:t>
            </a:r>
          </a:p>
          <a:p>
            <a:r>
              <a:rPr lang="hr-HR" b="1" dirty="0"/>
              <a:t>Primjeri software-a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Fiddler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LazyDog</a:t>
            </a:r>
            <a:endParaRPr lang="hr-HR" dirty="0"/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endParaRPr lang="hr-HR" sz="1800" dirty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POSTUPAK ZA LOAD </a:t>
            </a:r>
            <a:r>
              <a:rPr lang="hr-HR" b="1" dirty="0"/>
              <a:t>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5459829" cy="4023360"/>
          </a:xfrm>
        </p:spPr>
        <p:txBody>
          <a:bodyPr/>
          <a:lstStyle/>
          <a:p>
            <a:pPr marL="0" indent="0">
              <a:buNone/>
            </a:pPr>
            <a:endParaRPr lang="hr-HR" b="1" dirty="0" smtClean="0"/>
          </a:p>
          <a:p>
            <a:pPr marL="292608" lvl="1" indent="0">
              <a:buNone/>
            </a:pPr>
            <a:endParaRPr lang="hr-HR" sz="2000" b="1" dirty="0" smtClean="0"/>
          </a:p>
          <a:p>
            <a:pPr marL="292608" lvl="1" indent="0">
              <a:buNone/>
            </a:pPr>
            <a:r>
              <a:rPr lang="hr-HR" sz="2000" b="1" dirty="0" smtClean="0"/>
              <a:t>Postupak testiranja uključuje tri glavna koraka</a:t>
            </a:r>
          </a:p>
          <a:p>
            <a:pPr lvl="2">
              <a:buFont typeface="Arial" pitchFamily="34" charset="0"/>
              <a:buChar char="•"/>
            </a:pPr>
            <a:r>
              <a:rPr lang="hr-HR" sz="1600" dirty="0" smtClean="0"/>
              <a:t> </a:t>
            </a:r>
            <a:r>
              <a:rPr lang="hr-HR" sz="1800" dirty="0" smtClean="0"/>
              <a:t>Kreiranje i editiranje </a:t>
            </a:r>
            <a:r>
              <a:rPr lang="hr-HR" sz="1800" dirty="0" err="1" smtClean="0"/>
              <a:t>skripti</a:t>
            </a:r>
            <a:endParaRPr lang="en-US" sz="1800" dirty="0"/>
          </a:p>
          <a:p>
            <a:pPr lvl="2">
              <a:buFont typeface="Arial" pitchFamily="34" charset="0"/>
              <a:buChar char="•"/>
            </a:pPr>
            <a:r>
              <a:rPr lang="hr-HR" sz="1800" dirty="0" smtClean="0"/>
              <a:t> Kreiranje i </a:t>
            </a:r>
            <a:r>
              <a:rPr lang="hr-HR" sz="1800" dirty="0" err="1" smtClean="0"/>
              <a:t>zvršavanje</a:t>
            </a:r>
            <a:r>
              <a:rPr lang="hr-HR" sz="1800" dirty="0" smtClean="0"/>
              <a:t> </a:t>
            </a:r>
            <a:r>
              <a:rPr lang="hr-HR" sz="1800" dirty="0" err="1" smtClean="0"/>
              <a:t>load</a:t>
            </a:r>
            <a:r>
              <a:rPr lang="hr-HR" sz="1800" dirty="0" smtClean="0"/>
              <a:t> testa</a:t>
            </a:r>
            <a:endParaRPr lang="en-US" sz="1800" dirty="0"/>
          </a:p>
          <a:p>
            <a:pPr lvl="2">
              <a:buFont typeface="Arial" pitchFamily="34" charset="0"/>
              <a:buChar char="•"/>
            </a:pPr>
            <a:r>
              <a:rPr lang="hr-HR" sz="1800" dirty="0" smtClean="0"/>
              <a:t> Analiza rezultat </a:t>
            </a:r>
            <a:r>
              <a:rPr lang="hr-HR" sz="1800" dirty="0" err="1" smtClean="0"/>
              <a:t>load</a:t>
            </a:r>
            <a:r>
              <a:rPr lang="hr-HR" sz="1800" dirty="0" smtClean="0"/>
              <a:t> testa</a:t>
            </a:r>
            <a:endParaRPr lang="en-US" sz="1800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78" y="2483211"/>
            <a:ext cx="4937125" cy="3092689"/>
          </a:xfrm>
          <a:ln w="38100">
            <a:solidFill>
              <a:srgbClr val="C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9220201" y="5657675"/>
            <a:ext cx="22552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r-HR" sz="2000" dirty="0" smtClean="0"/>
              <a:t>Prema: </a:t>
            </a:r>
            <a:r>
              <a:rPr lang="hr-HR" sz="2000" dirty="0" err="1" smtClean="0"/>
              <a:t>Stackify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3923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TIMELINE</a:t>
            </a:r>
            <a:endParaRPr lang="hr-HR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pPr>
              <a:spcBef>
                <a:spcPts val="0"/>
              </a:spcBef>
            </a:pPr>
            <a:r>
              <a:rPr lang="hr-HR" b="1" dirty="0" smtClean="0"/>
              <a:t>Cjelokupni postupak je dugotrajan</a:t>
            </a:r>
          </a:p>
          <a:p>
            <a:pPr>
              <a:spcBef>
                <a:spcPts val="0"/>
              </a:spcBef>
            </a:pPr>
            <a:r>
              <a:rPr lang="hr-HR" b="1" dirty="0" smtClean="0"/>
              <a:t>(traje danima i tjednima)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1800" dirty="0" smtClean="0"/>
              <a:t>Priprema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1800" dirty="0" smtClean="0"/>
              <a:t>Samo testiranje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1800" dirty="0" smtClean="0"/>
              <a:t>Analiza izvještaja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1800" dirty="0" err="1" smtClean="0"/>
              <a:t>Tuning</a:t>
            </a:r>
            <a:r>
              <a:rPr lang="hr-HR" sz="1800" dirty="0" smtClean="0"/>
              <a:t>, modifikacije i korekcije</a:t>
            </a:r>
            <a:endParaRPr lang="hr-HR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18238" y="2385059"/>
            <a:ext cx="4937125" cy="2945132"/>
          </a:xfr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977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TIPIČAN PUT KORISNIKA KROZ APLIKACIJU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b="1" dirty="0" smtClean="0"/>
          </a:p>
          <a:p>
            <a:r>
              <a:rPr lang="hr-HR" b="1" dirty="0" smtClean="0"/>
              <a:t>Tipičan put korisnika uključuje slijedeće korake:</a:t>
            </a:r>
            <a:endParaRPr lang="en-US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Login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Selekcija </a:t>
            </a:r>
            <a:r>
              <a:rPr lang="hr-HR" dirty="0" err="1" smtClean="0"/>
              <a:t>menu</a:t>
            </a:r>
            <a:r>
              <a:rPr lang="hr-HR" dirty="0" smtClean="0"/>
              <a:t>-a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Popunjavanje forme </a:t>
            </a:r>
            <a:r>
              <a:rPr lang="en-US" dirty="0" smtClean="0"/>
              <a:t>‘A</a:t>
            </a:r>
            <a:r>
              <a:rPr lang="en-US" dirty="0"/>
              <a:t>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Popunjavanje </a:t>
            </a:r>
            <a:r>
              <a:rPr lang="hr-HR" dirty="0"/>
              <a:t>forme </a:t>
            </a:r>
            <a:r>
              <a:rPr lang="en-US" dirty="0" smtClean="0"/>
              <a:t>‘</a:t>
            </a:r>
            <a:r>
              <a:rPr lang="en-US" dirty="0"/>
              <a:t>B’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Popunjavanje </a:t>
            </a:r>
            <a:r>
              <a:rPr lang="hr-HR" dirty="0"/>
              <a:t>forme </a:t>
            </a:r>
            <a:r>
              <a:rPr lang="en-US" dirty="0" smtClean="0"/>
              <a:t>‘</a:t>
            </a:r>
            <a:r>
              <a:rPr lang="en-US" dirty="0"/>
              <a:t>C’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Predaja svih rezultata koje treba unijeti/modificirati u bazu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Logout</a:t>
            </a:r>
            <a:endParaRPr lang="en-US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27" y="1994154"/>
            <a:ext cx="1520190" cy="113538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" r="40556" b="43623"/>
          <a:stretch/>
        </p:blipFill>
        <p:spPr bwMode="auto">
          <a:xfrm>
            <a:off x="7181976" y="2772853"/>
            <a:ext cx="364375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" r="37206" b="28844"/>
          <a:stretch/>
        </p:blipFill>
        <p:spPr bwMode="auto">
          <a:xfrm>
            <a:off x="7592276" y="3205051"/>
            <a:ext cx="3904294" cy="26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" r="47438" b="41576"/>
          <a:stretch/>
        </p:blipFill>
        <p:spPr bwMode="auto">
          <a:xfrm>
            <a:off x="8063436" y="3644091"/>
            <a:ext cx="3844869" cy="257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7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LOAD </a:t>
            </a:r>
            <a:r>
              <a:rPr lang="hr-HR" b="1" dirty="0" smtClean="0"/>
              <a:t>TESTING – ON PREMISE</a:t>
            </a:r>
            <a:endParaRPr lang="hr-HR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10008382" cy="736282"/>
          </a:xfrm>
        </p:spPr>
        <p:txBody>
          <a:bodyPr>
            <a:normAutofit/>
          </a:bodyPr>
          <a:lstStyle/>
          <a:p>
            <a:r>
              <a:rPr lang="hr-HR" sz="2800" b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hr-HR" sz="2800" b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pćenita </a:t>
            </a:r>
            <a:r>
              <a:rPr lang="hr-HR" sz="2800" b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load</a:t>
            </a:r>
            <a:r>
              <a:rPr lang="hr-HR" sz="2800" b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2800" b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testing</a:t>
            </a:r>
            <a:r>
              <a:rPr lang="hr-HR" sz="2800" b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arhitektura</a:t>
            </a:r>
            <a:endParaRPr lang="hr-HR" sz="2800" b="1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hr-HR" dirty="0" err="1" smtClean="0"/>
              <a:t>Controlling</a:t>
            </a:r>
            <a:r>
              <a:rPr lang="hr-HR" dirty="0" smtClean="0"/>
              <a:t> </a:t>
            </a:r>
            <a:r>
              <a:rPr lang="hr-HR" dirty="0" err="1" smtClean="0"/>
              <a:t>Console</a:t>
            </a:r>
            <a:endParaRPr lang="hr-HR" dirty="0" smtClean="0"/>
          </a:p>
          <a:p>
            <a:pPr lvl="1"/>
            <a:r>
              <a:rPr lang="hr-HR" dirty="0" err="1" smtClean="0"/>
              <a:t>Load</a:t>
            </a:r>
            <a:r>
              <a:rPr lang="hr-HR" dirty="0" smtClean="0"/>
              <a:t> Generator (</a:t>
            </a:r>
            <a:r>
              <a:rPr lang="hr-HR" dirty="0" err="1" smtClean="0"/>
              <a:t>Workload</a:t>
            </a:r>
            <a:r>
              <a:rPr lang="hr-HR" dirty="0" smtClean="0"/>
              <a:t> agent)</a:t>
            </a:r>
          </a:p>
          <a:p>
            <a:pPr lvl="1"/>
            <a:r>
              <a:rPr lang="hr-HR" dirty="0" err="1" smtClean="0"/>
              <a:t>Mesurement</a:t>
            </a:r>
            <a:endParaRPr lang="hr-HR" dirty="0" smtClean="0"/>
          </a:p>
          <a:p>
            <a:pPr lvl="1"/>
            <a:r>
              <a:rPr lang="hr-HR" dirty="0" err="1" smtClean="0"/>
              <a:t>Reporting</a:t>
            </a:r>
            <a:endParaRPr lang="hr-HR" dirty="0" smtClean="0"/>
          </a:p>
          <a:p>
            <a:r>
              <a:rPr lang="hr-HR" b="1" dirty="0" smtClean="0"/>
              <a:t>Primjer generiranog opterećenja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10000 korisnika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1000000 zahtjeva/sat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500 </a:t>
            </a:r>
            <a:r>
              <a:rPr lang="hr-HR" dirty="0" err="1" smtClean="0"/>
              <a:t>Mbit</a:t>
            </a:r>
            <a:r>
              <a:rPr lang="hr-HR" dirty="0" smtClean="0"/>
              <a:t>/s mrežni promet</a:t>
            </a:r>
            <a:endParaRPr lang="hr-H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857477"/>
            <a:ext cx="4937125" cy="2828972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16004" y="5802477"/>
            <a:ext cx="314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Evaluation of Load Testing Tools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241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LOAD TESTING ORACLE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b="1" dirty="0" smtClean="0"/>
          </a:p>
          <a:p>
            <a:r>
              <a:rPr lang="hr-HR" b="1" dirty="0" smtClean="0"/>
              <a:t>Ono što radi u idealnom scenariju ne mora nužno raditi i u stvarnom svijetu</a:t>
            </a:r>
          </a:p>
          <a:p>
            <a:r>
              <a:rPr lang="hr-HR" dirty="0" smtClean="0"/>
              <a:t>Detekciju problema treba obaviti u ranoj fazi (prije produkcije)</a:t>
            </a:r>
          </a:p>
          <a:p>
            <a:r>
              <a:rPr lang="hr-HR" dirty="0" smtClean="0"/>
              <a:t>Probleme detektirane u produkciji je skupo uklanjati</a:t>
            </a:r>
          </a:p>
          <a:p>
            <a:endParaRPr lang="hr-HR" dirty="0" smtClean="0"/>
          </a:p>
          <a:p>
            <a:r>
              <a:rPr lang="hr-HR" dirty="0" smtClean="0"/>
              <a:t>Prilikom </a:t>
            </a:r>
            <a:r>
              <a:rPr lang="hr-HR" dirty="0" err="1" smtClean="0"/>
              <a:t>load</a:t>
            </a:r>
            <a:r>
              <a:rPr lang="hr-HR" dirty="0" smtClean="0"/>
              <a:t> test-a prikupljaju se ključni parametri - </a:t>
            </a:r>
            <a:r>
              <a:rPr lang="hr-HR" dirty="0" err="1"/>
              <a:t>Key</a:t>
            </a:r>
            <a:r>
              <a:rPr lang="hr-HR" dirty="0"/>
              <a:t> </a:t>
            </a:r>
            <a:r>
              <a:rPr lang="hr-HR" dirty="0" err="1"/>
              <a:t>Performance</a:t>
            </a:r>
            <a:r>
              <a:rPr lang="hr-HR" dirty="0"/>
              <a:t> </a:t>
            </a:r>
            <a:r>
              <a:rPr lang="hr-HR" dirty="0" err="1"/>
              <a:t>Indicators</a:t>
            </a:r>
            <a:r>
              <a:rPr lang="hr-HR" dirty="0"/>
              <a:t> (</a:t>
            </a:r>
            <a:r>
              <a:rPr lang="hr-HR" dirty="0" err="1"/>
              <a:t>KPIs</a:t>
            </a:r>
            <a:r>
              <a:rPr lang="hr-HR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Server KPIs</a:t>
            </a:r>
            <a:r>
              <a:rPr lang="hr-HR" dirty="0" smtClean="0"/>
              <a:t> (aplikacijski server, baza)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OS </a:t>
            </a:r>
            <a:r>
              <a:rPr lang="hr-HR" dirty="0" err="1" smtClean="0"/>
              <a:t>KPIs</a:t>
            </a:r>
            <a:r>
              <a:rPr lang="hr-HR" dirty="0" smtClean="0"/>
              <a:t> (uporaba memorije, CPU, diskovni promet, …)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Network </a:t>
            </a:r>
            <a:r>
              <a:rPr lang="en-US" dirty="0" smtClean="0"/>
              <a:t>KPIs</a:t>
            </a:r>
            <a:r>
              <a:rPr lang="hr-HR" dirty="0" smtClean="0"/>
              <a:t> (latencije, gubljenje </a:t>
            </a:r>
            <a:r>
              <a:rPr lang="hr-HR" dirty="0" err="1" smtClean="0"/>
              <a:t>pingova</a:t>
            </a:r>
            <a:r>
              <a:rPr lang="hr-HR" dirty="0" smtClean="0"/>
              <a:t>, …)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LOAD TESTING – IN CLOUD</a:t>
            </a:r>
            <a:endParaRPr lang="hr-HR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smtClean="0"/>
              <a:t>Za izrazito veliki broj virtualnih korisnika</a:t>
            </a:r>
          </a:p>
          <a:p>
            <a:r>
              <a:rPr lang="hr-HR" dirty="0" smtClean="0"/>
              <a:t>(&gt; 100000)</a:t>
            </a:r>
          </a:p>
          <a:p>
            <a:endParaRPr lang="hr-HR" dirty="0" smtClean="0"/>
          </a:p>
          <a:p>
            <a:pPr lvl="1"/>
            <a:r>
              <a:rPr lang="en-US" sz="2000" dirty="0"/>
              <a:t>on-demand testing </a:t>
            </a:r>
            <a:r>
              <a:rPr lang="hr-HR" sz="2000" dirty="0" smtClean="0"/>
              <a:t>od više</a:t>
            </a:r>
            <a:r>
              <a:rPr lang="en-US" sz="2000" dirty="0" smtClean="0"/>
              <a:t> </a:t>
            </a:r>
            <a:r>
              <a:rPr lang="en-US" sz="2000" dirty="0"/>
              <a:t>cloud </a:t>
            </a:r>
            <a:r>
              <a:rPr lang="en-US" sz="2000" dirty="0" smtClean="0"/>
              <a:t>provider</a:t>
            </a:r>
            <a:r>
              <a:rPr lang="hr-HR" sz="2000" dirty="0" smtClean="0"/>
              <a:t>-a</a:t>
            </a:r>
          </a:p>
          <a:p>
            <a:pPr lvl="1"/>
            <a:r>
              <a:rPr lang="hr-HR" sz="2000" dirty="0" smtClean="0"/>
              <a:t>više</a:t>
            </a:r>
            <a:r>
              <a:rPr lang="en-US" sz="2000" dirty="0" smtClean="0"/>
              <a:t> </a:t>
            </a:r>
            <a:r>
              <a:rPr lang="en-US" sz="2000" dirty="0" err="1" smtClean="0"/>
              <a:t>geogra</a:t>
            </a:r>
            <a:r>
              <a:rPr lang="hr-HR" sz="2000" dirty="0" err="1" smtClean="0"/>
              <a:t>fskih</a:t>
            </a:r>
            <a:r>
              <a:rPr lang="en-US" sz="2000" dirty="0" smtClean="0"/>
              <a:t> lo</a:t>
            </a:r>
            <a:r>
              <a:rPr lang="hr-HR" sz="2000" dirty="0" err="1" smtClean="0"/>
              <a:t>kacija</a:t>
            </a:r>
            <a:endParaRPr lang="hr-HR" sz="2000" dirty="0" smtClean="0"/>
          </a:p>
          <a:p>
            <a:pPr lvl="1"/>
            <a:r>
              <a:rPr lang="en-US" sz="2000" dirty="0" smtClean="0"/>
              <a:t>pay-as-you-go </a:t>
            </a:r>
            <a:r>
              <a:rPr lang="en-US" sz="2000" dirty="0"/>
              <a:t>licensing </a:t>
            </a:r>
            <a:r>
              <a:rPr lang="en-US" sz="2000" dirty="0" smtClean="0"/>
              <a:t>model</a:t>
            </a:r>
            <a:endParaRPr lang="hr-HR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1B5D-01B6-4B11-9AD1-22406C472190}" type="datetime1">
              <a:rPr lang="hr-HR" smtClean="0"/>
              <a:t>18.10.2018.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4" y="2375877"/>
            <a:ext cx="5667841" cy="2782277"/>
          </a:xfrm>
        </p:spPr>
      </p:pic>
      <p:sp>
        <p:nvSpPr>
          <p:cNvPr id="3" name="Rectangle 2"/>
          <p:cNvSpPr/>
          <p:nvPr/>
        </p:nvSpPr>
        <p:spPr>
          <a:xfrm>
            <a:off x="7857025" y="5445520"/>
            <a:ext cx="3317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r-HR" sz="2000" dirty="0" err="1" smtClean="0"/>
              <a:t>SmartBear</a:t>
            </a:r>
            <a:r>
              <a:rPr lang="hr-HR" sz="2000" dirty="0" smtClean="0"/>
              <a:t> </a:t>
            </a:r>
            <a:r>
              <a:rPr lang="hr-HR" sz="2000" dirty="0" err="1" smtClean="0"/>
              <a:t>LoadComplete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7717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LOAD TESTING - PROTOCOLS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b="1" dirty="0" smtClean="0"/>
              <a:t>Podržani protokoli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HTTP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HTTPS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WebSocket</a:t>
            </a:r>
            <a:endParaRPr lang="hr-HR" dirty="0" smtClean="0"/>
          </a:p>
          <a:p>
            <a:pPr marL="201168" lvl="1" indent="0">
              <a:buNone/>
            </a:pPr>
            <a:r>
              <a:rPr lang="hr-HR" dirty="0" smtClean="0"/>
              <a:t>   (za web servise)</a:t>
            </a:r>
            <a:endParaRPr lang="hr-H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58" y="2133899"/>
            <a:ext cx="3002432" cy="2880000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10" y="2112811"/>
            <a:ext cx="3558440" cy="288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Picture 4" descr="19 hroug sl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42175" y="5095295"/>
            <a:ext cx="163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Prema </a:t>
            </a:r>
            <a:r>
              <a:rPr lang="hr-HR" dirty="0" err="1" smtClean="0"/>
              <a:t>Comodo</a:t>
            </a:r>
            <a:endParaRPr lang="hr-HR" dirty="0"/>
          </a:p>
        </p:txBody>
      </p:sp>
      <p:sp>
        <p:nvSpPr>
          <p:cNvPr id="8" name="Rectangle 7"/>
          <p:cNvSpPr/>
          <p:nvPr/>
        </p:nvSpPr>
        <p:spPr>
          <a:xfrm>
            <a:off x="9258343" y="5107352"/>
            <a:ext cx="159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Prema </a:t>
            </a:r>
            <a:r>
              <a:rPr lang="hr-HR" dirty="0" err="1" smtClean="0"/>
              <a:t>PubNub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71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TIPOVI LOAD TESTING-A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pPr marL="201168" lvl="1" indent="0">
              <a:buNone/>
            </a:pPr>
            <a:r>
              <a:rPr lang="hr-HR" sz="2000" b="1" dirty="0" smtClean="0"/>
              <a:t>Podjela po tipu opterećenja</a:t>
            </a:r>
          </a:p>
          <a:p>
            <a:pPr lvl="1"/>
            <a:r>
              <a:rPr lang="hr-HR" sz="2000" dirty="0" err="1" smtClean="0"/>
              <a:t>Load</a:t>
            </a:r>
            <a:r>
              <a:rPr lang="hr-HR" sz="2000" dirty="0" smtClean="0"/>
              <a:t> </a:t>
            </a:r>
            <a:r>
              <a:rPr lang="hr-HR" sz="2000" dirty="0" err="1" smtClean="0"/>
              <a:t>testing</a:t>
            </a:r>
            <a:endParaRPr lang="hr-HR" sz="2000" dirty="0" smtClean="0"/>
          </a:p>
          <a:p>
            <a:pPr lvl="1"/>
            <a:r>
              <a:rPr lang="hr-HR" sz="2000" dirty="0" err="1" smtClean="0"/>
              <a:t>Stress</a:t>
            </a:r>
            <a:r>
              <a:rPr lang="hr-HR" sz="2000" dirty="0" smtClean="0"/>
              <a:t> </a:t>
            </a:r>
            <a:r>
              <a:rPr lang="hr-HR" sz="2000" dirty="0" err="1" smtClean="0"/>
              <a:t>testing</a:t>
            </a:r>
            <a:endParaRPr lang="hr-HR" sz="2000" dirty="0" smtClean="0"/>
          </a:p>
          <a:p>
            <a:pPr lvl="1"/>
            <a:r>
              <a:rPr lang="hr-HR" sz="2000" dirty="0" err="1" smtClean="0"/>
              <a:t>Spike</a:t>
            </a:r>
            <a:r>
              <a:rPr lang="hr-HR" sz="2000" dirty="0" smtClean="0"/>
              <a:t> </a:t>
            </a:r>
            <a:r>
              <a:rPr lang="hr-HR" sz="2000" dirty="0" err="1" smtClean="0"/>
              <a:t>testing</a:t>
            </a:r>
            <a:endParaRPr lang="hr-HR" sz="2000" dirty="0" smtClean="0"/>
          </a:p>
          <a:p>
            <a:pPr lvl="1"/>
            <a:r>
              <a:rPr lang="hr-HR" sz="2000" dirty="0" err="1" smtClean="0"/>
              <a:t>Endurance</a:t>
            </a:r>
            <a:r>
              <a:rPr lang="hr-HR" sz="2000" dirty="0" smtClean="0"/>
              <a:t> </a:t>
            </a:r>
            <a:r>
              <a:rPr lang="hr-HR" sz="2000" dirty="0" err="1" smtClean="0"/>
              <a:t>testing</a:t>
            </a:r>
            <a:endParaRPr lang="hr-HR" sz="2000" dirty="0" smtClean="0"/>
          </a:p>
          <a:p>
            <a:pPr lvl="1"/>
            <a:r>
              <a:rPr lang="hr-HR" sz="2000" dirty="0" err="1" smtClean="0"/>
              <a:t>Volume</a:t>
            </a:r>
            <a:r>
              <a:rPr lang="hr-HR" sz="2000" dirty="0" smtClean="0"/>
              <a:t> </a:t>
            </a:r>
            <a:r>
              <a:rPr lang="hr-HR" sz="2000" dirty="0" err="1" smtClean="0"/>
              <a:t>testing</a:t>
            </a:r>
            <a:endParaRPr lang="hr-HR" sz="2000" dirty="0" smtClean="0"/>
          </a:p>
          <a:p>
            <a:endParaRPr lang="hr-HR" dirty="0"/>
          </a:p>
          <a:p>
            <a:pPr lvl="1"/>
            <a:r>
              <a:rPr lang="hr-HR" sz="2000" b="1" dirty="0" err="1" smtClean="0"/>
              <a:t>Performance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testing</a:t>
            </a:r>
            <a:endParaRPr lang="hr-HR" sz="2000" b="1" dirty="0" smtClean="0"/>
          </a:p>
          <a:p>
            <a:pPr lvl="2"/>
            <a:r>
              <a:rPr lang="hr-HR" sz="2000" dirty="0" err="1" smtClean="0"/>
              <a:t>Nadskup</a:t>
            </a:r>
            <a:r>
              <a:rPr lang="hr-HR" sz="2000" dirty="0" smtClean="0"/>
              <a:t> (</a:t>
            </a:r>
            <a:r>
              <a:rPr lang="hr-HR" sz="2000" dirty="0" err="1" smtClean="0"/>
              <a:t>superset</a:t>
            </a:r>
            <a:r>
              <a:rPr lang="hr-HR" sz="2000" dirty="0" smtClean="0"/>
              <a:t>) </a:t>
            </a:r>
            <a:r>
              <a:rPr lang="hr-HR" sz="2000" dirty="0" err="1" smtClean="0"/>
              <a:t>load</a:t>
            </a:r>
            <a:r>
              <a:rPr lang="hr-HR" sz="2000" dirty="0" smtClean="0"/>
              <a:t> </a:t>
            </a:r>
            <a:r>
              <a:rPr lang="hr-HR" sz="2000" dirty="0" err="1" smtClean="0"/>
              <a:t>testing</a:t>
            </a:r>
            <a:endParaRPr lang="hr-HR" sz="2000" dirty="0" smtClean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0AF3-2EDA-4318-B665-2800B50A1E4D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2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LOAD </a:t>
            </a:r>
            <a:r>
              <a:rPr lang="hr-HR" b="1" dirty="0" smtClean="0"/>
              <a:t>TESTING – RAZNI TEST SETUP-I</a:t>
            </a:r>
            <a:endParaRPr lang="hr-HR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28449" r="38890" b="18207"/>
          <a:stretch/>
        </p:blipFill>
        <p:spPr>
          <a:xfrm>
            <a:off x="5688000" y="1937662"/>
            <a:ext cx="5076000" cy="4202491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b="1" dirty="0" smtClean="0"/>
          </a:p>
          <a:p>
            <a:r>
              <a:rPr lang="hr-HR" b="1" dirty="0" smtClean="0"/>
              <a:t>Test </a:t>
            </a:r>
            <a:r>
              <a:rPr lang="hr-HR" b="1" dirty="0" err="1" smtClean="0"/>
              <a:t>setup</a:t>
            </a:r>
            <a:r>
              <a:rPr lang="hr-HR" b="1" dirty="0" smtClean="0"/>
              <a:t>-i</a:t>
            </a:r>
          </a:p>
          <a:p>
            <a:endParaRPr lang="hr-HR" b="1" dirty="0" smtClean="0"/>
          </a:p>
          <a:p>
            <a:pPr lvl="1"/>
            <a:r>
              <a:rPr lang="hr-HR" dirty="0" err="1" smtClean="0"/>
              <a:t>Default</a:t>
            </a:r>
            <a:endParaRPr lang="hr-HR" dirty="0" smtClean="0"/>
          </a:p>
          <a:p>
            <a:pPr lvl="1"/>
            <a:r>
              <a:rPr lang="hr-HR" dirty="0" err="1" smtClean="0"/>
              <a:t>Baseline</a:t>
            </a:r>
            <a:endParaRPr lang="hr-HR" dirty="0" smtClean="0"/>
          </a:p>
          <a:p>
            <a:pPr lvl="1"/>
            <a:r>
              <a:rPr lang="hr-HR" dirty="0" smtClean="0"/>
              <a:t>Peak</a:t>
            </a:r>
          </a:p>
          <a:p>
            <a:pPr lvl="1"/>
            <a:r>
              <a:rPr lang="hr-HR" dirty="0" err="1" smtClean="0"/>
              <a:t>Stress</a:t>
            </a:r>
            <a:endParaRPr lang="hr-HR" dirty="0" smtClean="0"/>
          </a:p>
          <a:p>
            <a:pPr lvl="1"/>
            <a:r>
              <a:rPr lang="hr-HR" dirty="0" err="1" smtClean="0"/>
              <a:t>Endurance</a:t>
            </a:r>
            <a:r>
              <a:rPr lang="hr-HR" dirty="0" smtClean="0"/>
              <a:t>/</a:t>
            </a:r>
            <a:r>
              <a:rPr lang="hr-HR" dirty="0" err="1" smtClean="0"/>
              <a:t>Soak</a:t>
            </a:r>
            <a:endParaRPr lang="hr-HR" dirty="0" smtClean="0"/>
          </a:p>
          <a:p>
            <a:pPr lvl="1"/>
            <a:r>
              <a:rPr lang="hr-HR" dirty="0" err="1" smtClean="0"/>
              <a:t>Spike</a:t>
            </a:r>
            <a:endParaRPr lang="hr-HR" dirty="0" smtClean="0"/>
          </a:p>
          <a:p>
            <a:pPr lvl="1"/>
            <a:r>
              <a:rPr lang="hr-HR" dirty="0" smtClean="0"/>
              <a:t>Smoke</a:t>
            </a:r>
            <a:endParaRPr lang="hr-HR" dirty="0"/>
          </a:p>
        </p:txBody>
      </p:sp>
      <p:sp>
        <p:nvSpPr>
          <p:cNvPr id="9" name="Rectangle 8"/>
          <p:cNvSpPr/>
          <p:nvPr/>
        </p:nvSpPr>
        <p:spPr>
          <a:xfrm>
            <a:off x="7410711" y="5637352"/>
            <a:ext cx="3317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r-HR" sz="2000" dirty="0" err="1" smtClean="0"/>
              <a:t>SmartBear</a:t>
            </a:r>
            <a:r>
              <a:rPr lang="hr-HR" sz="2000" dirty="0" smtClean="0"/>
              <a:t> </a:t>
            </a:r>
            <a:r>
              <a:rPr lang="hr-HR" sz="2000" dirty="0" err="1" smtClean="0"/>
              <a:t>LoadComplete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40583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LOAD </a:t>
            </a:r>
            <a:r>
              <a:rPr lang="hr-HR" b="1" dirty="0" smtClean="0"/>
              <a:t>TESTING – PROFILI OPTEREĆENJA</a:t>
            </a:r>
            <a:endParaRPr lang="hr-H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b="1" dirty="0" smtClean="0"/>
          </a:p>
          <a:p>
            <a:pPr marL="0" indent="0">
              <a:buNone/>
            </a:pPr>
            <a:r>
              <a:rPr lang="hr-HR" b="1" dirty="0" smtClean="0"/>
              <a:t>Prikupljanje </a:t>
            </a:r>
            <a:r>
              <a:rPr lang="hr-HR" b="1" dirty="0"/>
              <a:t>p</a:t>
            </a:r>
            <a:r>
              <a:rPr lang="hr-HR" b="1" dirty="0" smtClean="0"/>
              <a:t>rofila opterećenja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 smtClean="0"/>
              <a:t> </a:t>
            </a:r>
            <a:r>
              <a:rPr lang="en-US" sz="2000" dirty="0" smtClean="0"/>
              <a:t>Peak </a:t>
            </a:r>
            <a:r>
              <a:rPr lang="hr-HR" sz="2000" dirty="0" smtClean="0"/>
              <a:t>i</a:t>
            </a:r>
            <a:r>
              <a:rPr lang="en-US" sz="2000" dirty="0" smtClean="0"/>
              <a:t> </a:t>
            </a:r>
            <a:r>
              <a:rPr lang="en-US" sz="2000" dirty="0"/>
              <a:t>Off-peak </a:t>
            </a:r>
            <a:r>
              <a:rPr lang="hr-HR" sz="2000" dirty="0" smtClean="0"/>
              <a:t>vremenski periodi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/>
              <a:t> </a:t>
            </a:r>
            <a:r>
              <a:rPr lang="hr-HR" sz="2000" dirty="0" smtClean="0"/>
              <a:t>Ukupan broj korisnika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/>
              <a:t> </a:t>
            </a:r>
            <a:r>
              <a:rPr lang="hr-HR" sz="2000" dirty="0" smtClean="0"/>
              <a:t>Broj istovremenih korisnika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hr-HR" sz="2000" dirty="0" smtClean="0"/>
              <a:t>Ključne transakcije, frekvencija i složenost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hr-HR" sz="2000" dirty="0" smtClean="0"/>
              <a:t>Mješavina transakcija za odgovarajući profil korisnika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hr-HR" sz="2000" dirty="0" smtClean="0"/>
              <a:t>Uzorak uporabe </a:t>
            </a:r>
            <a:r>
              <a:rPr lang="en-US" sz="2000" dirty="0"/>
              <a:t>(”usage </a:t>
            </a:r>
            <a:r>
              <a:rPr lang="en-US" sz="2000" dirty="0" smtClean="0"/>
              <a:t>pattern”) </a:t>
            </a:r>
            <a:r>
              <a:rPr lang="hr-HR" sz="2000" dirty="0" smtClean="0"/>
              <a:t>i vrijeme između</a:t>
            </a:r>
            <a:r>
              <a:rPr lang="en-US" sz="2000" dirty="0" smtClean="0"/>
              <a:t> transactions</a:t>
            </a:r>
            <a:r>
              <a:rPr lang="hr-HR" sz="2000" dirty="0" smtClean="0"/>
              <a:t> (</a:t>
            </a:r>
            <a:r>
              <a:rPr lang="en-US" sz="2000" dirty="0"/>
              <a:t>”</a:t>
            </a:r>
            <a:r>
              <a:rPr lang="hr-HR" sz="2000" dirty="0" err="1"/>
              <a:t>Think</a:t>
            </a:r>
            <a:r>
              <a:rPr lang="hr-HR" sz="2000" dirty="0"/>
              <a:t> time</a:t>
            </a:r>
            <a:r>
              <a:rPr lang="hr-HR" sz="2000" dirty="0" smtClean="0"/>
              <a:t>”)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hr-HR" sz="2000" dirty="0" smtClean="0"/>
              <a:t>Intenzitet pristupa </a:t>
            </a:r>
            <a:r>
              <a:rPr lang="hr-HR" sz="2000" dirty="0"/>
              <a:t>podacima (”</a:t>
            </a:r>
            <a:r>
              <a:rPr lang="en-US" sz="2000" dirty="0" smtClean="0"/>
              <a:t>Data </a:t>
            </a:r>
            <a:r>
              <a:rPr lang="en-US" sz="2000" dirty="0"/>
              <a:t>Access </a:t>
            </a:r>
            <a:r>
              <a:rPr lang="en-US" sz="2000" dirty="0" smtClean="0"/>
              <a:t>intensity</a:t>
            </a:r>
            <a:r>
              <a:rPr lang="hr-HR" sz="2000" dirty="0" smtClean="0"/>
              <a:t>”) i uporaba podataka</a:t>
            </a:r>
            <a:endParaRPr lang="hr-HR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2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LOAD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smtClean="0"/>
              <a:t>Testiranje sustava kroz konstantno i stalno rastuće opterećenje sustava sve dok se ne dosegne predviđeno granično opterećenje (kakvo se susreće pri normalnom radu)</a:t>
            </a:r>
          </a:p>
          <a:p>
            <a:r>
              <a:rPr lang="hr-HR" dirty="0" smtClean="0"/>
              <a:t>Nije predviđeno namjerno preopterećenje sustava</a:t>
            </a:r>
            <a:endParaRPr lang="hr-HR" dirty="0"/>
          </a:p>
          <a:p>
            <a:endParaRPr lang="hr-H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8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STRESS TESTING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smtClean="0"/>
              <a:t>Stres test evaluira ponašanje sustava iznad predviđenog vršnog opterećenja i normalnih uvjeta.</a:t>
            </a:r>
          </a:p>
          <a:p>
            <a:r>
              <a:rPr lang="hr-HR" dirty="0" smtClean="0"/>
              <a:t>Cilj stres testa je kasnija analiza post-</a:t>
            </a:r>
            <a:r>
              <a:rPr lang="hr-HR" dirty="0" err="1" smtClean="0"/>
              <a:t>crash</a:t>
            </a:r>
            <a:r>
              <a:rPr lang="hr-HR" dirty="0" smtClean="0"/>
              <a:t> </a:t>
            </a:r>
            <a:r>
              <a:rPr lang="hr-HR" dirty="0" err="1" smtClean="0"/>
              <a:t>report</a:t>
            </a:r>
            <a:r>
              <a:rPr lang="hr-HR" dirty="0" smtClean="0"/>
              <a:t>-a da bi se uočilo ponašanje sustava nakon ispada.</a:t>
            </a:r>
            <a:endParaRPr lang="hr-HR" dirty="0"/>
          </a:p>
          <a:p>
            <a:endParaRPr lang="hr-HR" dirty="0" smtClean="0"/>
          </a:p>
          <a:p>
            <a:r>
              <a:rPr lang="hr-HR" dirty="0" smtClean="0"/>
              <a:t>Može se provesti kroz </a:t>
            </a:r>
            <a:r>
              <a:rPr lang="hr-HR" b="1" dirty="0" smtClean="0"/>
              <a:t>negativno testiranje</a:t>
            </a:r>
            <a:r>
              <a:rPr lang="hr-HR" dirty="0" smtClean="0"/>
              <a:t>:</a:t>
            </a:r>
            <a:endParaRPr lang="hr-HR" dirty="0"/>
          </a:p>
          <a:p>
            <a:pPr lvl="1"/>
            <a:r>
              <a:rPr lang="hr-HR" dirty="0" smtClean="0"/>
              <a:t>Uklanjanje komponenti iz sustava (gašenje jednog ili više aplikacijskih servera spojenih u </a:t>
            </a:r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balancing</a:t>
            </a:r>
            <a:r>
              <a:rPr lang="hr-HR" dirty="0" smtClean="0"/>
              <a:t>) </a:t>
            </a:r>
          </a:p>
          <a:p>
            <a:pPr lvl="1"/>
            <a:r>
              <a:rPr lang="hr-HR" dirty="0" err="1" smtClean="0"/>
              <a:t>Failover</a:t>
            </a:r>
            <a:r>
              <a:rPr lang="hr-HR" dirty="0" smtClean="0"/>
              <a:t> kod </a:t>
            </a:r>
            <a:r>
              <a:rPr lang="hr-HR" dirty="0" err="1" smtClean="0"/>
              <a:t>klastera</a:t>
            </a:r>
            <a:r>
              <a:rPr lang="hr-HR" dirty="0" smtClean="0"/>
              <a:t> (npr. RAC)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SPIKE TESTING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hr-HR" dirty="0" smtClean="0"/>
          </a:p>
          <a:p>
            <a:r>
              <a:rPr lang="hr-HR" b="1" dirty="0" smtClean="0"/>
              <a:t>Oblik stres testa gdje se ponašanje sustava ispituje pri naglom povećanju ili smanjenju opterećenja korisnika.</a:t>
            </a:r>
          </a:p>
          <a:p>
            <a:r>
              <a:rPr lang="hr-HR" dirty="0" smtClean="0"/>
              <a:t>Ukazuje kako se sustav ponaša pri neočekivanoj nagloj promjeni opterećenja.</a:t>
            </a:r>
          </a:p>
          <a:p>
            <a:r>
              <a:rPr lang="hr-HR" dirty="0" smtClean="0"/>
              <a:t>Sustav ima predodređen </a:t>
            </a:r>
            <a:r>
              <a:rPr lang="hr-HR" dirty="0" err="1"/>
              <a:t>Max</a:t>
            </a:r>
            <a:r>
              <a:rPr lang="hr-HR" dirty="0"/>
              <a:t> </a:t>
            </a:r>
            <a:r>
              <a:rPr lang="hr-HR" dirty="0" err="1"/>
              <a:t>User</a:t>
            </a:r>
            <a:r>
              <a:rPr lang="hr-HR" dirty="0"/>
              <a:t> </a:t>
            </a:r>
            <a:r>
              <a:rPr lang="hr-HR" dirty="0" err="1"/>
              <a:t>Load</a:t>
            </a:r>
            <a:r>
              <a:rPr lang="hr-HR" dirty="0"/>
              <a:t> </a:t>
            </a:r>
            <a:r>
              <a:rPr lang="hr-HR" dirty="0" err="1" smtClean="0"/>
              <a:t>Capacity</a:t>
            </a:r>
            <a:r>
              <a:rPr lang="hr-HR" dirty="0" smtClean="0"/>
              <a:t> (npr. najveći broj korisnika).</a:t>
            </a:r>
          </a:p>
          <a:p>
            <a:r>
              <a:rPr lang="hr-HR" dirty="0" smtClean="0"/>
              <a:t>Kod </a:t>
            </a:r>
            <a:r>
              <a:rPr lang="hr-HR" dirty="0" err="1" smtClean="0"/>
              <a:t>spike</a:t>
            </a:r>
            <a:r>
              <a:rPr lang="hr-HR" dirty="0" smtClean="0"/>
              <a:t> testa pokušava se dostići ovaj kapacitet naglo (ne postepeno).</a:t>
            </a:r>
          </a:p>
          <a:p>
            <a:r>
              <a:rPr lang="hr-HR" dirty="0" smtClean="0"/>
              <a:t>Na isti način pri testu naglo se smanjuje opterećenje sustava.</a:t>
            </a:r>
          </a:p>
          <a:p>
            <a:r>
              <a:rPr lang="hr-HR" dirty="0" smtClean="0"/>
              <a:t>Performanse sustava mogu značajno degradirati</a:t>
            </a:r>
          </a:p>
          <a:p>
            <a:pPr lvl="1"/>
            <a:r>
              <a:rPr lang="hr-HR" dirty="0" smtClean="0"/>
              <a:t>Ogroman broj </a:t>
            </a:r>
            <a:r>
              <a:rPr lang="hr-HR" dirty="0" err="1" smtClean="0"/>
              <a:t>login</a:t>
            </a:r>
            <a:r>
              <a:rPr lang="hr-HR" dirty="0" smtClean="0"/>
              <a:t>-a na sustav u kratkom periodu može izazvati veće (ili neprihvatljivo) čekanje korisnika</a:t>
            </a:r>
          </a:p>
          <a:p>
            <a:pPr lvl="1"/>
            <a:r>
              <a:rPr lang="hr-HR" dirty="0" smtClean="0"/>
              <a:t>Jutarnji </a:t>
            </a:r>
            <a:r>
              <a:rPr lang="hr-HR" dirty="0" err="1" smtClean="0"/>
              <a:t>login</a:t>
            </a:r>
            <a:r>
              <a:rPr lang="hr-HR" dirty="0" smtClean="0"/>
              <a:t> prilikom istovremenog dolaska na posao (blaža varijanta)</a:t>
            </a:r>
            <a:r>
              <a:rPr lang="en-US" dirty="0"/>
              <a:t/>
            </a:r>
            <a:br>
              <a:rPr lang="en-US" dirty="0"/>
            </a:b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SMOKE TESTING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smtClean="0"/>
              <a:t>Test koji se provodi pod vrlo malim opterećenjem (npr. samo jedan korisnik)</a:t>
            </a:r>
          </a:p>
          <a:p>
            <a:r>
              <a:rPr lang="hr-HR" dirty="0" smtClean="0"/>
              <a:t>Provjerava se funkcionalnost aplikacije kroz testiranje njenih funkcija</a:t>
            </a:r>
          </a:p>
          <a:p>
            <a:r>
              <a:rPr lang="hr-HR" dirty="0" smtClean="0"/>
              <a:t>Pretpostavka je da ako aplikacija radi za jednog korisnika, vjerojatno će raditi i a više njih</a:t>
            </a:r>
          </a:p>
          <a:p>
            <a:r>
              <a:rPr lang="hr-HR" dirty="0" smtClean="0"/>
              <a:t>Preliminarni test prije ostalih složenijih testova</a:t>
            </a:r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0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ENDURANCE TESTING (IZDRŽLJIVOST)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 smtClean="0"/>
              <a:t>Naziva se još s</a:t>
            </a:r>
            <a:r>
              <a:rPr lang="en-US" b="1" dirty="0" smtClean="0"/>
              <a:t>oak</a:t>
            </a:r>
            <a:r>
              <a:rPr lang="en-US" b="1" dirty="0"/>
              <a:t>, reliability </a:t>
            </a:r>
            <a:r>
              <a:rPr lang="hr-HR" b="1" dirty="0" smtClean="0"/>
              <a:t>ili</a:t>
            </a:r>
            <a:r>
              <a:rPr lang="en-US" b="1" dirty="0" smtClean="0"/>
              <a:t> </a:t>
            </a:r>
            <a:r>
              <a:rPr lang="en-US" b="1" dirty="0"/>
              <a:t>duration </a:t>
            </a:r>
            <a:r>
              <a:rPr lang="en-US" b="1" dirty="0" smtClean="0"/>
              <a:t>test</a:t>
            </a:r>
            <a:endParaRPr lang="hr-HR" b="1" dirty="0"/>
          </a:p>
          <a:p>
            <a:r>
              <a:rPr lang="hr-HR" b="1" dirty="0" smtClean="0"/>
              <a:t>Dugotrajan test koji se obavlja tijekom cijele noći, više dana ili tjedana</a:t>
            </a:r>
            <a:r>
              <a:rPr lang="hr-HR" dirty="0" smtClean="0"/>
              <a:t>.</a:t>
            </a:r>
          </a:p>
          <a:p>
            <a:r>
              <a:rPr lang="hr-HR" dirty="0" smtClean="0"/>
              <a:t>Analizira ponašanje sustava prilikom dugotrajne uporabe.</a:t>
            </a:r>
          </a:p>
          <a:p>
            <a:r>
              <a:rPr lang="hr-HR" dirty="0" smtClean="0"/>
              <a:t>Sustav padne premda se opterećenje ne mijenja (velik, ali nekritičan broj virtualnih korisnika)</a:t>
            </a:r>
          </a:p>
          <a:p>
            <a:r>
              <a:rPr lang="hr-HR" dirty="0" smtClean="0"/>
              <a:t>Cilj ovog testa je pronalaženje grešaka koje kraće sekvence mogu previdjeti</a:t>
            </a:r>
          </a:p>
          <a:p>
            <a:r>
              <a:rPr lang="hr-HR" b="1" dirty="0" smtClean="0"/>
              <a:t>Prati 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memory </a:t>
            </a:r>
            <a:r>
              <a:rPr lang="en-US" dirty="0"/>
              <a:t>leakage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response </a:t>
            </a:r>
            <a:r>
              <a:rPr lang="en-US" dirty="0"/>
              <a:t>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k</a:t>
            </a:r>
            <a:r>
              <a:rPr lang="hr-HR" dirty="0" smtClean="0"/>
              <a:t>onekcije na bazu</a:t>
            </a:r>
            <a:r>
              <a:rPr lang="en-US" dirty="0" smtClean="0"/>
              <a:t>,</a:t>
            </a:r>
            <a:r>
              <a:rPr lang="hr-HR" dirty="0" smtClean="0"/>
              <a:t> 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Prekoračenje memorije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Prekoračenje prostora na disku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Uklanjanje nepotrebnih voluminoznih logova</a:t>
            </a:r>
          </a:p>
          <a:p>
            <a:pPr marL="0" indent="0">
              <a:buNone/>
            </a:pPr>
            <a:endParaRPr lang="hr-HR" dirty="0"/>
          </a:p>
          <a:p>
            <a:endParaRPr lang="hr-H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LOAD TESTING ORACLE FORMS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err="1" smtClean="0"/>
              <a:t>Load</a:t>
            </a:r>
            <a:r>
              <a:rPr lang="hr-HR" b="1" dirty="0" smtClean="0"/>
              <a:t> test</a:t>
            </a:r>
          </a:p>
          <a:p>
            <a:pPr lvl="1"/>
            <a:r>
              <a:rPr lang="hr-HR" dirty="0" smtClean="0"/>
              <a:t>Web site (npr. </a:t>
            </a:r>
            <a:r>
              <a:rPr lang="hr-HR" dirty="0" err="1" smtClean="0"/>
              <a:t>menu</a:t>
            </a:r>
            <a:r>
              <a:rPr lang="hr-HR" dirty="0" smtClean="0"/>
              <a:t> stranica ukoliko koristimo više aplikacija)</a:t>
            </a:r>
            <a:endParaRPr lang="hr-HR" dirty="0"/>
          </a:p>
          <a:p>
            <a:pPr lvl="1"/>
            <a:r>
              <a:rPr lang="hr-HR" dirty="0"/>
              <a:t>Oracle </a:t>
            </a:r>
            <a:r>
              <a:rPr lang="hr-HR" dirty="0" err="1"/>
              <a:t>Forms</a:t>
            </a:r>
            <a:endParaRPr lang="hr-HR" dirty="0"/>
          </a:p>
          <a:p>
            <a:pPr lvl="1"/>
            <a:r>
              <a:rPr lang="hr-HR" dirty="0"/>
              <a:t>Oracle </a:t>
            </a:r>
            <a:r>
              <a:rPr lang="hr-HR" dirty="0" err="1"/>
              <a:t>Reports</a:t>
            </a:r>
            <a:endParaRPr lang="hr-HR" dirty="0"/>
          </a:p>
          <a:p>
            <a:endParaRPr lang="hr-HR" dirty="0"/>
          </a:p>
          <a:p>
            <a:r>
              <a:rPr lang="hr-HR" dirty="0" err="1"/>
              <a:t>Load</a:t>
            </a:r>
            <a:r>
              <a:rPr lang="hr-HR" dirty="0"/>
              <a:t> test alati uglavnom podržavaju </a:t>
            </a:r>
            <a:r>
              <a:rPr lang="hr-HR" dirty="0" err="1"/>
              <a:t>Forms</a:t>
            </a:r>
            <a:r>
              <a:rPr lang="hr-HR" dirty="0"/>
              <a:t> 10g i </a:t>
            </a:r>
            <a:r>
              <a:rPr lang="hr-HR" dirty="0" err="1" smtClean="0"/>
              <a:t>Weblogic</a:t>
            </a:r>
            <a:r>
              <a:rPr lang="hr-HR" dirty="0" smtClean="0"/>
              <a:t> (10g</a:t>
            </a:r>
            <a:r>
              <a:rPr lang="hr-HR" dirty="0"/>
              <a:t>, 11g, </a:t>
            </a:r>
            <a:r>
              <a:rPr lang="hr-HR" dirty="0" smtClean="0"/>
              <a:t>12g)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ENDURANCE TESTING (IZDRŽLJIVOST)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65" y="1846263"/>
            <a:ext cx="7185754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0225" y="3402955"/>
            <a:ext cx="274793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r-HR" b="1" dirty="0" smtClean="0"/>
              <a:t>Primjer</a:t>
            </a:r>
          </a:p>
          <a:p>
            <a:pPr lvl="1"/>
            <a:r>
              <a:rPr lang="hr-HR" dirty="0" err="1" smtClean="0"/>
              <a:t>Heap</a:t>
            </a:r>
            <a:r>
              <a:rPr lang="hr-HR" dirty="0" smtClean="0"/>
              <a:t> </a:t>
            </a:r>
            <a:r>
              <a:rPr lang="en-US" dirty="0" smtClean="0"/>
              <a:t>memory leakage</a:t>
            </a:r>
            <a:endParaRPr lang="hr-HR" dirty="0" smtClean="0"/>
          </a:p>
          <a:p>
            <a:pPr lvl="1"/>
            <a:endParaRPr lang="hr-HR" dirty="0"/>
          </a:p>
          <a:p>
            <a:pPr lvl="1"/>
            <a:r>
              <a:rPr lang="hr-HR" dirty="0" err="1" smtClean="0"/>
              <a:t>heap</a:t>
            </a:r>
            <a:r>
              <a:rPr lang="hr-HR" dirty="0" smtClean="0"/>
              <a:t> </a:t>
            </a:r>
            <a:r>
              <a:rPr lang="hr-HR" dirty="0" err="1" smtClean="0"/>
              <a:t>size</a:t>
            </a:r>
            <a:endParaRPr lang="hr-HR" dirty="0" smtClean="0"/>
          </a:p>
          <a:p>
            <a:pPr lvl="1"/>
            <a:r>
              <a:rPr lang="hr-HR" dirty="0" err="1" smtClean="0"/>
              <a:t>used</a:t>
            </a:r>
            <a:r>
              <a:rPr lang="hr-HR" dirty="0" smtClean="0"/>
              <a:t> </a:t>
            </a:r>
            <a:r>
              <a:rPr lang="hr-HR" dirty="0" err="1" smtClean="0"/>
              <a:t>heap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81366" y="5935376"/>
            <a:ext cx="3696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hr-HR" sz="2000" dirty="0" smtClean="0"/>
              <a:t>Prema: </a:t>
            </a:r>
            <a:r>
              <a:rPr lang="hr-HR" sz="2000" dirty="0" err="1" smtClean="0"/>
              <a:t>JMeter</a:t>
            </a:r>
            <a:r>
              <a:rPr lang="hr-HR" sz="2000" dirty="0" smtClean="0"/>
              <a:t> at </a:t>
            </a:r>
            <a:r>
              <a:rPr lang="hr-HR" sz="2000" dirty="0" err="1" smtClean="0"/>
              <a:t>BlazeMeter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2709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VOLUME TESTING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Termin koji se koristi za baze</a:t>
            </a:r>
          </a:p>
          <a:p>
            <a:r>
              <a:rPr lang="hr-HR" b="1" dirty="0"/>
              <a:t>Sustav </a:t>
            </a:r>
            <a:r>
              <a:rPr lang="hr-HR" b="1" dirty="0" smtClean="0"/>
              <a:t>se prilikom testiranja izlaže </a:t>
            </a:r>
            <a:r>
              <a:rPr lang="hr-HR" b="1" dirty="0"/>
              <a:t>ogromnoj količini </a:t>
            </a:r>
            <a:r>
              <a:rPr lang="hr-HR" b="1" dirty="0" smtClean="0"/>
              <a:t>podataka</a:t>
            </a:r>
          </a:p>
          <a:p>
            <a:r>
              <a:rPr lang="hr-HR" dirty="0" smtClean="0"/>
              <a:t>Koristi se još i termin</a:t>
            </a:r>
            <a:r>
              <a:rPr lang="hr-HR" b="1" dirty="0" smtClean="0"/>
              <a:t> </a:t>
            </a:r>
            <a:r>
              <a:rPr lang="hr-HR" b="1" dirty="0" err="1" smtClean="0"/>
              <a:t>flood</a:t>
            </a:r>
            <a:r>
              <a:rPr lang="hr-HR" b="1" dirty="0" smtClean="0"/>
              <a:t> </a:t>
            </a:r>
            <a:r>
              <a:rPr lang="hr-HR" b="1" dirty="0" err="1" smtClean="0"/>
              <a:t>testing</a:t>
            </a:r>
            <a:r>
              <a:rPr lang="hr-HR" b="1" dirty="0" smtClean="0"/>
              <a:t>.</a:t>
            </a:r>
          </a:p>
          <a:p>
            <a:r>
              <a:rPr lang="hr-HR" dirty="0" smtClean="0"/>
              <a:t>Test prvenstveno opterećuje bazu.</a:t>
            </a:r>
          </a:p>
          <a:p>
            <a:endParaRPr lang="en-US" b="1" dirty="0"/>
          </a:p>
          <a:p>
            <a:r>
              <a:rPr lang="hr-HR" dirty="0"/>
              <a:t>Otkriva nedostatke sustava koji se mogu pojaviti kod rijetko izvođenih masivnih obrada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npr. godišnja izvješća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2828836"/>
            <a:ext cx="10214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8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VOLUME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 </a:t>
            </a:r>
            <a:r>
              <a:rPr lang="hr-HR" b="1" dirty="0" err="1"/>
              <a:t>Database</a:t>
            </a:r>
            <a:r>
              <a:rPr lang="hr-HR" b="1" dirty="0"/>
              <a:t> </a:t>
            </a:r>
            <a:r>
              <a:rPr lang="hr-HR" b="1" dirty="0" err="1"/>
              <a:t>Replay</a:t>
            </a:r>
            <a:r>
              <a:rPr lang="hr-HR" b="1" dirty="0"/>
              <a:t> </a:t>
            </a:r>
            <a:endParaRPr lang="hr-HR" b="1" dirty="0" smtClean="0"/>
          </a:p>
          <a:p>
            <a:endParaRPr lang="hr-HR" dirty="0"/>
          </a:p>
          <a:p>
            <a:r>
              <a:rPr lang="hr-HR" dirty="0" smtClean="0"/>
              <a:t>Alat koji snima cjelokupno opterećenje baze tako da se kasnije može napraviti </a:t>
            </a:r>
            <a:r>
              <a:rPr lang="en-US" b="1" dirty="0" smtClean="0"/>
              <a:t>"replay"</a:t>
            </a:r>
            <a:r>
              <a:rPr lang="hr-HR" b="1" dirty="0" smtClean="0"/>
              <a:t>.</a:t>
            </a:r>
            <a:endParaRPr lang="hr-HR" b="1" i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330915"/>
            <a:ext cx="4937125" cy="305342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969474" y="5487572"/>
            <a:ext cx="125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hr-HR" dirty="0" smtClean="0"/>
              <a:t>Oracle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139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PERFORMANCE TESTING</a:t>
            </a:r>
            <a:endParaRPr lang="hr-HR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err="1" smtClean="0"/>
              <a:t>Nadskup</a:t>
            </a:r>
            <a:r>
              <a:rPr lang="hr-HR" b="1" dirty="0" smtClean="0"/>
              <a:t> (</a:t>
            </a:r>
            <a:r>
              <a:rPr lang="hr-HR" b="1" dirty="0" err="1" smtClean="0"/>
              <a:t>superset</a:t>
            </a:r>
            <a:r>
              <a:rPr lang="hr-HR" b="1" dirty="0" smtClean="0"/>
              <a:t>) </a:t>
            </a:r>
            <a:r>
              <a:rPr lang="hr-HR" b="1" dirty="0"/>
              <a:t>od </a:t>
            </a:r>
            <a:r>
              <a:rPr lang="hr-HR" b="1" dirty="0" err="1"/>
              <a:t>Load</a:t>
            </a:r>
            <a:r>
              <a:rPr lang="hr-HR" b="1" dirty="0"/>
              <a:t> </a:t>
            </a:r>
            <a:r>
              <a:rPr lang="hr-HR" b="1" dirty="0" err="1" smtClean="0"/>
              <a:t>testing</a:t>
            </a:r>
            <a:r>
              <a:rPr lang="hr-HR" b="1" dirty="0" smtClean="0"/>
              <a:t>-a</a:t>
            </a:r>
          </a:p>
          <a:p>
            <a:endParaRPr lang="hr-HR" dirty="0" smtClean="0"/>
          </a:p>
          <a:p>
            <a:r>
              <a:rPr lang="hr-HR" dirty="0" smtClean="0"/>
              <a:t>Uključuje i </a:t>
            </a:r>
            <a:r>
              <a:rPr lang="en-US" dirty="0"/>
              <a:t>load </a:t>
            </a:r>
            <a:r>
              <a:rPr lang="en-US" dirty="0" smtClean="0"/>
              <a:t>testing</a:t>
            </a:r>
            <a:r>
              <a:rPr lang="hr-HR" dirty="0" smtClean="0"/>
              <a:t> i</a:t>
            </a:r>
            <a:r>
              <a:rPr lang="en-US" dirty="0" smtClean="0"/>
              <a:t> </a:t>
            </a:r>
            <a:r>
              <a:rPr lang="en-US" dirty="0"/>
              <a:t>stress testing.</a:t>
            </a:r>
          </a:p>
          <a:p>
            <a:endParaRPr lang="hr-HR" dirty="0" smtClean="0"/>
          </a:p>
          <a:p>
            <a:r>
              <a:rPr lang="en-US" dirty="0" smtClean="0"/>
              <a:t>Performance </a:t>
            </a:r>
            <a:r>
              <a:rPr lang="en-US" dirty="0"/>
              <a:t>testing </a:t>
            </a:r>
            <a:r>
              <a:rPr lang="hr-HR" dirty="0" smtClean="0"/>
              <a:t>smatra se najsloženijim tipom testiranja i zahtijeva široko tehničko znanje.</a:t>
            </a:r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168328"/>
            <a:ext cx="4937125" cy="3378594"/>
          </a:xfrm>
          <a:ln w="38100">
            <a:solidFill>
              <a:srgbClr val="C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9688231" y="5715782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Prema: </a:t>
            </a:r>
            <a:r>
              <a:rPr lang="hr-HR" dirty="0" err="1" smtClean="0"/>
              <a:t>GoCD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92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LOAD </a:t>
            </a:r>
            <a:r>
              <a:rPr lang="hr-HR" b="1" dirty="0" smtClean="0"/>
              <a:t>PREPARATION</a:t>
            </a:r>
            <a:br>
              <a:rPr lang="hr-HR" b="1" dirty="0" smtClean="0"/>
            </a:br>
            <a:r>
              <a:rPr lang="hr-HR" b="1" dirty="0" smtClean="0"/>
              <a:t> </a:t>
            </a:r>
            <a:r>
              <a:rPr lang="hr-HR" b="1" dirty="0"/>
              <a:t>– </a:t>
            </a:r>
            <a:r>
              <a:rPr lang="hr-HR" b="1" dirty="0" smtClean="0"/>
              <a:t> INTENZITET OPTEREĆENJA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127864" cy="4023360"/>
          </a:xfrm>
        </p:spPr>
        <p:txBody>
          <a:bodyPr/>
          <a:lstStyle/>
          <a:p>
            <a:endParaRPr lang="hr-HR" dirty="0" smtClean="0"/>
          </a:p>
          <a:p>
            <a:r>
              <a:rPr lang="hr-HR" dirty="0" smtClean="0"/>
              <a:t>Alat za pripremanje opterećenja za </a:t>
            </a:r>
            <a:r>
              <a:rPr lang="hr-HR" dirty="0" err="1" smtClean="0"/>
              <a:t>load</a:t>
            </a:r>
            <a:r>
              <a:rPr lang="hr-HR" dirty="0" smtClean="0"/>
              <a:t> test koje će realistično simulirati aktivnost korisnika</a:t>
            </a:r>
          </a:p>
          <a:p>
            <a:r>
              <a:rPr lang="hr-HR" b="1" dirty="0" smtClean="0"/>
              <a:t>Intenzitet opterećenja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Konstantan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Linearni porast (</a:t>
            </a:r>
            <a:r>
              <a:rPr lang="hr-HR" dirty="0" err="1" smtClean="0"/>
              <a:t>ramp</a:t>
            </a:r>
            <a:r>
              <a:rPr lang="hr-HR" dirty="0" smtClean="0"/>
              <a:t> </a:t>
            </a:r>
            <a:r>
              <a:rPr lang="hr-HR" dirty="0" err="1" smtClean="0"/>
              <a:t>up</a:t>
            </a:r>
            <a:r>
              <a:rPr lang="hr-HR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Vršni (</a:t>
            </a:r>
            <a:r>
              <a:rPr lang="hr-HR" dirty="0" err="1" smtClean="0"/>
              <a:t>peaks</a:t>
            </a:r>
            <a:r>
              <a:rPr lang="hr-HR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Prilagođeni (</a:t>
            </a:r>
            <a:r>
              <a:rPr lang="hr-HR" dirty="0" err="1" smtClean="0"/>
              <a:t>custom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15" y="2341085"/>
            <a:ext cx="6398306" cy="3394662"/>
          </a:xfrm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020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LOAD </a:t>
            </a:r>
            <a:r>
              <a:rPr lang="hr-HR" b="1" dirty="0" smtClean="0"/>
              <a:t>PREPARATION (DNEVNE,</a:t>
            </a:r>
            <a:br>
              <a:rPr lang="hr-HR" b="1" dirty="0" smtClean="0"/>
            </a:br>
            <a:r>
              <a:rPr lang="hr-HR" b="1" dirty="0" smtClean="0"/>
              <a:t>TJEDNE I SEZNOSKE VARIJACIJE)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031829" cy="4023360"/>
          </a:xfrm>
        </p:spPr>
        <p:txBody>
          <a:bodyPr/>
          <a:lstStyle/>
          <a:p>
            <a:r>
              <a:rPr lang="hr-HR" b="1" dirty="0" smtClean="0"/>
              <a:t>Opterećenje ovisi o danu u </a:t>
            </a:r>
            <a:r>
              <a:rPr lang="hr-HR" b="1" dirty="0"/>
              <a:t>mjesecu, danu u </a:t>
            </a:r>
            <a:r>
              <a:rPr lang="hr-HR" b="1" dirty="0" smtClean="0"/>
              <a:t>tjednu i o dobu dana</a:t>
            </a:r>
          </a:p>
          <a:p>
            <a:pPr lvl="1"/>
            <a:r>
              <a:rPr lang="hr-HR" dirty="0" smtClean="0"/>
              <a:t>Radni dan, vikend, praznik, pauza za ručak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19" y="2883022"/>
            <a:ext cx="6120000" cy="3060000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 descr="C:\HROUG 2018\daily_usage_2018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67" y="2883022"/>
            <a:ext cx="3916800" cy="30600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19 hroug sl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8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PARETOV ZAKON (PRINCIP)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7538944" cy="4023360"/>
          </a:xfrm>
        </p:spPr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b="1" dirty="0" err="1" smtClean="0"/>
              <a:t>Vilfredo</a:t>
            </a:r>
            <a:r>
              <a:rPr lang="hr-HR" b="1" dirty="0" smtClean="0"/>
              <a:t> </a:t>
            </a:r>
            <a:r>
              <a:rPr lang="hr-HR" b="1" dirty="0" err="1" smtClean="0"/>
              <a:t>Pareto</a:t>
            </a:r>
            <a:r>
              <a:rPr lang="hr-HR" dirty="0" smtClean="0"/>
              <a:t> (ekonomist)</a:t>
            </a:r>
          </a:p>
          <a:p>
            <a:pPr lvl="1"/>
            <a:r>
              <a:rPr lang="hr-HR" dirty="0" smtClean="0"/>
              <a:t>Proučavao je distribuciju primanja</a:t>
            </a:r>
          </a:p>
          <a:p>
            <a:pPr lvl="1"/>
            <a:r>
              <a:rPr lang="hr-HR" dirty="0" smtClean="0"/>
              <a:t>Power </a:t>
            </a:r>
            <a:r>
              <a:rPr lang="hr-HR" dirty="0" err="1" smtClean="0"/>
              <a:t>law</a:t>
            </a:r>
            <a:r>
              <a:rPr lang="hr-HR" dirty="0" smtClean="0"/>
              <a:t> </a:t>
            </a:r>
            <a:r>
              <a:rPr lang="hr-HR" dirty="0" err="1" smtClean="0"/>
              <a:t>distribution</a:t>
            </a:r>
            <a:r>
              <a:rPr lang="hr-HR" dirty="0" smtClean="0"/>
              <a:t> (razdioba)</a:t>
            </a:r>
          </a:p>
          <a:p>
            <a:r>
              <a:rPr lang="hr-HR" b="1" dirty="0" err="1" smtClean="0"/>
              <a:t>Paretov</a:t>
            </a:r>
            <a:r>
              <a:rPr lang="hr-HR" b="1" dirty="0" smtClean="0"/>
              <a:t> zakon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80 </a:t>
            </a:r>
            <a:r>
              <a:rPr lang="hr-HR" sz="2000" dirty="0" smtClean="0"/>
              <a:t>% konsekvenci dolazi od</a:t>
            </a:r>
            <a:r>
              <a:rPr lang="en-US" sz="2000" dirty="0" smtClean="0"/>
              <a:t> 20 </a:t>
            </a:r>
            <a:r>
              <a:rPr lang="hr-HR" sz="2000" dirty="0" smtClean="0"/>
              <a:t>% uzroka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80</a:t>
            </a:r>
            <a:r>
              <a:rPr lang="hr-HR" sz="2000" dirty="0" smtClean="0"/>
              <a:t> </a:t>
            </a:r>
            <a:r>
              <a:rPr lang="en-US" sz="2000" dirty="0" smtClean="0"/>
              <a:t>% </a:t>
            </a:r>
            <a:r>
              <a:rPr lang="hr-HR" sz="2000" dirty="0" smtClean="0"/>
              <a:t>korisnika generira</a:t>
            </a:r>
            <a:r>
              <a:rPr lang="en-US" sz="2000" dirty="0" smtClean="0"/>
              <a:t> 20% </a:t>
            </a:r>
            <a:r>
              <a:rPr lang="hr-HR" sz="2000" dirty="0" smtClean="0"/>
              <a:t>ukupnog prometa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 smtClean="0"/>
              <a:t>20 % </a:t>
            </a:r>
            <a:r>
              <a:rPr lang="hr-HR" sz="2000" dirty="0"/>
              <a:t>korisnika generira</a:t>
            </a:r>
            <a:r>
              <a:rPr lang="en-US" sz="2000" dirty="0"/>
              <a:t> </a:t>
            </a:r>
            <a:r>
              <a:rPr lang="hr-HR" sz="2000" dirty="0" smtClean="0"/>
              <a:t>80% prometa</a:t>
            </a: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80</a:t>
            </a:r>
            <a:r>
              <a:rPr lang="hr-HR" sz="2000" dirty="0" smtClean="0"/>
              <a:t> </a:t>
            </a:r>
            <a:r>
              <a:rPr lang="en-US" sz="2000" dirty="0" smtClean="0"/>
              <a:t>% </a:t>
            </a:r>
            <a:r>
              <a:rPr lang="hr-HR" sz="2000" dirty="0" smtClean="0"/>
              <a:t>prometa zbiti će se tijekom </a:t>
            </a:r>
            <a:r>
              <a:rPr lang="en-US" sz="2000" dirty="0" smtClean="0"/>
              <a:t>20% </a:t>
            </a:r>
            <a:r>
              <a:rPr lang="hr-HR" sz="2000" dirty="0" smtClean="0"/>
              <a:t>ukupnog vremenskog perioda</a:t>
            </a:r>
          </a:p>
          <a:p>
            <a:endParaRPr lang="hr-H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222" y="2173798"/>
            <a:ext cx="2535382" cy="3383280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pPr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3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VIRTUAL USER (VU)</a:t>
            </a:r>
            <a:br>
              <a:rPr lang="hr-HR" b="1" dirty="0" smtClean="0"/>
            </a:br>
            <a:r>
              <a:rPr lang="hr-HR" b="1" dirty="0" smtClean="0"/>
              <a:t>VIRTUALNI KORISNIK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Programska reprezentacija stvarnog korisnika koji obavlja transakcije na sustavu</a:t>
            </a:r>
          </a:p>
          <a:p>
            <a:r>
              <a:rPr lang="hr-HR" dirty="0" smtClean="0"/>
              <a:t>Virtualni korisnici spajaju se istovremeno na sustav</a:t>
            </a:r>
          </a:p>
          <a:p>
            <a:endParaRPr lang="hr-HR" sz="1000" dirty="0" smtClean="0"/>
          </a:p>
          <a:p>
            <a:r>
              <a:rPr lang="hr-HR" b="1" dirty="0" smtClean="0"/>
              <a:t>Sesija</a:t>
            </a:r>
            <a:r>
              <a:rPr lang="hr-HR" dirty="0" smtClean="0"/>
              <a:t> </a:t>
            </a:r>
            <a:r>
              <a:rPr lang="hr-HR" dirty="0"/>
              <a:t>– interakcija korisnika sa sustavom od </a:t>
            </a:r>
            <a:r>
              <a:rPr lang="hr-HR" dirty="0" err="1"/>
              <a:t>login</a:t>
            </a:r>
            <a:r>
              <a:rPr lang="hr-HR" dirty="0"/>
              <a:t>-a do </a:t>
            </a:r>
            <a:r>
              <a:rPr lang="hr-HR" dirty="0" err="1"/>
              <a:t>logout</a:t>
            </a:r>
            <a:r>
              <a:rPr lang="hr-HR" dirty="0"/>
              <a:t>-a.</a:t>
            </a:r>
          </a:p>
          <a:p>
            <a:pPr lvl="1"/>
            <a:r>
              <a:rPr lang="hr-HR" dirty="0" smtClean="0"/>
              <a:t>Broj uspostavljanja sesija po satu</a:t>
            </a:r>
          </a:p>
          <a:p>
            <a:pPr lvl="1"/>
            <a:r>
              <a:rPr lang="hr-HR" dirty="0" smtClean="0"/>
              <a:t>Prosječno trajanje sesije</a:t>
            </a:r>
          </a:p>
          <a:p>
            <a:endParaRPr lang="hr-HR" sz="1000" dirty="0" smtClean="0"/>
          </a:p>
          <a:p>
            <a:r>
              <a:rPr lang="hr-HR" dirty="0" smtClean="0"/>
              <a:t>Broj virtualnih korisnika može se odrediti uz pomoć </a:t>
            </a:r>
            <a:r>
              <a:rPr lang="en-US" dirty="0" err="1" smtClean="0"/>
              <a:t>formul</a:t>
            </a:r>
            <a:r>
              <a:rPr lang="hr-HR" dirty="0" smtClean="0"/>
              <a:t>e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VUs = </a:t>
            </a:r>
            <a:r>
              <a:rPr lang="en-US" dirty="0" smtClean="0"/>
              <a:t>(</a:t>
            </a:r>
            <a:r>
              <a:rPr lang="hr-HR" dirty="0" smtClean="0"/>
              <a:t>broj uspostavljenih sesija po satu </a:t>
            </a:r>
            <a:r>
              <a:rPr lang="en-US" dirty="0" smtClean="0"/>
              <a:t>*</a:t>
            </a:r>
            <a:r>
              <a:rPr lang="hr-HR" dirty="0" smtClean="0"/>
              <a:t> prosječno trajanje sesije u sekundama</a:t>
            </a:r>
            <a:r>
              <a:rPr lang="en-US" dirty="0" smtClean="0"/>
              <a:t>)</a:t>
            </a:r>
            <a:r>
              <a:rPr lang="hr-HR" dirty="0" smtClean="0"/>
              <a:t> </a:t>
            </a:r>
            <a:r>
              <a:rPr lang="en-US" dirty="0" smtClean="0"/>
              <a:t>/</a:t>
            </a:r>
            <a:r>
              <a:rPr lang="hr-HR" dirty="0" smtClean="0"/>
              <a:t> </a:t>
            </a:r>
            <a:r>
              <a:rPr lang="en-US" dirty="0" smtClean="0"/>
              <a:t>3600</a:t>
            </a:r>
            <a:endParaRPr lang="hr-HR" dirty="0" smtClean="0"/>
          </a:p>
          <a:p>
            <a:r>
              <a:rPr lang="hr-HR" dirty="0" smtClean="0"/>
              <a:t>Ostaviti rezervu za budući porast broja korisnika (npr. 25%)</a:t>
            </a:r>
            <a:endParaRPr lang="en-US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0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LOAD GENERATOR NA</a:t>
            </a:r>
            <a:br>
              <a:rPr lang="hr-HR" b="1" dirty="0" smtClean="0"/>
            </a:br>
            <a:r>
              <a:rPr lang="hr-HR" b="1" dirty="0" smtClean="0"/>
              <a:t>VIRTUALNOM STROJU VS. FIZIČKI SERVER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smtClean="0"/>
              <a:t>Bolje fizički nego virtualni server</a:t>
            </a:r>
            <a:endParaRPr lang="hr-HR" b="1" dirty="0"/>
          </a:p>
          <a:p>
            <a:pPr lvl="1"/>
            <a:r>
              <a:rPr lang="hr-HR" dirty="0" smtClean="0"/>
              <a:t>Na VM malo usporenje zbog I/O i mrežnog sloja (IP </a:t>
            </a:r>
            <a:r>
              <a:rPr lang="hr-HR" dirty="0" err="1" smtClean="0"/>
              <a:t>spoofing</a:t>
            </a:r>
            <a:r>
              <a:rPr lang="hr-HR" dirty="0" smtClean="0"/>
              <a:t>)</a:t>
            </a:r>
          </a:p>
          <a:p>
            <a:pPr lvl="1"/>
            <a:r>
              <a:rPr lang="hr-HR" dirty="0" smtClean="0"/>
              <a:t>Uglavnom nije kritično</a:t>
            </a:r>
          </a:p>
          <a:p>
            <a:endParaRPr lang="hr-HR" dirty="0" smtClean="0"/>
          </a:p>
          <a:p>
            <a:r>
              <a:rPr lang="hr-HR" b="1" dirty="0" smtClean="0"/>
              <a:t>Opterećenje po </a:t>
            </a:r>
            <a:r>
              <a:rPr lang="hr-HR" b="1" dirty="0" err="1" smtClean="0"/>
              <a:t>load</a:t>
            </a:r>
            <a:r>
              <a:rPr lang="hr-HR" b="1" dirty="0" smtClean="0"/>
              <a:t> generatoru</a:t>
            </a:r>
          </a:p>
          <a:p>
            <a:pPr lvl="1"/>
            <a:r>
              <a:rPr lang="hr-HR" dirty="0" smtClean="0"/>
              <a:t>500-2500 virtualnih korisnika po jednom </a:t>
            </a:r>
            <a:r>
              <a:rPr lang="hr-HR" dirty="0" err="1" smtClean="0"/>
              <a:t>load</a:t>
            </a:r>
            <a:r>
              <a:rPr lang="hr-HR" dirty="0" smtClean="0"/>
              <a:t> generator-u</a:t>
            </a:r>
          </a:p>
          <a:p>
            <a:pPr lvl="1"/>
            <a:r>
              <a:rPr lang="hr-HR" dirty="0" smtClean="0"/>
              <a:t>2-4 </a:t>
            </a:r>
            <a:r>
              <a:rPr lang="hr-HR" dirty="0"/>
              <a:t>MB / korisniku</a:t>
            </a:r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7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MONITORING</a:t>
            </a:r>
            <a:endParaRPr lang="hr-HR" b="1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b="1" dirty="0" smtClean="0"/>
              <a:t>Monitoring (nadzor)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agent na serveru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bez agenta na serveru</a:t>
            </a:r>
          </a:p>
          <a:p>
            <a:r>
              <a:rPr lang="hr-HR" b="1" dirty="0" smtClean="0"/>
              <a:t>Mjerenja u realnom vremenu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Memorija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CPU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Disk IO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Mreža</a:t>
            </a:r>
          </a:p>
          <a:p>
            <a:endParaRPr lang="hr-HR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07" y="1844402"/>
            <a:ext cx="7166125" cy="4086318"/>
          </a:xfrm>
          <a:ln w="38100">
            <a:solidFill>
              <a:srgbClr val="C000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1B5D-01B6-4B11-9AD1-22406C472190}" type="datetime1">
              <a:rPr lang="hr-HR" smtClean="0"/>
              <a:t>18.10.2018.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39</a:t>
            </a:fld>
            <a:endParaRPr lang="en-US"/>
          </a:p>
        </p:txBody>
      </p:sp>
      <p:pic>
        <p:nvPicPr>
          <p:cNvPr id="14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SERVICE LEVEL AGREEMENT (SLA)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Load </a:t>
            </a:r>
            <a:r>
              <a:rPr lang="en-US" dirty="0"/>
              <a:t>testing </a:t>
            </a:r>
            <a:r>
              <a:rPr lang="hr-HR" dirty="0" smtClean="0"/>
              <a:t>je osobito potreban ako je aplikacija, sustav ili usluga podložna </a:t>
            </a:r>
            <a:r>
              <a:rPr lang="hr-HR" dirty="0" err="1" smtClean="0"/>
              <a:t>SLA</a:t>
            </a:r>
            <a:r>
              <a:rPr lang="hr-HR" dirty="0"/>
              <a:t> </a:t>
            </a:r>
            <a:r>
              <a:rPr lang="hr-HR" dirty="0" smtClean="0"/>
              <a:t>(ugovor </a:t>
            </a:r>
            <a:r>
              <a:rPr lang="hr-HR" dirty="0"/>
              <a:t>o razini </a:t>
            </a:r>
            <a:r>
              <a:rPr lang="hr-HR" dirty="0" smtClean="0"/>
              <a:t>usluge)</a:t>
            </a:r>
            <a:endParaRPr lang="hr-HR" dirty="0"/>
          </a:p>
          <a:p>
            <a:r>
              <a:rPr lang="en-US" b="1" dirty="0" smtClean="0"/>
              <a:t>SLA</a:t>
            </a:r>
            <a:r>
              <a:rPr lang="hr-HR" b="1" dirty="0" smtClean="0"/>
              <a:t> se pojavljuje u dva oblika</a:t>
            </a:r>
          </a:p>
          <a:p>
            <a:endParaRPr lang="hr-HR" sz="200" b="1" dirty="0" smtClean="0"/>
          </a:p>
          <a:p>
            <a:pPr marL="292608" lvl="1" indent="0">
              <a:buClr>
                <a:schemeClr val="tx1"/>
              </a:buClr>
              <a:buNone/>
            </a:pPr>
            <a:r>
              <a:rPr lang="hr-HR" b="1" dirty="0" smtClean="0"/>
              <a:t>S</a:t>
            </a:r>
            <a:r>
              <a:rPr lang="en-US" b="1" dirty="0" err="1" smtClean="0"/>
              <a:t>ystem</a:t>
            </a:r>
            <a:r>
              <a:rPr lang="en-US" b="1" dirty="0" smtClean="0"/>
              <a:t> Availability</a:t>
            </a:r>
            <a:r>
              <a:rPr lang="hr-HR" b="1" dirty="0" smtClean="0"/>
              <a:t> – Raspoloživost sustava</a:t>
            </a:r>
          </a:p>
          <a:p>
            <a:pPr marL="292608" lvl="1" indent="0">
              <a:buClr>
                <a:schemeClr val="tx1"/>
              </a:buClr>
              <a:buNone/>
            </a:pPr>
            <a:r>
              <a:rPr lang="hr-HR" dirty="0" smtClean="0"/>
              <a:t>	Primjer:</a:t>
            </a:r>
            <a:r>
              <a:rPr lang="en-US" dirty="0" smtClean="0"/>
              <a:t> </a:t>
            </a:r>
            <a:r>
              <a:rPr lang="hr-HR" dirty="0" smtClean="0"/>
              <a:t>aplikacija treba biti raspoloživa 23,5 sati dnevno svaki dan osim nedjelje)</a:t>
            </a:r>
          </a:p>
          <a:p>
            <a:pPr marL="292608" lvl="1" indent="0">
              <a:buClr>
                <a:schemeClr val="tx1"/>
              </a:buClr>
              <a:buNone/>
            </a:pPr>
            <a:r>
              <a:rPr lang="en-US" b="1" dirty="0" smtClean="0"/>
              <a:t>Response time</a:t>
            </a:r>
            <a:r>
              <a:rPr lang="hr-HR" b="1" dirty="0" smtClean="0"/>
              <a:t> – Vrijeme odziva</a:t>
            </a:r>
            <a:endParaRPr lang="hr-HR" b="1" dirty="0"/>
          </a:p>
          <a:p>
            <a:pPr marL="292608" lvl="1" indent="0">
              <a:buClr>
                <a:schemeClr val="tx1"/>
              </a:buClr>
              <a:buNone/>
            </a:pPr>
            <a:r>
              <a:rPr lang="hr-HR" dirty="0"/>
              <a:t>	</a:t>
            </a:r>
            <a:r>
              <a:rPr lang="en-US" dirty="0" err="1" smtClean="0"/>
              <a:t>Primjer</a:t>
            </a:r>
            <a:r>
              <a:rPr lang="en-US" dirty="0" smtClean="0"/>
              <a:t>: </a:t>
            </a:r>
            <a:r>
              <a:rPr lang="hr-HR" dirty="0" smtClean="0"/>
              <a:t>sustav treba imati odziv na sve korisnikove transakcije unutar 2 sekunde)</a:t>
            </a:r>
            <a:endParaRPr lang="hr-HR" b="1" dirty="0"/>
          </a:p>
          <a:p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testing</a:t>
            </a:r>
            <a:r>
              <a:rPr lang="hr-HR" dirty="0" smtClean="0"/>
              <a:t> orijentiran je prema drugom obliku SLA (vrijeme odziva)</a:t>
            </a:r>
          </a:p>
          <a:p>
            <a:r>
              <a:rPr lang="hr-HR" dirty="0" smtClean="0"/>
              <a:t>Raspoloživost sustava nije jednostavno ispitati</a:t>
            </a:r>
          </a:p>
          <a:p>
            <a:r>
              <a:rPr lang="hr-HR" dirty="0"/>
              <a:t>Raspoloživost sustava može </a:t>
            </a:r>
            <a:r>
              <a:rPr lang="hr-HR" dirty="0" smtClean="0"/>
              <a:t>se okvirno proračunati iz topologije povezivanja komponenti sustava kao i raspoloživosti pojedinih komponenti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MONITORING</a:t>
            </a:r>
            <a:endParaRPr lang="hr-H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6436752" cy="4023360"/>
          </a:xfrm>
        </p:spPr>
        <p:txBody>
          <a:bodyPr>
            <a:normAutofit lnSpcReduction="10000"/>
          </a:bodyPr>
          <a:lstStyle/>
          <a:p>
            <a:pPr fontAlgn="base"/>
            <a:endParaRPr lang="hr-HR" b="1" dirty="0" smtClean="0"/>
          </a:p>
          <a:p>
            <a:pPr fontAlgn="base"/>
            <a:r>
              <a:rPr lang="hr-HR" b="1" dirty="0" smtClean="0"/>
              <a:t>Nadzor operacijskog ustava</a:t>
            </a:r>
            <a:endParaRPr lang="en-US" dirty="0"/>
          </a:p>
          <a:p>
            <a:pPr lvl="1" fontAlgn="base"/>
            <a:r>
              <a:rPr lang="en-US" dirty="0"/>
              <a:t>Windows, Unix, Linux, VMWare </a:t>
            </a:r>
            <a:r>
              <a:rPr lang="en-US" dirty="0" err="1"/>
              <a:t>ESX</a:t>
            </a:r>
            <a:r>
              <a:rPr lang="en-US" dirty="0"/>
              <a:t> , Microsoft Hyper-V...</a:t>
            </a:r>
          </a:p>
          <a:p>
            <a:pPr fontAlgn="base"/>
            <a:r>
              <a:rPr lang="hr-HR" b="1" dirty="0" smtClean="0"/>
              <a:t>Nadzor baznog servera</a:t>
            </a:r>
          </a:p>
          <a:p>
            <a:pPr lvl="1" fontAlgn="base"/>
            <a:r>
              <a:rPr lang="en-US" dirty="0" err="1" smtClean="0"/>
              <a:t>SQLServer</a:t>
            </a:r>
            <a:r>
              <a:rPr lang="en-US" dirty="0"/>
              <a:t>, </a:t>
            </a:r>
            <a:r>
              <a:rPr lang="en-US" dirty="0" err="1"/>
              <a:t>Mysql</a:t>
            </a:r>
            <a:r>
              <a:rPr lang="en-US" dirty="0"/>
              <a:t>, </a:t>
            </a:r>
            <a:r>
              <a:rPr lang="en-US" dirty="0" err="1"/>
              <a:t>PostegreSQL</a:t>
            </a:r>
            <a:r>
              <a:rPr lang="en-US" dirty="0"/>
              <a:t>, DB2, Informix, Sybase, Oracle...</a:t>
            </a:r>
          </a:p>
          <a:p>
            <a:pPr fontAlgn="base"/>
            <a:r>
              <a:rPr lang="hr-HR" b="1" dirty="0" smtClean="0"/>
              <a:t>Nadzor </a:t>
            </a:r>
            <a:r>
              <a:rPr lang="en-US" b="1" dirty="0" smtClean="0"/>
              <a:t>Web </a:t>
            </a:r>
            <a:r>
              <a:rPr lang="hr-HR" b="1" dirty="0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apli</a:t>
            </a:r>
            <a:r>
              <a:rPr lang="hr-HR" b="1" dirty="0" err="1" smtClean="0"/>
              <a:t>kacijskog</a:t>
            </a:r>
            <a:r>
              <a:rPr lang="en-US" b="1" dirty="0" smtClean="0"/>
              <a:t> server</a:t>
            </a:r>
            <a:r>
              <a:rPr lang="hr-HR" b="1" dirty="0" smtClean="0"/>
              <a:t>a</a:t>
            </a:r>
            <a:endParaRPr lang="en-US" dirty="0"/>
          </a:p>
          <a:p>
            <a:pPr lvl="1" fontAlgn="base"/>
            <a:r>
              <a:rPr lang="en-US" dirty="0"/>
              <a:t>Apache,  IIS</a:t>
            </a:r>
          </a:p>
          <a:p>
            <a:pPr lvl="1" fontAlgn="base"/>
            <a:r>
              <a:rPr lang="en-US" dirty="0" err="1"/>
              <a:t>Sharepoint</a:t>
            </a:r>
            <a:r>
              <a:rPr lang="en-US" dirty="0"/>
              <a:t>, </a:t>
            </a:r>
            <a:r>
              <a:rPr lang="en-US" dirty="0" err="1"/>
              <a:t>JBoss</a:t>
            </a:r>
            <a:r>
              <a:rPr lang="en-US" dirty="0"/>
              <a:t>, </a:t>
            </a:r>
            <a:r>
              <a:rPr lang="en-US" dirty="0" err="1"/>
              <a:t>Weblogic</a:t>
            </a:r>
            <a:r>
              <a:rPr lang="en-US" dirty="0"/>
              <a:t>, </a:t>
            </a:r>
            <a:r>
              <a:rPr lang="en-US" dirty="0" err="1"/>
              <a:t>Websphere</a:t>
            </a:r>
            <a:r>
              <a:rPr lang="en-US" dirty="0"/>
              <a:t>, </a:t>
            </a:r>
            <a:r>
              <a:rPr lang="en-US" dirty="0" err="1"/>
              <a:t>OracleAS</a:t>
            </a:r>
            <a:r>
              <a:rPr lang="en-US" dirty="0"/>
              <a:t>, Tomcat, SAP Web, Siebel...</a:t>
            </a:r>
          </a:p>
          <a:p>
            <a:pPr fontAlgn="base"/>
            <a:r>
              <a:rPr lang="hr-HR" b="1" dirty="0" smtClean="0"/>
              <a:t>Nadzor mreže</a:t>
            </a:r>
            <a:endParaRPr lang="en-US" dirty="0"/>
          </a:p>
          <a:p>
            <a:pPr lvl="1" fontAlgn="base"/>
            <a:r>
              <a:rPr lang="en-US" dirty="0"/>
              <a:t>SNMP</a:t>
            </a:r>
          </a:p>
          <a:p>
            <a:endParaRPr lang="hr-HR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659077" y="1845735"/>
            <a:ext cx="3806091" cy="4023360"/>
          </a:xfrm>
        </p:spPr>
        <p:txBody>
          <a:bodyPr>
            <a:normAutofit lnSpcReduction="10000"/>
          </a:bodyPr>
          <a:lstStyle/>
          <a:p>
            <a:pPr fontAlgn="base"/>
            <a:endParaRPr lang="hr-HR" dirty="0" smtClean="0"/>
          </a:p>
          <a:p>
            <a:pPr fontAlgn="base"/>
            <a:r>
              <a:rPr lang="hr-HR" b="1" dirty="0" err="1" smtClean="0"/>
              <a:t>Key</a:t>
            </a:r>
            <a:r>
              <a:rPr lang="hr-HR" b="1" dirty="0" smtClean="0"/>
              <a:t> </a:t>
            </a:r>
            <a:r>
              <a:rPr lang="hr-HR" b="1" dirty="0" err="1" smtClean="0"/>
              <a:t>Performance</a:t>
            </a:r>
            <a:r>
              <a:rPr lang="hr-HR" b="1" dirty="0" smtClean="0"/>
              <a:t> </a:t>
            </a:r>
            <a:r>
              <a:rPr lang="hr-HR" b="1" dirty="0" err="1" smtClean="0"/>
              <a:t>Indicators</a:t>
            </a:r>
            <a:r>
              <a:rPr lang="hr-HR" b="1" dirty="0" smtClean="0"/>
              <a:t> (</a:t>
            </a:r>
            <a:r>
              <a:rPr lang="hr-HR" b="1" dirty="0" err="1" smtClean="0"/>
              <a:t>KPIs</a:t>
            </a:r>
            <a:r>
              <a:rPr lang="hr-HR" b="1" dirty="0" smtClean="0"/>
              <a:t>)</a:t>
            </a:r>
            <a:endParaRPr lang="hr-HR" b="1" dirty="0"/>
          </a:p>
          <a:p>
            <a:pPr lvl="1" fontAlgn="base"/>
            <a:r>
              <a:rPr lang="hr-HR" dirty="0" smtClean="0"/>
              <a:t>CPU</a:t>
            </a:r>
          </a:p>
          <a:p>
            <a:pPr lvl="1" fontAlgn="base"/>
            <a:r>
              <a:rPr lang="hr-HR" dirty="0" smtClean="0"/>
              <a:t>Memorija</a:t>
            </a:r>
          </a:p>
          <a:p>
            <a:pPr lvl="1" fontAlgn="base"/>
            <a:r>
              <a:rPr lang="hr-HR" dirty="0" smtClean="0"/>
              <a:t>Disk I/O</a:t>
            </a:r>
          </a:p>
          <a:p>
            <a:pPr lvl="1" fontAlgn="base"/>
            <a:r>
              <a:rPr lang="en-US" dirty="0" smtClean="0"/>
              <a:t>User </a:t>
            </a:r>
            <a:r>
              <a:rPr lang="en-US" dirty="0"/>
              <a:t>activity</a:t>
            </a:r>
          </a:p>
          <a:p>
            <a:pPr lvl="1" fontAlgn="base"/>
            <a:r>
              <a:rPr lang="en-US" dirty="0"/>
              <a:t>Transaction response time</a:t>
            </a:r>
          </a:p>
          <a:p>
            <a:pPr lvl="1" fontAlgn="base"/>
            <a:r>
              <a:rPr lang="en-US" dirty="0"/>
              <a:t>Transactional activities</a:t>
            </a:r>
          </a:p>
          <a:p>
            <a:pPr lvl="1" fontAlgn="base"/>
            <a:r>
              <a:rPr lang="en-US" dirty="0"/>
              <a:t>Network activity</a:t>
            </a:r>
          </a:p>
          <a:p>
            <a:pPr lvl="1" fontAlgn="base"/>
            <a:r>
              <a:rPr lang="en-US" dirty="0"/>
              <a:t>HTTP information</a:t>
            </a:r>
          </a:p>
          <a:p>
            <a:pPr lvl="1" fontAlgn="base"/>
            <a:r>
              <a:rPr lang="en-US" dirty="0"/>
              <a:t>Errors</a:t>
            </a:r>
          </a:p>
          <a:p>
            <a:pPr lvl="1" fontAlgn="base"/>
            <a:r>
              <a:rPr lang="en-US" dirty="0"/>
              <a:t>Customized log</a:t>
            </a:r>
          </a:p>
          <a:p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40</a:t>
            </a:fld>
            <a:endParaRPr lang="en-US"/>
          </a:p>
        </p:txBody>
      </p:sp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0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UOBIČAJENI PROBLEMI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hr-HR" sz="2400" dirty="0" smtClean="0"/>
              <a:t>Uska grla sustava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400" dirty="0" smtClean="0"/>
              <a:t>Slaba skalabilnost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400" dirty="0" smtClean="0"/>
              <a:t>Problemi programske konfiguracije servera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400" dirty="0" smtClean="0"/>
              <a:t>Nedovoljni hardware-</a:t>
            </a:r>
            <a:r>
              <a:rPr lang="hr-HR" sz="2400" dirty="0" err="1" smtClean="0"/>
              <a:t>ski</a:t>
            </a:r>
            <a:r>
              <a:rPr lang="hr-HR" sz="2400" dirty="0" smtClean="0"/>
              <a:t> resursi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2000" dirty="0" err="1" smtClean="0"/>
              <a:t>CPU</a:t>
            </a:r>
            <a:endParaRPr lang="hr-HR" sz="20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hr-HR" sz="2000" dirty="0"/>
              <a:t>m</a:t>
            </a:r>
            <a:r>
              <a:rPr lang="hr-HR" sz="2000" dirty="0" smtClean="0"/>
              <a:t>emorija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2000" dirty="0" smtClean="0"/>
              <a:t>diskovni prostor</a:t>
            </a:r>
            <a:endParaRPr lang="hr-HR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AB8F-875A-49D4-B725-640EDF710DDD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1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RAZNI ALATI ZA LOAD TESTING</a:t>
            </a:r>
            <a:endParaRPr lang="hr-HR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hr-HR" b="1" dirty="0" err="1" smtClean="0"/>
              <a:t>WebLOAD</a:t>
            </a:r>
            <a:endParaRPr lang="hr-HR" b="1" dirty="0" smtClean="0"/>
          </a:p>
          <a:p>
            <a:pPr>
              <a:lnSpc>
                <a:spcPct val="120000"/>
              </a:lnSpc>
            </a:pPr>
            <a:r>
              <a:rPr lang="hr-HR" dirty="0"/>
              <a:t/>
            </a:r>
            <a:br>
              <a:rPr lang="hr-HR" dirty="0"/>
            </a:br>
            <a:r>
              <a:rPr lang="hr-HR" dirty="0" err="1" smtClean="0"/>
              <a:t>LoadUI</a:t>
            </a:r>
            <a:r>
              <a:rPr lang="hr-HR" dirty="0" smtClean="0"/>
              <a:t> </a:t>
            </a:r>
            <a:r>
              <a:rPr lang="hr-HR" dirty="0"/>
              <a:t>NG Pro </a:t>
            </a:r>
            <a:br>
              <a:rPr lang="hr-HR" dirty="0"/>
            </a:br>
            <a:r>
              <a:rPr lang="hr-HR" dirty="0" err="1"/>
              <a:t>Apica</a:t>
            </a:r>
            <a:r>
              <a:rPr lang="hr-HR" dirty="0"/>
              <a:t> </a:t>
            </a:r>
            <a:r>
              <a:rPr lang="hr-HR" dirty="0" err="1"/>
              <a:t>LoadTest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LoadView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 smtClean="0"/>
              <a:t>AppLoader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/>
              <a:t>Apache </a:t>
            </a:r>
            <a:r>
              <a:rPr lang="hr-HR" dirty="0" err="1"/>
              <a:t>JMeter</a:t>
            </a:r>
            <a:r>
              <a:rPr lang="hr-HR" dirty="0"/>
              <a:t> </a:t>
            </a:r>
            <a:endParaRPr lang="hr-HR" dirty="0" smtClean="0"/>
          </a:p>
          <a:p>
            <a:pPr>
              <a:lnSpc>
                <a:spcPct val="120000"/>
              </a:lnSpc>
            </a:pPr>
            <a:r>
              <a:rPr lang="hr-HR" b="1" dirty="0" err="1" smtClean="0"/>
              <a:t>LoadRunner</a:t>
            </a:r>
            <a:r>
              <a:rPr lang="hr-HR" dirty="0"/>
              <a:t> </a:t>
            </a:r>
            <a:br>
              <a:rPr lang="hr-HR" dirty="0"/>
            </a:br>
            <a:endParaRPr lang="hr-HR" dirty="0" smtClean="0"/>
          </a:p>
          <a:p>
            <a:pPr>
              <a:lnSpc>
                <a:spcPct val="120000"/>
              </a:lnSpc>
            </a:pPr>
            <a:r>
              <a:rPr lang="hr-HR" dirty="0" err="1" smtClean="0"/>
              <a:t>Appvance</a:t>
            </a:r>
            <a:r>
              <a:rPr lang="hr-HR" dirty="0"/>
              <a:t> </a:t>
            </a:r>
            <a:endParaRPr lang="hr-HR" dirty="0" smtClean="0"/>
          </a:p>
          <a:p>
            <a:pPr>
              <a:lnSpc>
                <a:spcPct val="120000"/>
              </a:lnSpc>
            </a:pPr>
            <a:r>
              <a:rPr lang="hr-HR" b="1" dirty="0" err="1" smtClean="0"/>
              <a:t>NeoLoad</a:t>
            </a:r>
            <a:r>
              <a:rPr lang="hr-HR" b="1" dirty="0"/>
              <a:t> </a:t>
            </a:r>
            <a:endParaRPr lang="hr-HR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hr-HR" dirty="0" err="1"/>
              <a:t>LoadComplete</a:t>
            </a:r>
            <a:endParaRPr lang="hr-HR" dirty="0"/>
          </a:p>
          <a:p>
            <a:pPr>
              <a:lnSpc>
                <a:spcPct val="120000"/>
              </a:lnSpc>
            </a:pPr>
            <a:r>
              <a:rPr lang="hr-HR" b="1" dirty="0" err="1" smtClean="0"/>
              <a:t>OATS</a:t>
            </a:r>
            <a:endParaRPr lang="hr-HR" dirty="0" smtClean="0"/>
          </a:p>
          <a:p>
            <a:pPr>
              <a:lnSpc>
                <a:spcPct val="120000"/>
              </a:lnSpc>
            </a:pPr>
            <a:r>
              <a:rPr lang="hr-HR" dirty="0" smtClean="0"/>
              <a:t>WAPT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Loadster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LoadImpact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Rational</a:t>
            </a:r>
            <a:r>
              <a:rPr lang="hr-HR" dirty="0"/>
              <a:t> </a:t>
            </a:r>
            <a:r>
              <a:rPr lang="hr-HR" dirty="0" err="1"/>
              <a:t>Performance</a:t>
            </a:r>
            <a:r>
              <a:rPr lang="hr-HR" dirty="0"/>
              <a:t> </a:t>
            </a:r>
            <a:r>
              <a:rPr lang="hr-HR" dirty="0" err="1"/>
              <a:t>Tester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Testing</a:t>
            </a:r>
            <a:r>
              <a:rPr lang="hr-HR" dirty="0"/>
              <a:t> </a:t>
            </a:r>
            <a:r>
              <a:rPr lang="hr-HR" dirty="0" err="1"/>
              <a:t>Anywhere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OpenSTA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QEngine</a:t>
            </a:r>
            <a:r>
              <a:rPr lang="hr-HR" dirty="0"/>
              <a:t> (</a:t>
            </a:r>
            <a:r>
              <a:rPr lang="hr-HR" dirty="0" err="1"/>
              <a:t>ManageEngine</a:t>
            </a:r>
            <a:r>
              <a:rPr lang="hr-HR" dirty="0"/>
              <a:t>) </a:t>
            </a:r>
            <a:br>
              <a:rPr lang="hr-HR" dirty="0"/>
            </a:br>
            <a:r>
              <a:rPr lang="hr-HR" dirty="0" err="1"/>
              <a:t>Loadstorm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CloudTest</a:t>
            </a:r>
            <a:r>
              <a:rPr lang="hr-HR" dirty="0"/>
              <a:t> </a:t>
            </a:r>
            <a:br>
              <a:rPr lang="hr-HR" dirty="0"/>
            </a:br>
            <a:r>
              <a:rPr lang="hr-HR" dirty="0" err="1"/>
              <a:t>Httperf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42</a:t>
            </a:fld>
            <a:endParaRPr lang="en-US"/>
          </a:p>
        </p:txBody>
      </p:sp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1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RAZNI ALATI ZA </a:t>
            </a:r>
            <a:r>
              <a:rPr lang="hr-HR" b="1" dirty="0" err="1"/>
              <a:t>LOAD</a:t>
            </a:r>
            <a:r>
              <a:rPr lang="hr-HR" b="1" dirty="0"/>
              <a:t> </a:t>
            </a:r>
            <a:r>
              <a:rPr lang="hr-HR" b="1" dirty="0" err="1"/>
              <a:t>TESTING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Složenost sučelja</a:t>
            </a:r>
          </a:p>
          <a:p>
            <a:pPr lvl="1"/>
            <a:r>
              <a:rPr lang="en-US" dirty="0"/>
              <a:t>command line </a:t>
            </a:r>
            <a:r>
              <a:rPr lang="en-US" dirty="0" smtClean="0"/>
              <a:t>tools</a:t>
            </a:r>
            <a:r>
              <a:rPr lang="hr-HR" dirty="0" smtClean="0"/>
              <a:t> (samo za jednostavne alate)</a:t>
            </a:r>
            <a:endParaRPr lang="en-US" dirty="0"/>
          </a:p>
          <a:p>
            <a:pPr lvl="1"/>
            <a:r>
              <a:rPr lang="en-US" dirty="0" err="1"/>
              <a:t>gui</a:t>
            </a:r>
            <a:r>
              <a:rPr lang="en-US" dirty="0"/>
              <a:t> </a:t>
            </a:r>
            <a:r>
              <a:rPr lang="en-US" dirty="0" smtClean="0"/>
              <a:t>tools</a:t>
            </a:r>
            <a:r>
              <a:rPr lang="hr-HR" dirty="0" smtClean="0"/>
              <a:t> (bolje)</a:t>
            </a:r>
            <a:endParaRPr lang="en-US" dirty="0"/>
          </a:p>
          <a:p>
            <a:r>
              <a:rPr lang="hr-HR" b="1" dirty="0" smtClean="0"/>
              <a:t>Jednostavni alati (samo za web stranice)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Bad</a:t>
            </a:r>
            <a:r>
              <a:rPr lang="hr-HR" dirty="0" smtClean="0"/>
              <a:t> </a:t>
            </a:r>
            <a:r>
              <a:rPr lang="hr-HR" dirty="0" err="1" smtClean="0"/>
              <a:t>Boy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Webserver</a:t>
            </a:r>
            <a:r>
              <a:rPr lang="hr-HR" dirty="0" smtClean="0"/>
              <a:t> </a:t>
            </a:r>
            <a:r>
              <a:rPr lang="hr-HR" dirty="0" err="1" smtClean="0"/>
              <a:t>Stress</a:t>
            </a:r>
            <a:r>
              <a:rPr lang="hr-HR" dirty="0" smtClean="0"/>
              <a:t> Tool 8</a:t>
            </a:r>
          </a:p>
          <a:p>
            <a:r>
              <a:rPr lang="hr-HR" b="1" dirty="0" smtClean="0"/>
              <a:t>Napredni alati (za aplikacije)</a:t>
            </a:r>
            <a:endParaRPr lang="hr-HR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Runner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WebLOAD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NeoLoad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Oracle </a:t>
            </a:r>
            <a:r>
              <a:rPr lang="hr-HR" dirty="0" err="1" smtClean="0"/>
              <a:t>Application</a:t>
            </a:r>
            <a:r>
              <a:rPr lang="hr-HR" dirty="0" smtClean="0"/>
              <a:t> </a:t>
            </a:r>
            <a:r>
              <a:rPr lang="hr-HR" dirty="0" err="1" smtClean="0"/>
              <a:t>Testing</a:t>
            </a:r>
            <a:r>
              <a:rPr lang="hr-HR" dirty="0" smtClean="0"/>
              <a:t> Suite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Micro </a:t>
            </a:r>
            <a:r>
              <a:rPr lang="hr-HR" b="1" dirty="0" err="1"/>
              <a:t>Focus</a:t>
            </a:r>
            <a:r>
              <a:rPr lang="hr-HR" b="1" dirty="0"/>
              <a:t> </a:t>
            </a:r>
            <a:r>
              <a:rPr lang="hr-HR" b="1" dirty="0" err="1" smtClean="0"/>
              <a:t>LoadRunner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Planiranje </a:t>
            </a:r>
            <a:r>
              <a:rPr lang="en-US" dirty="0" smtClean="0"/>
              <a:t>Load Test</a:t>
            </a:r>
            <a:r>
              <a:rPr lang="hr-HR" dirty="0" smtClean="0"/>
              <a:t>-a</a:t>
            </a:r>
            <a:endParaRPr lang="en-US" dirty="0"/>
          </a:p>
          <a:p>
            <a:r>
              <a:rPr lang="hr-HR" dirty="0" smtClean="0"/>
              <a:t>Kreiranje</a:t>
            </a:r>
            <a:r>
              <a:rPr lang="en-US" dirty="0" smtClean="0"/>
              <a:t> </a:t>
            </a:r>
            <a:r>
              <a:rPr lang="en-US" dirty="0" err="1"/>
              <a:t>VUGen</a:t>
            </a:r>
            <a:r>
              <a:rPr lang="en-US" dirty="0"/>
              <a:t> </a:t>
            </a:r>
            <a:r>
              <a:rPr lang="hr-HR" dirty="0" err="1" smtClean="0"/>
              <a:t>skripti</a:t>
            </a:r>
            <a:endParaRPr lang="en-US" dirty="0"/>
          </a:p>
          <a:p>
            <a:r>
              <a:rPr lang="hr-HR" dirty="0" smtClean="0"/>
              <a:t>Kreiranje scenarija</a:t>
            </a:r>
            <a:endParaRPr lang="en-US" dirty="0"/>
          </a:p>
          <a:p>
            <a:r>
              <a:rPr lang="hr-HR" dirty="0" smtClean="0"/>
              <a:t>Izvršavanje scenarija</a:t>
            </a:r>
            <a:endParaRPr lang="en-US" dirty="0"/>
          </a:p>
          <a:p>
            <a:r>
              <a:rPr lang="hr-HR" dirty="0" smtClean="0"/>
              <a:t>Analiza rezultata </a:t>
            </a:r>
            <a:r>
              <a:rPr lang="en-US" dirty="0" smtClean="0"/>
              <a:t>(</a:t>
            </a:r>
            <a:r>
              <a:rPr lang="hr-HR" dirty="0" smtClean="0"/>
              <a:t>slijedi podešavanje sustava</a:t>
            </a:r>
            <a:r>
              <a:rPr lang="en-US" dirty="0" smtClean="0"/>
              <a:t>)</a:t>
            </a:r>
            <a:endParaRPr lang="hr-HR" dirty="0" smtClean="0"/>
          </a:p>
          <a:p>
            <a:endParaRPr lang="hr-HR" dirty="0"/>
          </a:p>
          <a:p>
            <a:r>
              <a:rPr lang="hr-HR" dirty="0" smtClean="0"/>
              <a:t>Sada </a:t>
            </a:r>
            <a:r>
              <a:rPr lang="hr-HR" dirty="0" err="1" smtClean="0"/>
              <a:t>Micro</a:t>
            </a:r>
            <a:r>
              <a:rPr lang="hr-HR" dirty="0" smtClean="0"/>
              <a:t> </a:t>
            </a:r>
            <a:r>
              <a:rPr lang="hr-HR" dirty="0" err="1" smtClean="0"/>
              <a:t>Focus</a:t>
            </a:r>
            <a:r>
              <a:rPr lang="hr-HR" dirty="0" smtClean="0"/>
              <a:t>, prije HP</a:t>
            </a:r>
            <a:endParaRPr lang="en-US" dirty="0"/>
          </a:p>
          <a:p>
            <a:endParaRPr lang="hr-H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85" y="2008557"/>
            <a:ext cx="6356342" cy="141314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63" y="3457901"/>
            <a:ext cx="3998646" cy="27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1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Micro </a:t>
            </a:r>
            <a:r>
              <a:rPr lang="hr-HR" b="1" dirty="0" err="1"/>
              <a:t>Focus</a:t>
            </a:r>
            <a:r>
              <a:rPr lang="hr-HR" b="1" dirty="0"/>
              <a:t> </a:t>
            </a:r>
            <a:r>
              <a:rPr lang="hr-HR" b="1" dirty="0" err="1" smtClean="0"/>
              <a:t>Load</a:t>
            </a:r>
            <a:r>
              <a:rPr lang="hr-HR" b="1" dirty="0" smtClean="0"/>
              <a:t> </a:t>
            </a:r>
            <a:r>
              <a:rPr lang="hr-HR" b="1" dirty="0" err="1" smtClean="0"/>
              <a:t>Runner</a:t>
            </a:r>
            <a:endParaRPr lang="hr-HR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13" y="1985963"/>
            <a:ext cx="6667500" cy="37433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4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/>
            </a:r>
            <a:br>
              <a:rPr lang="hr-HR" b="1" dirty="0"/>
            </a:br>
            <a:r>
              <a:rPr lang="hr-HR" b="1" dirty="0" err="1"/>
              <a:t>Micro</a:t>
            </a:r>
            <a:r>
              <a:rPr lang="hr-HR" b="1" dirty="0"/>
              <a:t> </a:t>
            </a:r>
            <a:r>
              <a:rPr lang="hr-HR" b="1" dirty="0" err="1"/>
              <a:t>Focus</a:t>
            </a:r>
            <a:r>
              <a:rPr lang="hr-HR" b="1" dirty="0"/>
              <a:t> </a:t>
            </a:r>
            <a:r>
              <a:rPr lang="hr-HR" b="1" dirty="0" err="1" smtClean="0"/>
              <a:t>Load</a:t>
            </a:r>
            <a:r>
              <a:rPr lang="hr-HR" b="1" dirty="0" smtClean="0"/>
              <a:t> </a:t>
            </a:r>
            <a:r>
              <a:rPr lang="hr-HR" b="1" dirty="0" err="1"/>
              <a:t>Runner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en-US" b="1" dirty="0" smtClean="0"/>
              <a:t>Virtual </a:t>
            </a:r>
            <a:r>
              <a:rPr lang="en-US" b="1" dirty="0"/>
              <a:t>User Generator</a:t>
            </a:r>
            <a:r>
              <a:rPr lang="en-US" dirty="0"/>
              <a:t> </a:t>
            </a:r>
            <a:r>
              <a:rPr lang="hr-HR" dirty="0" smtClean="0"/>
              <a:t>ili</a:t>
            </a:r>
            <a:r>
              <a:rPr lang="en-US" dirty="0"/>
              <a:t> </a:t>
            </a:r>
            <a:r>
              <a:rPr lang="en-US" b="1" dirty="0" err="1" smtClean="0"/>
              <a:t>VuGen</a:t>
            </a:r>
            <a:endParaRPr lang="hr-HR" b="1" dirty="0" smtClean="0"/>
          </a:p>
          <a:p>
            <a:pPr lvl="1"/>
            <a:r>
              <a:rPr lang="hr-HR" dirty="0" smtClean="0"/>
              <a:t>snima rad korisnika i kreira skripte za testiranje</a:t>
            </a:r>
          </a:p>
          <a:p>
            <a:pPr lvl="1"/>
            <a:r>
              <a:rPr lang="en-US" dirty="0" err="1" smtClean="0"/>
              <a:t>Vuser</a:t>
            </a:r>
            <a:r>
              <a:rPr lang="en-US" dirty="0" smtClean="0"/>
              <a:t> script</a:t>
            </a:r>
            <a:endParaRPr lang="en-US" dirty="0"/>
          </a:p>
          <a:p>
            <a:r>
              <a:rPr lang="en-US" b="1" dirty="0" smtClean="0"/>
              <a:t>Controller</a:t>
            </a:r>
            <a:endParaRPr lang="hr-HR" b="1" dirty="0" smtClean="0"/>
          </a:p>
          <a:p>
            <a:pPr lvl="1"/>
            <a:r>
              <a:rPr lang="hr-HR" dirty="0" smtClean="0"/>
              <a:t>organizira upravlja i nadzire </a:t>
            </a:r>
            <a:r>
              <a:rPr lang="hr-HR" dirty="0" err="1" smtClean="0"/>
              <a:t>load</a:t>
            </a:r>
            <a:r>
              <a:rPr lang="hr-HR" dirty="0" smtClean="0"/>
              <a:t> test</a:t>
            </a:r>
            <a:r>
              <a:rPr lang="en-US" dirty="0"/>
              <a:t> </a:t>
            </a:r>
            <a:endParaRPr lang="hr-HR" dirty="0" smtClean="0"/>
          </a:p>
          <a:p>
            <a:r>
              <a:rPr lang="en-US" b="1" dirty="0" smtClean="0"/>
              <a:t>Analysis</a:t>
            </a:r>
            <a:endParaRPr lang="hr-HR" b="1" dirty="0" smtClean="0"/>
          </a:p>
          <a:p>
            <a:pPr lvl="1"/>
            <a:r>
              <a:rPr lang="hr-HR" dirty="0" smtClean="0"/>
              <a:t>Prikazuje i uspoređuje rezultate testova</a:t>
            </a:r>
          </a:p>
          <a:p>
            <a:r>
              <a:rPr lang="en-US" dirty="0"/>
              <a:t> </a:t>
            </a:r>
            <a:endParaRPr lang="hr-H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38" y="2265682"/>
            <a:ext cx="3532553" cy="2772864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46</a:t>
            </a:fld>
            <a:endParaRPr lang="en-US"/>
          </a:p>
        </p:txBody>
      </p:sp>
      <p:pic>
        <p:nvPicPr>
          <p:cNvPr id="11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7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Micro</a:t>
            </a:r>
            <a:r>
              <a:rPr lang="hr-HR" b="1" dirty="0"/>
              <a:t> </a:t>
            </a:r>
            <a:r>
              <a:rPr lang="hr-HR" b="1" dirty="0" err="1"/>
              <a:t>Focus</a:t>
            </a:r>
            <a:r>
              <a:rPr lang="hr-HR" b="1" dirty="0"/>
              <a:t> </a:t>
            </a:r>
            <a:r>
              <a:rPr lang="hr-HR" b="1" dirty="0" err="1" smtClean="0"/>
              <a:t>SiteScope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b="1" dirty="0" err="1" smtClean="0"/>
              <a:t>Agentless</a:t>
            </a:r>
            <a:r>
              <a:rPr lang="hr-HR" b="1" dirty="0" smtClean="0"/>
              <a:t> nadzorni software</a:t>
            </a:r>
            <a:endParaRPr lang="hr-HR" b="1" dirty="0"/>
          </a:p>
          <a:p>
            <a:r>
              <a:rPr lang="hr-HR" dirty="0" smtClean="0"/>
              <a:t>Nadzor raspoloživosti i performansi distribuirane </a:t>
            </a:r>
            <a:r>
              <a:rPr lang="hr-HR" dirty="0" err="1" smtClean="0"/>
              <a:t>IT</a:t>
            </a:r>
            <a:r>
              <a:rPr lang="hr-HR" dirty="0" smtClean="0"/>
              <a:t> infrastrukture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Serveri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Mreža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Servisi</a:t>
            </a:r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451080"/>
            <a:ext cx="4937125" cy="2813090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Micro</a:t>
            </a:r>
            <a:r>
              <a:rPr lang="hr-HR" b="1" dirty="0"/>
              <a:t> </a:t>
            </a:r>
            <a:r>
              <a:rPr lang="hr-HR" b="1" dirty="0" err="1" smtClean="0"/>
              <a:t>Focus</a:t>
            </a:r>
            <a:r>
              <a:rPr lang="hr-HR" b="1" dirty="0" smtClean="0"/>
              <a:t> </a:t>
            </a:r>
            <a:r>
              <a:rPr lang="hr-HR" b="1" dirty="0" err="1" smtClean="0"/>
              <a:t>StormRunner</a:t>
            </a:r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  <a:ln w="38100">
            <a:solidFill>
              <a:srgbClr val="C000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0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/>
              <a:t>RadView</a:t>
            </a:r>
            <a:r>
              <a:rPr lang="hr-HR" b="1" dirty="0" smtClean="0"/>
              <a:t> </a:t>
            </a:r>
            <a:r>
              <a:rPr lang="en-US" b="1" dirty="0" err="1"/>
              <a:t>WebLOAD</a:t>
            </a:r>
            <a:endParaRPr lang="hr-H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399813"/>
            <a:ext cx="4937125" cy="29156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49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 err="1"/>
              <a:t>Integrated</a:t>
            </a:r>
            <a:r>
              <a:rPr lang="hr-HR" b="1" dirty="0"/>
              <a:t> Development </a:t>
            </a:r>
            <a:r>
              <a:rPr lang="hr-HR" b="1" dirty="0" err="1"/>
              <a:t>Environment</a:t>
            </a:r>
            <a:r>
              <a:rPr lang="hr-HR" b="1" dirty="0"/>
              <a:t> (IDE)</a:t>
            </a:r>
          </a:p>
          <a:p>
            <a:r>
              <a:rPr lang="hr-HR" dirty="0"/>
              <a:t>- </a:t>
            </a:r>
            <a:r>
              <a:rPr lang="hr-HR" dirty="0" smtClean="0"/>
              <a:t>za razvoj </a:t>
            </a:r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testing</a:t>
            </a:r>
            <a:r>
              <a:rPr lang="hr-HR" dirty="0" smtClean="0"/>
              <a:t> scenarija</a:t>
            </a:r>
            <a:endParaRPr lang="hr-HR" dirty="0"/>
          </a:p>
          <a:p>
            <a:r>
              <a:rPr lang="en-US" b="1" dirty="0" smtClean="0"/>
              <a:t>Console</a:t>
            </a:r>
            <a:endParaRPr lang="hr-HR" b="1" dirty="0" smtClean="0"/>
          </a:p>
          <a:p>
            <a:pPr lvl="1"/>
            <a:r>
              <a:rPr lang="hr-HR" dirty="0" smtClean="0"/>
              <a:t>upravlja testom</a:t>
            </a:r>
            <a:endParaRPr lang="en-US" dirty="0"/>
          </a:p>
          <a:p>
            <a:r>
              <a:rPr lang="en-US" b="1" dirty="0"/>
              <a:t>Load Generator </a:t>
            </a:r>
            <a:endParaRPr lang="hr-HR" b="1" dirty="0" smtClean="0"/>
          </a:p>
          <a:p>
            <a:pPr lvl="1"/>
            <a:r>
              <a:rPr lang="en-US" dirty="0" err="1" smtClean="0"/>
              <a:t>gener</a:t>
            </a:r>
            <a:r>
              <a:rPr lang="hr-HR" dirty="0" err="1" smtClean="0"/>
              <a:t>ira</a:t>
            </a:r>
            <a:r>
              <a:rPr lang="hr-HR" dirty="0" smtClean="0"/>
              <a:t> opterećenje na sustavu</a:t>
            </a:r>
            <a:endParaRPr lang="en-US" dirty="0"/>
          </a:p>
          <a:p>
            <a:r>
              <a:rPr lang="en-US" b="1" dirty="0"/>
              <a:t>Analytics </a:t>
            </a:r>
            <a:endParaRPr lang="hr-HR" b="1" dirty="0" smtClean="0"/>
          </a:p>
          <a:p>
            <a:pPr lvl="1"/>
            <a:r>
              <a:rPr lang="hr-HR" dirty="0" smtClean="0"/>
              <a:t>analizira </a:t>
            </a:r>
            <a:r>
              <a:rPr lang="en-US" dirty="0" smtClean="0"/>
              <a:t>re</a:t>
            </a:r>
            <a:r>
              <a:rPr lang="hr-HR" dirty="0" err="1" smtClean="0"/>
              <a:t>zultate</a:t>
            </a:r>
            <a:r>
              <a:rPr lang="hr-HR" dirty="0" smtClean="0"/>
              <a:t> testa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smtClean="0"/>
              <a:t>Dashboard</a:t>
            </a:r>
            <a:endParaRPr lang="hr-HR" b="1" dirty="0" smtClean="0"/>
          </a:p>
          <a:p>
            <a:pPr lvl="1"/>
            <a:r>
              <a:rPr lang="hr-HR" dirty="0" smtClean="0"/>
              <a:t>pregled rezultata u realnom vremenu</a:t>
            </a:r>
          </a:p>
          <a:p>
            <a:pPr lvl="1"/>
            <a:r>
              <a:rPr lang="hr-HR" dirty="0"/>
              <a:t>p</a:t>
            </a:r>
            <a:r>
              <a:rPr lang="hr-HR" dirty="0" smtClean="0"/>
              <a:t>ristup preko web-a</a:t>
            </a:r>
            <a:endParaRPr lang="en-US" dirty="0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RASPOLOŽIVOST (AVAILABILITY)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 smtClean="0"/>
              <a:t>Raspoloživost je različita od pouzdanosti</a:t>
            </a:r>
            <a:r>
              <a:rPr lang="en-US" dirty="0" smtClean="0"/>
              <a:t> (reliability)</a:t>
            </a:r>
          </a:p>
          <a:p>
            <a:r>
              <a:rPr lang="hr-HR" b="1" dirty="0" smtClean="0"/>
              <a:t>Raspoloživost se definira kao vjerojatnost da će sustav ispravno raditi kad je potreban</a:t>
            </a:r>
          </a:p>
          <a:p>
            <a:r>
              <a:rPr lang="en-US" dirty="0" err="1" smtClean="0"/>
              <a:t>Raspoloživost</a:t>
            </a:r>
            <a:r>
              <a:rPr lang="en-US" dirty="0" smtClean="0"/>
              <a:t> = Uptime / (Uptime + Downtime)</a:t>
            </a:r>
          </a:p>
          <a:p>
            <a:r>
              <a:rPr lang="hr-HR" dirty="0" smtClean="0"/>
              <a:t>Vjerojatnost da će sustav ispravno raditi (neće imati kvar ili biti popravljan) kada treba biti korišten</a:t>
            </a:r>
          </a:p>
          <a:p>
            <a:r>
              <a:rPr lang="hr-HR" dirty="0" smtClean="0"/>
              <a:t>Pouzdanost se definira kao vjerojatnost da će sustav ispravno raditi do određenog trenutka (</a:t>
            </a:r>
            <a:r>
              <a:rPr lang="en-US" dirty="0" smtClean="0"/>
              <a:t>MTBF</a:t>
            </a:r>
            <a:r>
              <a:rPr lang="hr-HR" dirty="0" smtClean="0"/>
              <a:t>) u specificiranim okolnostima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1544-4257-4E61-8E29-3ECC5FB3E8E4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RadView</a:t>
            </a:r>
            <a:r>
              <a:rPr lang="hr-HR" b="1" dirty="0"/>
              <a:t> </a:t>
            </a:r>
            <a:r>
              <a:rPr lang="en-US" b="1" dirty="0" err="1" smtClean="0"/>
              <a:t>WebLOAD</a:t>
            </a:r>
            <a:r>
              <a:rPr lang="hr-HR" b="1" dirty="0" smtClean="0"/>
              <a:t> – ON PREMISE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50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40" y="1846263"/>
            <a:ext cx="7272645" cy="40227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RadView</a:t>
            </a:r>
            <a:r>
              <a:rPr lang="hr-HR" b="1" dirty="0"/>
              <a:t> </a:t>
            </a:r>
            <a:r>
              <a:rPr lang="en-US" b="1" dirty="0" err="1" smtClean="0"/>
              <a:t>WebLOAD</a:t>
            </a:r>
            <a:r>
              <a:rPr lang="hr-HR" b="1" dirty="0" smtClean="0"/>
              <a:t> – IN CLOUD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98" y="1846263"/>
            <a:ext cx="6087329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5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err="1"/>
              <a:t>RadView</a:t>
            </a:r>
            <a:r>
              <a:rPr lang="hr-HR" b="1" dirty="0"/>
              <a:t> </a:t>
            </a:r>
            <a:r>
              <a:rPr lang="hr-HR" b="1" dirty="0" err="1" smtClean="0"/>
              <a:t>WebLOAD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 smtClean="0"/>
              <a:t>Monitoring performansi servera pod testom</a:t>
            </a:r>
          </a:p>
          <a:p>
            <a:pPr lvl="1"/>
            <a:r>
              <a:rPr lang="hr-HR" dirty="0" smtClean="0"/>
              <a:t>Brzo ukazuje na uska grla i kritične elemente</a:t>
            </a:r>
          </a:p>
          <a:p>
            <a:r>
              <a:rPr lang="hr-HR" b="1" dirty="0"/>
              <a:t>Server-side </a:t>
            </a:r>
            <a:r>
              <a:rPr lang="hr-HR" b="1" dirty="0" err="1" smtClean="0"/>
              <a:t>performance</a:t>
            </a:r>
            <a:endParaRPr lang="hr-HR" b="1" dirty="0" smtClean="0"/>
          </a:p>
          <a:p>
            <a:pPr lvl="1"/>
            <a:r>
              <a:rPr lang="en-US" dirty="0"/>
              <a:t>operating </a:t>
            </a:r>
            <a:r>
              <a:rPr lang="en-US" dirty="0" smtClean="0"/>
              <a:t>systems</a:t>
            </a:r>
            <a:endParaRPr lang="hr-HR" dirty="0" smtClean="0"/>
          </a:p>
          <a:p>
            <a:pPr lvl="1"/>
            <a:r>
              <a:rPr lang="en-US" dirty="0" smtClean="0"/>
              <a:t>web servers</a:t>
            </a:r>
            <a:endParaRPr lang="hr-HR" dirty="0" smtClean="0"/>
          </a:p>
          <a:p>
            <a:pPr lvl="1"/>
            <a:r>
              <a:rPr lang="en-US" dirty="0" smtClean="0"/>
              <a:t>application servers</a:t>
            </a:r>
            <a:endParaRPr lang="hr-HR" dirty="0" smtClean="0"/>
          </a:p>
          <a:p>
            <a:pPr lvl="1"/>
            <a:r>
              <a:rPr lang="en-US" dirty="0" smtClean="0"/>
              <a:t>database servers</a:t>
            </a:r>
            <a:endParaRPr lang="hr-HR" dirty="0" smtClean="0"/>
          </a:p>
          <a:p>
            <a:r>
              <a:rPr lang="hr-HR" b="1" dirty="0" smtClean="0"/>
              <a:t>Selekcija </a:t>
            </a:r>
            <a:r>
              <a:rPr lang="hr-HR" b="1" dirty="0" err="1" smtClean="0"/>
              <a:t>Performance</a:t>
            </a:r>
            <a:r>
              <a:rPr lang="hr-HR" b="1" dirty="0" smtClean="0"/>
              <a:t> </a:t>
            </a:r>
            <a:r>
              <a:rPr lang="hr-HR" b="1" dirty="0" err="1" smtClean="0"/>
              <a:t>Counter</a:t>
            </a:r>
            <a:r>
              <a:rPr lang="hr-HR" b="1" dirty="0" smtClean="0"/>
              <a:t>-a</a:t>
            </a:r>
          </a:p>
          <a:p>
            <a:pPr lvl="1"/>
            <a:r>
              <a:rPr lang="pt-BR" dirty="0" smtClean="0"/>
              <a:t>CPU</a:t>
            </a:r>
            <a:endParaRPr lang="hr-HR" dirty="0" smtClean="0"/>
          </a:p>
          <a:p>
            <a:pPr lvl="1"/>
            <a:r>
              <a:rPr lang="hr-HR" dirty="0" smtClean="0"/>
              <a:t>m</a:t>
            </a:r>
            <a:r>
              <a:rPr lang="pt-BR" dirty="0" smtClean="0"/>
              <a:t>emor</a:t>
            </a:r>
            <a:r>
              <a:rPr lang="hr-HR" dirty="0" err="1" smtClean="0"/>
              <a:t>ija</a:t>
            </a:r>
            <a:endParaRPr lang="hr-HR" dirty="0" smtClean="0"/>
          </a:p>
          <a:p>
            <a:pPr lvl="1"/>
            <a:r>
              <a:rPr lang="hr-HR" dirty="0" smtClean="0"/>
              <a:t>procesi</a:t>
            </a:r>
          </a:p>
          <a:p>
            <a:pPr lvl="1"/>
            <a:r>
              <a:rPr lang="pt-BR" dirty="0" smtClean="0"/>
              <a:t>disk I/O</a:t>
            </a:r>
            <a:endParaRPr lang="hr-HR" dirty="0" smtClean="0"/>
          </a:p>
          <a:p>
            <a:pPr lvl="1"/>
            <a:r>
              <a:rPr lang="hr-HR" dirty="0" smtClean="0"/>
              <a:t>redovi čekanja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01" y="2041638"/>
            <a:ext cx="3549878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52</a:t>
            </a:fld>
            <a:endParaRPr lang="en-US"/>
          </a:p>
        </p:txBody>
      </p:sp>
      <p:pic>
        <p:nvPicPr>
          <p:cNvPr id="9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2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RadView</a:t>
            </a:r>
            <a:r>
              <a:rPr lang="hr-HR" b="1" dirty="0"/>
              <a:t> </a:t>
            </a:r>
            <a:r>
              <a:rPr lang="en-US" b="1" dirty="0" err="1"/>
              <a:t>WebLOAD</a:t>
            </a:r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53</a:t>
            </a:fld>
            <a:endParaRPr lang="en-US"/>
          </a:p>
        </p:txBody>
      </p:sp>
      <p:pic>
        <p:nvPicPr>
          <p:cNvPr id="9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Primjer grafičkog izvještaja</a:t>
            </a:r>
            <a:endParaRPr lang="hr-HR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869290"/>
            <a:ext cx="6583364" cy="434067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1"/>
                </a:solidFill>
              </a:rPr>
              <a:t>N</a:t>
            </a:r>
            <a:r>
              <a:rPr lang="en-US" b="1" dirty="0" err="1" smtClean="0">
                <a:solidFill>
                  <a:schemeClr val="tx1"/>
                </a:solidFill>
              </a:rPr>
              <a:t>eo</a:t>
            </a:r>
            <a:r>
              <a:rPr lang="hr-HR" b="1" dirty="0" smtClean="0">
                <a:solidFill>
                  <a:schemeClr val="tx1"/>
                </a:solidFill>
              </a:rPr>
              <a:t>L</a:t>
            </a:r>
            <a:r>
              <a:rPr lang="en-US" b="1" dirty="0" err="1" smtClean="0">
                <a:solidFill>
                  <a:schemeClr val="tx1"/>
                </a:solidFill>
              </a:rPr>
              <a:t>oad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9123"/>
          </a:xfrm>
        </p:spPr>
        <p:txBody>
          <a:bodyPr>
            <a:normAutofit fontScale="85000" lnSpcReduction="20000"/>
          </a:bodyPr>
          <a:lstStyle/>
          <a:p>
            <a:pPr marL="1016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hr-HR" sz="2600" b="1" dirty="0" smtClean="0">
                <a:solidFill>
                  <a:srgbClr val="000000"/>
                </a:solidFill>
              </a:rPr>
              <a:t>Snimanje</a:t>
            </a:r>
            <a:r>
              <a:rPr lang="en-US" sz="2600" b="1" dirty="0" smtClean="0">
                <a:solidFill>
                  <a:srgbClr val="000000"/>
                </a:solidFill>
              </a:rPr>
              <a:t> </a:t>
            </a:r>
            <a:r>
              <a:rPr lang="en-US" sz="2600" b="1" dirty="0">
                <a:solidFill>
                  <a:srgbClr val="000000"/>
                </a:solidFill>
              </a:rPr>
              <a:t>HTTP </a:t>
            </a:r>
            <a:r>
              <a:rPr lang="hr-HR" sz="2600" b="1" dirty="0" smtClean="0">
                <a:solidFill>
                  <a:srgbClr val="000000"/>
                </a:solidFill>
              </a:rPr>
              <a:t>prometa između </a:t>
            </a:r>
            <a:r>
              <a:rPr lang="hr-HR" sz="2600" b="1" dirty="0" err="1" smtClean="0">
                <a:solidFill>
                  <a:srgbClr val="000000"/>
                </a:solidFill>
              </a:rPr>
              <a:t>browser</a:t>
            </a:r>
            <a:r>
              <a:rPr lang="hr-HR" sz="2600" b="1" dirty="0" smtClean="0">
                <a:solidFill>
                  <a:srgbClr val="000000"/>
                </a:solidFill>
              </a:rPr>
              <a:t>-a i servera</a:t>
            </a:r>
          </a:p>
          <a:p>
            <a:pPr marL="759968" lvl="1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2300" dirty="0" smtClean="0">
                <a:solidFill>
                  <a:srgbClr val="000000"/>
                </a:solidFill>
              </a:rPr>
              <a:t>uporaba </a:t>
            </a:r>
            <a:r>
              <a:rPr lang="hr-HR" sz="2300" dirty="0" err="1" smtClean="0">
                <a:solidFill>
                  <a:srgbClr val="000000"/>
                </a:solidFill>
              </a:rPr>
              <a:t>proxy</a:t>
            </a:r>
            <a:r>
              <a:rPr lang="hr-HR" sz="2300" dirty="0" smtClean="0">
                <a:solidFill>
                  <a:srgbClr val="000000"/>
                </a:solidFill>
              </a:rPr>
              <a:t> server tehnologija</a:t>
            </a:r>
            <a:endParaRPr lang="hr-HR" sz="2300" dirty="0">
              <a:solidFill>
                <a:srgbClr val="000000"/>
              </a:solidFill>
            </a:endParaRPr>
          </a:p>
          <a:p>
            <a:pPr marL="46736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hr-HR" sz="1400" b="1" dirty="0" smtClean="0">
              <a:solidFill>
                <a:srgbClr val="000000"/>
              </a:solidFill>
            </a:endParaRPr>
          </a:p>
          <a:p>
            <a:pPr marL="1016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600" b="1" dirty="0" err="1" smtClean="0">
                <a:solidFill>
                  <a:srgbClr val="000000"/>
                </a:solidFill>
              </a:rPr>
              <a:t>Defini</a:t>
            </a:r>
            <a:r>
              <a:rPr lang="hr-HR" sz="2600" b="1" dirty="0" err="1" smtClean="0">
                <a:solidFill>
                  <a:srgbClr val="000000"/>
                </a:solidFill>
              </a:rPr>
              <a:t>ranje</a:t>
            </a:r>
            <a:r>
              <a:rPr lang="hr-HR" sz="2600" b="1" dirty="0" smtClean="0">
                <a:solidFill>
                  <a:srgbClr val="000000"/>
                </a:solidFill>
              </a:rPr>
              <a:t> test parametara</a:t>
            </a:r>
          </a:p>
          <a:p>
            <a:pPr marL="759968" lvl="1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2300" dirty="0" smtClean="0">
                <a:solidFill>
                  <a:srgbClr val="000000"/>
                </a:solidFill>
              </a:rPr>
              <a:t>ponašanje virtualnih korisnika</a:t>
            </a:r>
          </a:p>
          <a:p>
            <a:pPr marL="759968" lvl="1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rgbClr val="000000"/>
                </a:solidFill>
              </a:rPr>
              <a:t>broj virtualnih korisnika tijekom testa</a:t>
            </a:r>
          </a:p>
          <a:p>
            <a:pPr marL="759968" lvl="1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2300" dirty="0" smtClean="0">
                <a:solidFill>
                  <a:srgbClr val="000000"/>
                </a:solidFill>
              </a:rPr>
              <a:t>postavljanje scenarija: </a:t>
            </a:r>
            <a:r>
              <a:rPr lang="en-US" sz="2300" dirty="0" smtClean="0">
                <a:solidFill>
                  <a:srgbClr val="000000"/>
                </a:solidFill>
              </a:rPr>
              <a:t>load </a:t>
            </a:r>
            <a:r>
              <a:rPr lang="en-US" sz="2300" dirty="0">
                <a:solidFill>
                  <a:srgbClr val="000000"/>
                </a:solidFill>
              </a:rPr>
              <a:t>policy (constant, ramp-up, peak or custom</a:t>
            </a:r>
            <a:r>
              <a:rPr lang="en-US" sz="2300" dirty="0" smtClean="0">
                <a:solidFill>
                  <a:srgbClr val="000000"/>
                </a:solidFill>
              </a:rPr>
              <a:t>)</a:t>
            </a:r>
            <a:endParaRPr lang="hr-HR" sz="2300" dirty="0" smtClean="0">
              <a:solidFill>
                <a:srgbClr val="000000"/>
              </a:solidFill>
            </a:endParaRPr>
          </a:p>
          <a:p>
            <a:pPr marL="759968" lvl="1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2300" dirty="0" smtClean="0">
                <a:solidFill>
                  <a:srgbClr val="000000"/>
                </a:solidFill>
              </a:rPr>
              <a:t>odabir</a:t>
            </a:r>
            <a:r>
              <a:rPr lang="en-US" sz="2300" dirty="0" smtClean="0">
                <a:solidFill>
                  <a:srgbClr val="000000"/>
                </a:solidFill>
              </a:rPr>
              <a:t> </a:t>
            </a:r>
            <a:r>
              <a:rPr lang="en-US" sz="2300" dirty="0">
                <a:solidFill>
                  <a:srgbClr val="000000"/>
                </a:solidFill>
              </a:rPr>
              <a:t>performance monitors (CPU, memory, disk usage, and so on) </a:t>
            </a:r>
            <a:r>
              <a:rPr lang="hr-HR" sz="2300" dirty="0" smtClean="0">
                <a:solidFill>
                  <a:srgbClr val="000000"/>
                </a:solidFill>
              </a:rPr>
              <a:t>za servere</a:t>
            </a:r>
            <a:endParaRPr lang="hr-HR" sz="2300" dirty="0">
              <a:solidFill>
                <a:srgbClr val="000000"/>
              </a:solidFill>
            </a:endParaRPr>
          </a:p>
          <a:p>
            <a:pPr marL="46736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hr-HR" sz="1400" b="1" dirty="0" smtClean="0">
              <a:solidFill>
                <a:srgbClr val="000000"/>
              </a:solidFill>
              <a:latin typeface="+mj-lt"/>
            </a:endParaRPr>
          </a:p>
          <a:p>
            <a:pPr marL="1016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hr-HR" sz="2600" b="1" dirty="0" smtClean="0">
                <a:solidFill>
                  <a:srgbClr val="000000"/>
                </a:solidFill>
              </a:rPr>
              <a:t>Izvođenje testa</a:t>
            </a:r>
          </a:p>
          <a:p>
            <a:pPr marL="759968" lvl="1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2300" dirty="0" smtClean="0">
                <a:solidFill>
                  <a:srgbClr val="000000"/>
                </a:solidFill>
              </a:rPr>
              <a:t>nadzor provođenja testa uz pomoć grafova i statistika u realnom vremenu</a:t>
            </a:r>
          </a:p>
          <a:p>
            <a:pPr marL="46736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hr-HR" sz="1300" dirty="0">
              <a:solidFill>
                <a:srgbClr val="000000"/>
              </a:solidFill>
              <a:latin typeface="+mj-lt"/>
            </a:endParaRPr>
          </a:p>
          <a:p>
            <a:pPr marL="1016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600" b="1" dirty="0" smtClean="0">
                <a:solidFill>
                  <a:srgbClr val="000000"/>
                </a:solidFill>
              </a:rPr>
              <a:t>Anal</a:t>
            </a:r>
            <a:r>
              <a:rPr lang="hr-HR" sz="2600" b="1" dirty="0" smtClean="0">
                <a:solidFill>
                  <a:srgbClr val="000000"/>
                </a:solidFill>
              </a:rPr>
              <a:t>iza</a:t>
            </a:r>
            <a:r>
              <a:rPr lang="en-US" sz="2600" b="1" dirty="0" smtClean="0">
                <a:solidFill>
                  <a:srgbClr val="000000"/>
                </a:solidFill>
              </a:rPr>
              <a:t> re</a:t>
            </a:r>
            <a:r>
              <a:rPr lang="hr-HR" sz="2600" b="1" dirty="0" err="1" smtClean="0">
                <a:solidFill>
                  <a:srgbClr val="000000"/>
                </a:solidFill>
              </a:rPr>
              <a:t>zulata</a:t>
            </a:r>
            <a:endParaRPr lang="hr-HR" sz="2600" b="1" dirty="0" smtClean="0">
              <a:solidFill>
                <a:srgbClr val="000000"/>
              </a:solidFill>
            </a:endParaRPr>
          </a:p>
          <a:p>
            <a:pPr marL="759968" lvl="1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2300" dirty="0" smtClean="0">
                <a:solidFill>
                  <a:srgbClr val="000000"/>
                </a:solidFill>
              </a:rPr>
              <a:t>sažetak </a:t>
            </a:r>
            <a:r>
              <a:rPr lang="hr-HR" sz="2300" dirty="0" err="1" smtClean="0">
                <a:solidFill>
                  <a:srgbClr val="000000"/>
                </a:solidFill>
              </a:rPr>
              <a:t>rezltata</a:t>
            </a:r>
            <a:r>
              <a:rPr lang="hr-HR" sz="2300" dirty="0" smtClean="0">
                <a:solidFill>
                  <a:srgbClr val="000000"/>
                </a:solidFill>
              </a:rPr>
              <a:t> testa</a:t>
            </a:r>
          </a:p>
          <a:p>
            <a:pPr marL="759968" lvl="1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2300" dirty="0" smtClean="0">
                <a:solidFill>
                  <a:srgbClr val="000000"/>
                </a:solidFill>
              </a:rPr>
              <a:t>detaljna analiza grafikona i statističkih tablica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/>
            </a:r>
            <a:br>
              <a:rPr lang="en-US" dirty="0">
                <a:solidFill>
                  <a:srgbClr val="000000"/>
                </a:solidFill>
                <a:latin typeface="+mj-lt"/>
              </a:rPr>
            </a:b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1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Neotys</a:t>
            </a:r>
            <a:r>
              <a:rPr lang="hr-HR" b="1" dirty="0"/>
              <a:t> </a:t>
            </a:r>
            <a:r>
              <a:rPr lang="hr-HR" b="1" dirty="0" err="1"/>
              <a:t>NeoLoad</a:t>
            </a:r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55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b="1" dirty="0" smtClean="0"/>
          </a:p>
          <a:p>
            <a:r>
              <a:rPr lang="hr-HR" b="1" dirty="0" smtClean="0"/>
              <a:t>Generiranje skripte</a:t>
            </a:r>
          </a:p>
          <a:p>
            <a:pPr lvl="1"/>
            <a:r>
              <a:rPr lang="hr-HR" dirty="0" smtClean="0"/>
              <a:t>Vizualno programiranje</a:t>
            </a:r>
          </a:p>
          <a:p>
            <a:pPr lvl="1"/>
            <a:r>
              <a:rPr lang="hr-HR" dirty="0" smtClean="0"/>
              <a:t>Proxy </a:t>
            </a:r>
            <a:r>
              <a:rPr lang="hr-HR" dirty="0" err="1" smtClean="0"/>
              <a:t>recorder</a:t>
            </a:r>
            <a:r>
              <a:rPr lang="hr-HR" dirty="0" smtClean="0"/>
              <a:t> tehnologija</a:t>
            </a:r>
            <a:endParaRPr lang="hr-HR" dirty="0"/>
          </a:p>
        </p:txBody>
      </p:sp>
      <p:pic>
        <p:nvPicPr>
          <p:cNvPr id="12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84" y="1854435"/>
            <a:ext cx="6988698" cy="3931141"/>
          </a:xfrm>
          <a:ln w="38100">
            <a:solidFill>
              <a:srgbClr val="C00000"/>
            </a:solidFill>
          </a:ln>
        </p:spPr>
      </p:pic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1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/>
            </a:r>
            <a:br>
              <a:rPr lang="hr-HR" b="1" dirty="0"/>
            </a:br>
            <a:r>
              <a:rPr lang="hr-HR" b="1" dirty="0" err="1"/>
              <a:t>Neotys</a:t>
            </a:r>
            <a:r>
              <a:rPr lang="hr-HR" b="1" dirty="0"/>
              <a:t> </a:t>
            </a:r>
            <a:r>
              <a:rPr lang="hr-HR" b="1" dirty="0" err="1"/>
              <a:t>NeoLoad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1846263"/>
            <a:ext cx="3323223" cy="4396376"/>
          </a:xfrm>
          <a:ln w="38100">
            <a:solidFill>
              <a:srgbClr val="C00000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56</a:t>
            </a:fld>
            <a:endParaRPr lang="en-US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57" y="1845735"/>
            <a:ext cx="5810596" cy="445562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/>
            </a:r>
            <a:br>
              <a:rPr lang="hr-HR" b="1" dirty="0"/>
            </a:br>
            <a:r>
              <a:rPr lang="hr-HR" b="1" dirty="0" err="1"/>
              <a:t>Neotys</a:t>
            </a:r>
            <a:r>
              <a:rPr lang="hr-HR" b="1" dirty="0"/>
              <a:t> </a:t>
            </a:r>
            <a:r>
              <a:rPr lang="hr-HR" b="1" dirty="0" err="1" smtClean="0"/>
              <a:t>NeoLoad</a:t>
            </a:r>
            <a:endParaRPr lang="hr-HR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91006" y="1880913"/>
            <a:ext cx="4937760" cy="73628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10,000 </a:t>
            </a:r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30,000 </a:t>
            </a:r>
            <a:r>
              <a:rPr lang="hr-HR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virtualnih korisnika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44" y="2749601"/>
            <a:ext cx="3874910" cy="2520000"/>
          </a:xfrm>
          <a:ln w="38100">
            <a:solidFill>
              <a:srgbClr val="C00000"/>
            </a:solidFill>
          </a:ln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7649845" y="1880917"/>
            <a:ext cx="4937760" cy="736282"/>
          </a:xfrm>
        </p:spPr>
        <p:txBody>
          <a:bodyPr/>
          <a:lstStyle/>
          <a:p>
            <a:pPr algn="ctr"/>
            <a:r>
              <a:rPr lang="hr-HR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hr-HR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iše od </a:t>
            </a:r>
            <a:r>
              <a:rPr lang="en-US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30,000 </a:t>
            </a:r>
            <a:r>
              <a:rPr lang="hr-HR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virtualnih korisnika</a:t>
            </a:r>
            <a:endParaRPr lang="hr-HR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4" y="2749605"/>
            <a:ext cx="3464263" cy="2520000"/>
          </a:xfrm>
          <a:ln w="38100">
            <a:solidFill>
              <a:srgbClr val="C000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57</a:t>
            </a:fld>
            <a:endParaRPr lang="en-US"/>
          </a:p>
        </p:txBody>
      </p:sp>
      <p:pic>
        <p:nvPicPr>
          <p:cNvPr id="15" name="Picture 4" descr="19 hroug sl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8" y="2738450"/>
            <a:ext cx="3925897" cy="252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7" name="Text Placeholder 12"/>
          <p:cNvSpPr txBox="1">
            <a:spLocks/>
          </p:cNvSpPr>
          <p:nvPr/>
        </p:nvSpPr>
        <p:spPr>
          <a:xfrm>
            <a:off x="-135465" y="2065192"/>
            <a:ext cx="4937760" cy="7362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dirty="0" smtClean="0"/>
              <a:t>Do </a:t>
            </a:r>
            <a:r>
              <a:rPr lang="en-US" dirty="0" smtClean="0"/>
              <a:t>10,000 </a:t>
            </a:r>
            <a:r>
              <a:rPr lang="hr-HR" dirty="0" smtClean="0"/>
              <a:t> virtualnih korisnika</a:t>
            </a:r>
            <a:endParaRPr lang="hr-HR" dirty="0"/>
          </a:p>
        </p:txBody>
      </p:sp>
      <p:sp>
        <p:nvSpPr>
          <p:cNvPr id="18" name="Text Placeholder 12"/>
          <p:cNvSpPr txBox="1">
            <a:spLocks/>
          </p:cNvSpPr>
          <p:nvPr/>
        </p:nvSpPr>
        <p:spPr>
          <a:xfrm>
            <a:off x="346348" y="5358809"/>
            <a:ext cx="3925897" cy="7362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dirty="0" smtClean="0"/>
              <a:t>On premise</a:t>
            </a:r>
            <a:endParaRPr lang="hr-HR" dirty="0"/>
          </a:p>
        </p:txBody>
      </p:sp>
      <p:sp>
        <p:nvSpPr>
          <p:cNvPr id="19" name="Text Placeholder 12"/>
          <p:cNvSpPr txBox="1">
            <a:spLocks/>
          </p:cNvSpPr>
          <p:nvPr/>
        </p:nvSpPr>
        <p:spPr>
          <a:xfrm>
            <a:off x="4296937" y="5379705"/>
            <a:ext cx="3925897" cy="736282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generartori</a:t>
            </a:r>
            <a:r>
              <a:rPr lang="hr-HR" dirty="0" smtClean="0"/>
              <a:t> u </a:t>
            </a:r>
            <a:r>
              <a:rPr lang="hr-HR" dirty="0" err="1" smtClean="0"/>
              <a:t>cloud</a:t>
            </a:r>
            <a:r>
              <a:rPr lang="hr-HR" dirty="0" smtClean="0"/>
              <a:t>-u</a:t>
            </a:r>
          </a:p>
          <a:p>
            <a:pPr algn="ctr"/>
            <a:r>
              <a:rPr lang="hr-HR" dirty="0" smtClean="0"/>
              <a:t>(hibridno rješenje)</a:t>
            </a:r>
            <a:endParaRPr lang="hr-HR" dirty="0"/>
          </a:p>
        </p:txBody>
      </p:sp>
      <p:sp>
        <p:nvSpPr>
          <p:cNvPr id="20" name="Text Placeholder 12"/>
          <p:cNvSpPr txBox="1">
            <a:spLocks/>
          </p:cNvSpPr>
          <p:nvPr/>
        </p:nvSpPr>
        <p:spPr>
          <a:xfrm>
            <a:off x="8386594" y="5385923"/>
            <a:ext cx="3464263" cy="7362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dirty="0" smtClean="0"/>
              <a:t>U potpunosti u </a:t>
            </a:r>
            <a:r>
              <a:rPr lang="hr-HR" dirty="0" err="1" smtClean="0"/>
              <a:t>cloud</a:t>
            </a:r>
            <a:r>
              <a:rPr lang="hr-HR" dirty="0" smtClean="0"/>
              <a:t>-u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891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SPEKTAR KLIK VREMENA</a:t>
            </a:r>
            <a:br>
              <a:rPr lang="hr-HR" b="1" dirty="0" smtClean="0"/>
            </a:br>
            <a:r>
              <a:rPr lang="hr-HR" b="1" dirty="0" smtClean="0"/>
              <a:t>- CLICK TIMES (RAMP TEST)</a:t>
            </a:r>
            <a:endParaRPr lang="hr-HR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58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937136"/>
            <a:ext cx="4938712" cy="3762828"/>
          </a:xfrm>
          <a:ln w="38100">
            <a:solidFill>
              <a:srgbClr val="C00000"/>
            </a:solidFill>
          </a:ln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937741"/>
            <a:ext cx="4937125" cy="3761619"/>
          </a:xfrm>
          <a:ln w="38100">
            <a:solidFill>
              <a:srgbClr val="C00000"/>
            </a:solidFill>
          </a:ln>
        </p:spPr>
      </p:pic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6339" y="5718350"/>
            <a:ext cx="10120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Test </a:t>
            </a:r>
            <a:r>
              <a:rPr lang="hr-HR" dirty="0" err="1" smtClean="0"/>
              <a:t>type</a:t>
            </a:r>
            <a:r>
              <a:rPr lang="hr-HR" dirty="0"/>
              <a:t>: RAMP (</a:t>
            </a:r>
            <a:r>
              <a:rPr lang="hr-HR" dirty="0" err="1"/>
              <a:t>run</a:t>
            </a:r>
            <a:r>
              <a:rPr lang="hr-HR" dirty="0"/>
              <a:t> test u trajanju 2 minute)</a:t>
            </a:r>
          </a:p>
          <a:p>
            <a:r>
              <a:rPr lang="hr-HR" dirty="0" err="1"/>
              <a:t>User</a:t>
            </a:r>
            <a:r>
              <a:rPr lang="hr-HR" dirty="0"/>
              <a:t> </a:t>
            </a:r>
            <a:r>
              <a:rPr lang="hr-HR" dirty="0" err="1"/>
              <a:t>Simulation</a:t>
            </a:r>
            <a:r>
              <a:rPr lang="hr-HR" dirty="0"/>
              <a:t>: </a:t>
            </a:r>
            <a:r>
              <a:rPr lang="hr-HR" dirty="0" err="1"/>
              <a:t>ramp</a:t>
            </a:r>
            <a:r>
              <a:rPr lang="hr-HR" dirty="0"/>
              <a:t> test sa do to 2.000 istovremenih - 20 sekundi između </a:t>
            </a:r>
            <a:r>
              <a:rPr lang="hr-HR" dirty="0" err="1"/>
              <a:t>klikova</a:t>
            </a:r>
            <a:r>
              <a:rPr lang="hr-HR" dirty="0"/>
              <a:t> (</a:t>
            </a:r>
            <a:r>
              <a:rPr lang="hr-HR" dirty="0" err="1"/>
              <a:t>Random</a:t>
            </a:r>
            <a:r>
              <a:rPr lang="hr-H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66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ORACLE </a:t>
            </a:r>
            <a:r>
              <a:rPr lang="hr-HR" b="1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APPLICATION</a:t>
            </a:r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hr-HR" b="1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TESTING</a:t>
            </a:r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SUITE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12" y="1830632"/>
            <a:ext cx="7726748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3538" y="2856304"/>
            <a:ext cx="26963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Tri glavne komponente:</a:t>
            </a:r>
          </a:p>
          <a:p>
            <a:endParaRPr lang="hr-H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OLT </a:t>
            </a: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OLT </a:t>
            </a:r>
            <a:r>
              <a:rPr lang="hr-H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Database</a:t>
            </a: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OLT Agent</a:t>
            </a:r>
          </a:p>
        </p:txBody>
      </p:sp>
    </p:spTree>
    <p:extLst>
      <p:ext uri="{BB962C8B-B14F-4D97-AF65-F5344CB8AC3E}">
        <p14:creationId xmlns:p14="http://schemas.microsoft.com/office/powerpoint/2010/main" val="234642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RESPONSE TIME (VRIJEME ODZIVA)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Ukupno vrijeme koje je potrebno da se odgovori na korisnikov zahtjev za uslugom</a:t>
            </a:r>
          </a:p>
          <a:p>
            <a:endParaRPr lang="hr-HR" sz="1000" dirty="0" smtClean="0"/>
          </a:p>
          <a:p>
            <a:r>
              <a:rPr lang="hr-HR" dirty="0" smtClean="0"/>
              <a:t>Nije fiksna vrijednost</a:t>
            </a:r>
          </a:p>
          <a:p>
            <a:r>
              <a:rPr lang="hr-HR" dirty="0" smtClean="0"/>
              <a:t>Može se predstaviti statističkom distribucijom</a:t>
            </a:r>
          </a:p>
          <a:p>
            <a:r>
              <a:rPr lang="hr-HR" dirty="0" smtClean="0"/>
              <a:t>Općenito se prikazuje kao vrijeme za koje se odgovori na 90% zahtjeva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&lt; </a:t>
            </a:r>
            <a:r>
              <a:rPr lang="en-US" dirty="0" smtClean="0"/>
              <a:t>0.1 </a:t>
            </a:r>
            <a:r>
              <a:rPr lang="hr-HR" dirty="0" smtClean="0"/>
              <a:t>s daje dojam trenutačnog odgovora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&gt; 0.25 s već postaje uzrok frustracije</a:t>
            </a:r>
          </a:p>
          <a:p>
            <a:endParaRPr lang="hr-HR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623344"/>
            <a:ext cx="4937125" cy="2468562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97452" y="5171497"/>
            <a:ext cx="204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B. </a:t>
            </a:r>
            <a:r>
              <a:rPr lang="hr-HR" dirty="0" err="1" smtClean="0"/>
              <a:t>Kayser</a:t>
            </a:r>
            <a:r>
              <a:rPr lang="hr-HR" dirty="0" smtClean="0"/>
              <a:t>, New </a:t>
            </a:r>
            <a:r>
              <a:rPr lang="hr-HR" dirty="0" err="1" smtClean="0"/>
              <a:t>Relic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022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/>
              <a:t>ORACLE APPLICATION TESTING SUITE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Oracle Load Testing </a:t>
            </a:r>
            <a:r>
              <a:rPr lang="hr-HR" b="1" dirty="0" smtClean="0"/>
              <a:t>je jedna od komponenata </a:t>
            </a:r>
            <a:r>
              <a:rPr lang="en-US" b="1" dirty="0" smtClean="0"/>
              <a:t>Oracle </a:t>
            </a:r>
            <a:r>
              <a:rPr lang="en-US" b="1" dirty="0"/>
              <a:t>Application Testing </a:t>
            </a:r>
            <a:r>
              <a:rPr lang="en-US" b="1" dirty="0" smtClean="0"/>
              <a:t>Suite</a:t>
            </a:r>
            <a:endParaRPr lang="hr-HR" b="1" dirty="0" smtClean="0"/>
          </a:p>
          <a:p>
            <a:pPr marL="292608" lvl="1">
              <a:buNone/>
            </a:pPr>
            <a:endParaRPr lang="hr-HR" b="1" dirty="0" smtClean="0"/>
          </a:p>
          <a:p>
            <a:pPr marL="292608" lvl="1">
              <a:buNone/>
            </a:pPr>
            <a:r>
              <a:rPr lang="en-US" sz="2000" b="1" dirty="0" err="1" smtClean="0"/>
              <a:t>OLT</a:t>
            </a:r>
            <a:r>
              <a:rPr lang="en-US" sz="2000" b="1" dirty="0" smtClean="0"/>
              <a:t> Server</a:t>
            </a:r>
            <a:r>
              <a:rPr lang="hr-HR" sz="2000" b="1" dirty="0" smtClean="0"/>
              <a:t> (</a:t>
            </a:r>
            <a:r>
              <a:rPr lang="en-US" sz="2000" b="1" dirty="0" err="1"/>
              <a:t>OLT</a:t>
            </a:r>
            <a:r>
              <a:rPr lang="en-US" sz="2000" b="1" dirty="0"/>
              <a:t> </a:t>
            </a:r>
            <a:r>
              <a:rPr lang="en-US" sz="2000" b="1" dirty="0" smtClean="0"/>
              <a:t>Controller</a:t>
            </a:r>
            <a:r>
              <a:rPr lang="hr-HR" sz="2000" b="1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1800" dirty="0" smtClean="0"/>
              <a:t>sučelje za konfiguriranje </a:t>
            </a:r>
            <a:r>
              <a:rPr lang="hr-HR" sz="1800" dirty="0" err="1" smtClean="0"/>
              <a:t>load</a:t>
            </a:r>
            <a:r>
              <a:rPr lang="hr-HR" sz="1800" dirty="0" smtClean="0"/>
              <a:t> testa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1800" dirty="0" err="1" smtClean="0"/>
              <a:t>potsavljanje</a:t>
            </a:r>
            <a:r>
              <a:rPr lang="hr-HR" sz="1800" dirty="0" smtClean="0"/>
              <a:t> </a:t>
            </a:r>
            <a:r>
              <a:rPr lang="hr-HR" sz="1800" dirty="0" err="1" smtClean="0"/>
              <a:t>ServerStats</a:t>
            </a:r>
            <a:r>
              <a:rPr lang="hr-HR" sz="1800" dirty="0" smtClean="0"/>
              <a:t> monitoringa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1800" dirty="0" smtClean="0"/>
              <a:t>Izvršavanje </a:t>
            </a:r>
            <a:r>
              <a:rPr lang="hr-HR" sz="1800" dirty="0" err="1" smtClean="0"/>
              <a:t>load</a:t>
            </a:r>
            <a:r>
              <a:rPr lang="hr-HR" sz="1800" dirty="0" smtClean="0"/>
              <a:t> testa</a:t>
            </a:r>
          </a:p>
          <a:p>
            <a:r>
              <a:rPr lang="en-US" b="1" dirty="0" err="1" smtClean="0"/>
              <a:t>OLT</a:t>
            </a:r>
            <a:r>
              <a:rPr lang="en-US" b="1" dirty="0" smtClean="0"/>
              <a:t> </a:t>
            </a:r>
            <a:r>
              <a:rPr lang="en-US" b="1" dirty="0"/>
              <a:t>Database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za pohranu rezultata testa u realnom vremenu i post-</a:t>
            </a:r>
            <a:r>
              <a:rPr lang="hr-HR" dirty="0" err="1" smtClean="0"/>
              <a:t>run</a:t>
            </a:r>
            <a:r>
              <a:rPr lang="hr-HR" dirty="0" smtClean="0"/>
              <a:t> izvještavanje</a:t>
            </a:r>
          </a:p>
          <a:p>
            <a:r>
              <a:rPr lang="en-US" b="1" dirty="0" err="1" smtClean="0"/>
              <a:t>OLT</a:t>
            </a:r>
            <a:r>
              <a:rPr lang="en-US" b="1" dirty="0" smtClean="0"/>
              <a:t> Agent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za simulaciju virtualnih korisnika tijekom </a:t>
            </a:r>
            <a:r>
              <a:rPr lang="hr-HR" dirty="0" err="1" smtClean="0"/>
              <a:t>load</a:t>
            </a:r>
            <a:r>
              <a:rPr lang="hr-HR" dirty="0" smtClean="0"/>
              <a:t> testa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može biti instaliran na serveru ili </a:t>
            </a:r>
            <a:r>
              <a:rPr lang="hr-HR" dirty="0"/>
              <a:t>zasebnom </a:t>
            </a:r>
            <a:r>
              <a:rPr lang="hr-HR" dirty="0" err="1"/>
              <a:t>OLT</a:t>
            </a:r>
            <a:r>
              <a:rPr lang="hr-HR" dirty="0"/>
              <a:t> Agent </a:t>
            </a:r>
            <a:r>
              <a:rPr lang="hr-HR" dirty="0" smtClean="0"/>
              <a:t>sustavu</a:t>
            </a:r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ORACLE APPLICATION TESTING SUITE</a:t>
            </a:r>
            <a:endParaRPr lang="hr-HR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ORACLE </a:t>
            </a:r>
            <a:r>
              <a:rPr lang="hr-HR" b="1" dirty="0"/>
              <a:t>APPLICATION TESTING SUITE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40" y="1831757"/>
            <a:ext cx="6901559" cy="4399307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HROUG</a:t>
            </a:r>
            <a:r>
              <a:rPr lang="en-US" dirty="0" smtClean="0"/>
              <a:t>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62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3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ORACLE APPLICATION TESTING SUITE</a:t>
            </a:r>
            <a:endParaRPr lang="hr-H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5209736" cy="4023360"/>
          </a:xfrm>
        </p:spPr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b="1" dirty="0" smtClean="0"/>
              <a:t>Oracle </a:t>
            </a:r>
            <a:r>
              <a:rPr lang="hr-HR" b="1" dirty="0" err="1" smtClean="0"/>
              <a:t>Functional</a:t>
            </a:r>
            <a:r>
              <a:rPr lang="hr-HR" b="1" dirty="0" smtClean="0"/>
              <a:t> </a:t>
            </a:r>
            <a:r>
              <a:rPr lang="hr-HR" b="1" dirty="0" err="1" smtClean="0"/>
              <a:t>Testing</a:t>
            </a:r>
            <a:r>
              <a:rPr lang="hr-HR" b="1" dirty="0" smtClean="0"/>
              <a:t> (</a:t>
            </a:r>
            <a:r>
              <a:rPr lang="hr-HR" b="1" dirty="0" err="1" smtClean="0"/>
              <a:t>OpenScrpt</a:t>
            </a:r>
            <a:r>
              <a:rPr lang="hr-HR" b="1" dirty="0" smtClean="0"/>
              <a:t>)</a:t>
            </a:r>
          </a:p>
          <a:p>
            <a:pPr lvl="1"/>
            <a:r>
              <a:rPr lang="hr-HR" dirty="0" smtClean="0"/>
              <a:t>Kreira </a:t>
            </a:r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testing</a:t>
            </a:r>
            <a:r>
              <a:rPr lang="hr-HR" dirty="0" smtClean="0"/>
              <a:t> skripte</a:t>
            </a:r>
          </a:p>
          <a:p>
            <a:r>
              <a:rPr lang="hr-HR" b="1" dirty="0" smtClean="0"/>
              <a:t>Oracle </a:t>
            </a:r>
            <a:r>
              <a:rPr lang="hr-HR" b="1" dirty="0" err="1" smtClean="0"/>
              <a:t>Load</a:t>
            </a:r>
            <a:r>
              <a:rPr lang="hr-HR" b="1" dirty="0" smtClean="0"/>
              <a:t> </a:t>
            </a:r>
            <a:r>
              <a:rPr lang="hr-HR" b="1" dirty="0" err="1" smtClean="0"/>
              <a:t>Testing</a:t>
            </a:r>
            <a:endParaRPr lang="hr-HR" b="1" dirty="0" smtClean="0"/>
          </a:p>
          <a:p>
            <a:pPr lvl="1"/>
            <a:r>
              <a:rPr lang="hr-HR" dirty="0" smtClean="0"/>
              <a:t>Obavlja </a:t>
            </a:r>
            <a:r>
              <a:rPr lang="hr-HR" dirty="0" err="1" smtClean="0"/>
              <a:t>load</a:t>
            </a:r>
            <a:r>
              <a:rPr lang="hr-HR" dirty="0" smtClean="0"/>
              <a:t> test (</a:t>
            </a:r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test</a:t>
            </a:r>
            <a:r>
              <a:rPr lang="hr-HR" dirty="0" smtClean="0"/>
              <a:t> agenti) s velikim brojem istovremenih korisnika</a:t>
            </a:r>
          </a:p>
          <a:p>
            <a:r>
              <a:rPr lang="hr-HR" b="1" dirty="0" smtClean="0"/>
              <a:t>Oracle Test </a:t>
            </a:r>
            <a:r>
              <a:rPr lang="hr-HR" b="1" dirty="0" err="1" smtClean="0"/>
              <a:t>Manager</a:t>
            </a:r>
            <a:endParaRPr lang="hr-HR" b="1" dirty="0" smtClean="0"/>
          </a:p>
          <a:p>
            <a:pPr lvl="1"/>
            <a:r>
              <a:rPr lang="hr-HR" dirty="0" smtClean="0"/>
              <a:t>Od sekundarnog značaja za </a:t>
            </a:r>
            <a:r>
              <a:rPr lang="hr-HR" dirty="0" err="1" smtClean="0"/>
              <a:t>loda</a:t>
            </a:r>
            <a:r>
              <a:rPr lang="hr-HR" dirty="0" smtClean="0"/>
              <a:t> </a:t>
            </a:r>
            <a:r>
              <a:rPr lang="hr-HR" dirty="0" err="1" smtClean="0"/>
              <a:t>testing</a:t>
            </a:r>
            <a:endParaRPr lang="hr-HR" dirty="0" smtClean="0"/>
          </a:p>
          <a:p>
            <a:r>
              <a:rPr lang="hr-HR" b="1" dirty="0" smtClean="0"/>
              <a:t>Oracle </a:t>
            </a:r>
            <a:r>
              <a:rPr lang="hr-HR" b="1" dirty="0" err="1" smtClean="0"/>
              <a:t>ServerStats</a:t>
            </a:r>
            <a:endParaRPr lang="hr-HR" b="1" dirty="0" smtClean="0"/>
          </a:p>
          <a:p>
            <a:pPr lvl="1"/>
            <a:r>
              <a:rPr lang="hr-HR" dirty="0" smtClean="0"/>
              <a:t>Prikuplja </a:t>
            </a:r>
            <a:r>
              <a:rPr lang="hr-HR" dirty="0" err="1" smtClean="0"/>
              <a:t>performance</a:t>
            </a:r>
            <a:r>
              <a:rPr lang="hr-HR" dirty="0" smtClean="0"/>
              <a:t> </a:t>
            </a:r>
            <a:r>
              <a:rPr lang="hr-HR" dirty="0" err="1" smtClean="0"/>
              <a:t>countere</a:t>
            </a:r>
            <a:r>
              <a:rPr lang="hr-HR" dirty="0" smtClean="0"/>
              <a:t> sa servera (</a:t>
            </a:r>
            <a:r>
              <a:rPr lang="hr-HR" dirty="0" err="1" smtClean="0"/>
              <a:t>iAS</a:t>
            </a:r>
            <a:r>
              <a:rPr lang="hr-HR" dirty="0" smtClean="0"/>
              <a:t>, DB)</a:t>
            </a:r>
            <a:endParaRPr lang="hr-H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61" y="2292033"/>
            <a:ext cx="4937125" cy="3146814"/>
          </a:xfrm>
          <a:ln w="38100">
            <a:solidFill>
              <a:srgbClr val="C000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63</a:t>
            </a:fld>
            <a:endParaRPr lang="en-US"/>
          </a:p>
        </p:txBody>
      </p:sp>
      <p:pic>
        <p:nvPicPr>
          <p:cNvPr id="12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56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ORACLE APPLICATION TESTING SUITE</a:t>
            </a:r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b="1" dirty="0" smtClean="0"/>
              <a:t>Oracle </a:t>
            </a:r>
            <a:r>
              <a:rPr lang="hr-HR" b="1" dirty="0" err="1" smtClean="0"/>
              <a:t>Functional</a:t>
            </a:r>
            <a:r>
              <a:rPr lang="hr-HR" b="1" dirty="0" smtClean="0"/>
              <a:t> </a:t>
            </a:r>
            <a:r>
              <a:rPr lang="hr-HR" b="1" dirty="0" err="1" smtClean="0"/>
              <a:t>Testing</a:t>
            </a:r>
            <a:r>
              <a:rPr lang="hr-HR" b="1" dirty="0" smtClean="0"/>
              <a:t> (</a:t>
            </a:r>
            <a:r>
              <a:rPr lang="hr-HR" b="1" dirty="0" err="1" smtClean="0"/>
              <a:t>OpenScript</a:t>
            </a:r>
            <a:r>
              <a:rPr lang="hr-HR" b="1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GUI</a:t>
            </a:r>
            <a:r>
              <a:rPr lang="hr-HR" dirty="0" smtClean="0"/>
              <a:t> </a:t>
            </a:r>
            <a:r>
              <a:rPr lang="hr-HR" dirty="0" err="1" smtClean="0"/>
              <a:t>view</a:t>
            </a: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Functionalno</a:t>
            </a:r>
            <a:r>
              <a:rPr lang="hr-HR" dirty="0" smtClean="0"/>
              <a:t> i regresijsko testiranje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GUI</a:t>
            </a:r>
            <a:r>
              <a:rPr lang="hr-HR" dirty="0" smtClean="0"/>
              <a:t> </a:t>
            </a:r>
            <a:r>
              <a:rPr lang="hr-HR" dirty="0" err="1" smtClean="0"/>
              <a:t>level</a:t>
            </a:r>
            <a:r>
              <a:rPr lang="hr-HR" dirty="0" smtClean="0"/>
              <a:t> </a:t>
            </a:r>
            <a:r>
              <a:rPr lang="hr-HR" dirty="0" err="1" smtClean="0"/>
              <a:t>automation</a:t>
            </a: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Load</a:t>
            </a:r>
            <a:r>
              <a:rPr lang="hr-HR" dirty="0" smtClean="0"/>
              <a:t>  </a:t>
            </a:r>
            <a:r>
              <a:rPr lang="hr-HR" dirty="0" err="1" smtClean="0"/>
              <a:t>testing</a:t>
            </a:r>
            <a:r>
              <a:rPr lang="hr-HR" dirty="0" smtClean="0"/>
              <a:t> generator skripte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Protocol</a:t>
            </a:r>
            <a:r>
              <a:rPr lang="hr-HR" dirty="0" smtClean="0"/>
              <a:t> </a:t>
            </a:r>
            <a:r>
              <a:rPr lang="hr-HR" dirty="0" err="1" smtClean="0"/>
              <a:t>level</a:t>
            </a:r>
            <a:r>
              <a:rPr lang="hr-HR" dirty="0" smtClean="0"/>
              <a:t> </a:t>
            </a:r>
            <a:r>
              <a:rPr lang="hr-HR" dirty="0" err="1" smtClean="0"/>
              <a:t>automation</a:t>
            </a:r>
            <a:r>
              <a:rPr lang="hr-HR" dirty="0"/>
              <a:t> </a:t>
            </a:r>
            <a:r>
              <a:rPr lang="hr-HR" dirty="0" smtClean="0"/>
              <a:t>(http protokol)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Prolazak kroz aplikaciju: </a:t>
            </a:r>
            <a:r>
              <a:rPr lang="hr-HR" dirty="0" err="1" smtClean="0"/>
              <a:t>think</a:t>
            </a:r>
            <a:r>
              <a:rPr lang="hr-HR" dirty="0" smtClean="0"/>
              <a:t> time</a:t>
            </a:r>
            <a:endParaRPr lang="hr-HR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913488"/>
            <a:ext cx="4937125" cy="388827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ORACLE APPLICATION TESTING SUITE</a:t>
            </a:r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59692" y="1845734"/>
            <a:ext cx="5478585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r-HR" b="1" dirty="0" smtClean="0"/>
          </a:p>
          <a:p>
            <a:pPr marL="0" indent="0">
              <a:buNone/>
            </a:pPr>
            <a:r>
              <a:rPr lang="hr-HR" b="1" dirty="0" smtClean="0"/>
              <a:t>Oracle </a:t>
            </a:r>
            <a:r>
              <a:rPr lang="hr-HR" b="1" dirty="0" err="1" smtClean="0"/>
              <a:t>OpenScript</a:t>
            </a:r>
            <a:endParaRPr lang="hr-HR" b="1" dirty="0" smtClean="0"/>
          </a:p>
          <a:p>
            <a:pPr marL="0" indent="0">
              <a:buNone/>
            </a:pPr>
            <a:endParaRPr lang="hr-HR" sz="1000" dirty="0"/>
          </a:p>
          <a:p>
            <a:pPr marL="0" indent="0">
              <a:buNone/>
            </a:pPr>
            <a:r>
              <a:rPr lang="hr-HR" b="1" dirty="0" smtClean="0"/>
              <a:t>Funkcionalno testiranje</a:t>
            </a:r>
            <a:endParaRPr lang="hr-HR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zamjenjuje korisnika (GUI akcije)</a:t>
            </a:r>
          </a:p>
          <a:p>
            <a:pPr marL="0" indent="0">
              <a:buNone/>
            </a:pPr>
            <a:endParaRPr lang="hr-HR" sz="1000" dirty="0" smtClean="0"/>
          </a:p>
          <a:p>
            <a:pPr marL="0" indent="0">
              <a:buNone/>
            </a:pPr>
            <a:r>
              <a:rPr lang="hr-HR" b="1" dirty="0" err="1" smtClean="0"/>
              <a:t>Load</a:t>
            </a:r>
            <a:r>
              <a:rPr lang="hr-HR" b="1" dirty="0" smtClean="0"/>
              <a:t> </a:t>
            </a:r>
            <a:r>
              <a:rPr lang="hr-HR" b="1" dirty="0" err="1" smtClean="0"/>
              <a:t>testing</a:t>
            </a:r>
            <a:endParaRPr lang="hr-HR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 err="1" smtClean="0"/>
              <a:t>zamjenjue</a:t>
            </a:r>
            <a:r>
              <a:rPr lang="hr-HR" dirty="0" smtClean="0"/>
              <a:t> </a:t>
            </a:r>
            <a:r>
              <a:rPr lang="hr-HR" dirty="0" err="1" smtClean="0"/>
              <a:t>browser</a:t>
            </a:r>
            <a:r>
              <a:rPr lang="hr-HR" dirty="0" smtClean="0"/>
              <a:t> (razina protokola, http zahtjevi)</a:t>
            </a:r>
          </a:p>
          <a:p>
            <a:pPr marL="0" indent="0">
              <a:buNone/>
            </a:pPr>
            <a:endParaRPr lang="hr-HR" sz="1000" dirty="0"/>
          </a:p>
          <a:p>
            <a:pPr marL="0" indent="0">
              <a:buNone/>
            </a:pPr>
            <a:r>
              <a:rPr lang="hr-HR" b="1" dirty="0" err="1" smtClean="0"/>
              <a:t>Load</a:t>
            </a:r>
            <a:r>
              <a:rPr lang="hr-HR" b="1" dirty="0" smtClean="0"/>
              <a:t> </a:t>
            </a:r>
            <a:r>
              <a:rPr lang="hr-HR" b="1" dirty="0" err="1" smtClean="0"/>
              <a:t>testing</a:t>
            </a:r>
            <a:r>
              <a:rPr lang="hr-HR" b="1" dirty="0" smtClean="0"/>
              <a:t> </a:t>
            </a:r>
            <a:r>
              <a:rPr lang="hr-HR" b="1" dirty="0" err="1" smtClean="0"/>
              <a:t>scrip</a:t>
            </a:r>
            <a:r>
              <a:rPr lang="hr-HR" b="1" dirty="0" smtClean="0"/>
              <a:t> je lagan i skalabilan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hr-HR" dirty="0" smtClean="0"/>
              <a:t>pogodan za simulaciju velikog broja istovremenih virtualnih korisnika</a:t>
            </a:r>
            <a:endParaRPr lang="hr-HR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55" y="2328863"/>
            <a:ext cx="4762500" cy="305752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65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629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ORACLE APPLICATION TESTING SUITE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099" r="290" b="409"/>
          <a:stretch/>
        </p:blipFill>
        <p:spPr>
          <a:xfrm>
            <a:off x="1138980" y="1793969"/>
            <a:ext cx="9185143" cy="4489599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ORACLE APPLICATION TESTING SUITE</a:t>
            </a:r>
            <a:endParaRPr lang="hr-HR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12" y="1846263"/>
            <a:ext cx="3427613" cy="4022725"/>
          </a:xfrm>
          <a:ln w="38100">
            <a:solidFill>
              <a:srgbClr val="C00000"/>
            </a:solidFill>
          </a:ln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5" y="1846263"/>
            <a:ext cx="3421891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67</a:t>
            </a:fld>
            <a:endParaRPr lang="en-US"/>
          </a:p>
        </p:txBody>
      </p:sp>
      <p:pic>
        <p:nvPicPr>
          <p:cNvPr id="14" name="Picture 4" descr="19 hroug sl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5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ORACLE </a:t>
            </a:r>
            <a:r>
              <a:rPr lang="hr-HR" b="1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APPLICATION</a:t>
            </a:r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hr-HR" b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TESTING</a:t>
            </a:r>
            <a: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SUITE - AUTOPILOT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1" y="1789723"/>
            <a:ext cx="10262597" cy="4376616"/>
          </a:xfr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172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ORACLE </a:t>
            </a:r>
            <a:r>
              <a:rPr lang="hr-HR" b="1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APPLICATION</a:t>
            </a:r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hr-HR" b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TESTING</a:t>
            </a:r>
            <a: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SUITE – IZVJEŠTAJ U GRAFIČKOM OBLIKU</a:t>
            </a:r>
            <a:endParaRPr lang="hr-H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51" y="1846263"/>
            <a:ext cx="9020223" cy="4022725"/>
          </a:xfrm>
          <a:ln w="38100">
            <a:solidFill>
              <a:srgbClr val="C000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69</a:t>
            </a:fld>
            <a:endParaRPr lang="en-US"/>
          </a:p>
        </p:txBody>
      </p:sp>
      <p:pic>
        <p:nvPicPr>
          <p:cNvPr id="11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8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SERVICE TIME,QUEUE TIME,</a:t>
            </a:r>
            <a:br>
              <a:rPr lang="hr-HR" b="1" dirty="0" smtClean="0"/>
            </a:br>
            <a:r>
              <a:rPr lang="hr-HR" b="1" dirty="0" smtClean="0"/>
              <a:t>RESPONSE TIME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dirty="0"/>
          </a:p>
          <a:p>
            <a:r>
              <a:rPr lang="en-US" b="1" dirty="0" smtClean="0"/>
              <a:t>service time</a:t>
            </a:r>
            <a:r>
              <a:rPr lang="hr-HR" b="1" dirty="0" smtClean="0"/>
              <a:t> </a:t>
            </a:r>
            <a:r>
              <a:rPr lang="hr-HR" dirty="0" smtClean="0"/>
              <a:t>- vrijeme potrebno za obradu određenog zahtjeva korisnika</a:t>
            </a:r>
          </a:p>
          <a:p>
            <a:r>
              <a:rPr lang="en-US" b="1" dirty="0" smtClean="0"/>
              <a:t>queue time</a:t>
            </a:r>
            <a:r>
              <a:rPr lang="hr-HR" b="1" dirty="0" smtClean="0"/>
              <a:t> (</a:t>
            </a:r>
            <a:r>
              <a:rPr lang="hr-HR" b="1" dirty="0" err="1" smtClean="0"/>
              <a:t>wait</a:t>
            </a:r>
            <a:r>
              <a:rPr lang="hr-HR" b="1" dirty="0" smtClean="0"/>
              <a:t> time) </a:t>
            </a:r>
            <a:r>
              <a:rPr lang="hr-HR" dirty="0" smtClean="0"/>
              <a:t>– vrijeme koje zahtjev korisnika čeka u redu prije nego dođe na obradu</a:t>
            </a:r>
          </a:p>
          <a:p>
            <a:r>
              <a:rPr lang="hr-HR" b="1" dirty="0" err="1" smtClean="0"/>
              <a:t>response</a:t>
            </a:r>
            <a:r>
              <a:rPr lang="hr-HR" b="1" dirty="0" smtClean="0"/>
              <a:t> time </a:t>
            </a:r>
            <a:r>
              <a:rPr lang="hr-HR" dirty="0"/>
              <a:t>= </a:t>
            </a:r>
            <a:r>
              <a:rPr lang="hr-HR" dirty="0" err="1"/>
              <a:t>service</a:t>
            </a:r>
            <a:r>
              <a:rPr lang="hr-HR" dirty="0"/>
              <a:t> </a:t>
            </a:r>
            <a:r>
              <a:rPr lang="hr-HR" dirty="0" err="1"/>
              <a:t>time</a:t>
            </a:r>
            <a:r>
              <a:rPr lang="hr-HR" dirty="0"/>
              <a:t> + </a:t>
            </a:r>
            <a:r>
              <a:rPr lang="hr-HR" dirty="0" err="1"/>
              <a:t>queue</a:t>
            </a:r>
            <a:r>
              <a:rPr lang="hr-HR" dirty="0"/>
              <a:t> </a:t>
            </a:r>
            <a:r>
              <a:rPr lang="hr-HR" dirty="0" smtClean="0"/>
              <a:t>time</a:t>
            </a:r>
          </a:p>
          <a:p>
            <a:endParaRPr lang="hr-HR" dirty="0" smtClean="0"/>
          </a:p>
          <a:p>
            <a:r>
              <a:rPr lang="en-US" dirty="0" smtClean="0"/>
              <a:t>service </a:t>
            </a:r>
            <a:r>
              <a:rPr lang="en-US" dirty="0"/>
              <a:t>time </a:t>
            </a:r>
            <a:r>
              <a:rPr lang="hr-HR" dirty="0"/>
              <a:t>– </a:t>
            </a:r>
            <a:r>
              <a:rPr lang="hr-HR" dirty="0" smtClean="0"/>
              <a:t>malo mijenja s opterećenjem sustava</a:t>
            </a:r>
            <a:endParaRPr lang="hr-HR" dirty="0"/>
          </a:p>
          <a:p>
            <a:r>
              <a:rPr lang="hr-HR" dirty="0" err="1" smtClean="0"/>
              <a:t>queue</a:t>
            </a:r>
            <a:r>
              <a:rPr lang="hr-HR" dirty="0" smtClean="0"/>
              <a:t> time – znatno ovisi o opterećenju sustava</a:t>
            </a:r>
          </a:p>
          <a:p>
            <a:pPr lvl="2"/>
            <a:r>
              <a:rPr lang="hr-HR" sz="1800" dirty="0" smtClean="0"/>
              <a:t>0 kod slabo opterećenog sustava</a:t>
            </a:r>
          </a:p>
          <a:p>
            <a:pPr lvl="2"/>
            <a:r>
              <a:rPr lang="hr-HR" sz="1800" dirty="0" smtClean="0"/>
              <a:t>(veliki) višekratnik od </a:t>
            </a:r>
            <a:r>
              <a:rPr lang="hr-HR" sz="1800" dirty="0" err="1" smtClean="0"/>
              <a:t>service</a:t>
            </a:r>
            <a:r>
              <a:rPr lang="hr-HR" sz="1800" dirty="0" smtClean="0"/>
              <a:t> time kod jako opterećenog sustava</a:t>
            </a:r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75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ORACLE </a:t>
            </a:r>
            <a:r>
              <a:rPr lang="hr-HR" b="1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APPLICATION</a:t>
            </a:r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hr-HR" b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TESTING</a:t>
            </a:r>
            <a: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SUITE – USPOREDNI GRAFIČKI IZVJEŠTAJI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88" y="1846263"/>
            <a:ext cx="8998949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70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ENTERPRISE EVOLUTION TO </a:t>
            </a:r>
            <a:r>
              <a:rPr lang="hr-HR" b="1" dirty="0" err="1" smtClean="0"/>
              <a:t>CLOUD</a:t>
            </a:r>
            <a:endParaRPr lang="hr-HR" b="1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73" y="2305889"/>
            <a:ext cx="4937125" cy="3087843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71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2" y="2305538"/>
            <a:ext cx="5826675" cy="3079262"/>
          </a:xfr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390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ORACLE TESTING AS A SERVICE (</a:t>
            </a:r>
            <a:r>
              <a:rPr lang="en-US" b="1" dirty="0" err="1"/>
              <a:t>TaaS</a:t>
            </a:r>
            <a:r>
              <a:rPr lang="en-US" b="1" dirty="0"/>
              <a:t>)</a:t>
            </a:r>
            <a:endParaRPr lang="hr-HR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87" y="2943806"/>
            <a:ext cx="9391650" cy="216217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72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53757" y="5400166"/>
            <a:ext cx="9457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 smtClean="0">
                <a:solidFill>
                  <a:srgbClr val="333333"/>
                </a:solidFill>
                <a:latin typeface="TimesNewRoman,Italic"/>
              </a:rPr>
              <a:t>load-based</a:t>
            </a:r>
            <a:r>
              <a:rPr lang="hr-HR" dirty="0" smtClean="0">
                <a:solidFill>
                  <a:srgbClr val="333333"/>
                </a:solidFill>
                <a:latin typeface="TimesNewRoman,Italic"/>
              </a:rPr>
              <a:t> platforma za provedbu usluge </a:t>
            </a:r>
            <a:r>
              <a:rPr lang="en-US" dirty="0" smtClean="0">
                <a:solidFill>
                  <a:srgbClr val="333333"/>
                </a:solidFill>
                <a:latin typeface="TimesNewRoman,Italic"/>
              </a:rPr>
              <a:t>automat</a:t>
            </a:r>
            <a:r>
              <a:rPr lang="hr-HR" dirty="0" err="1" smtClean="0">
                <a:solidFill>
                  <a:srgbClr val="333333"/>
                </a:solidFill>
                <a:latin typeface="TimesNewRoman,Italic"/>
              </a:rPr>
              <a:t>skog</a:t>
            </a:r>
            <a:r>
              <a:rPr lang="en-US" dirty="0" smtClean="0">
                <a:solidFill>
                  <a:srgbClr val="333333"/>
                </a:solidFill>
                <a:latin typeface="TimesNewRoman,Italic"/>
              </a:rPr>
              <a:t> </a:t>
            </a:r>
            <a:r>
              <a:rPr lang="hr-HR" dirty="0" smtClean="0">
                <a:solidFill>
                  <a:srgbClr val="333333"/>
                </a:solidFill>
                <a:latin typeface="TimesNewRoman,Italic"/>
              </a:rPr>
              <a:t>testiranja aplikacija</a:t>
            </a:r>
            <a:r>
              <a:rPr lang="en-US" dirty="0" smtClean="0">
                <a:solidFill>
                  <a:srgbClr val="333333"/>
                </a:solidFill>
                <a:latin typeface="TimesNewRoman,Italic"/>
              </a:rPr>
              <a:t>.</a:t>
            </a:r>
            <a:endParaRPr lang="hr-HR" dirty="0" smtClean="0">
              <a:solidFill>
                <a:srgbClr val="333333"/>
              </a:solidFill>
              <a:latin typeface="TimesNewRoman,Italic"/>
            </a:endParaRPr>
          </a:p>
          <a:p>
            <a:r>
              <a:rPr lang="en-US" dirty="0" smtClean="0">
                <a:solidFill>
                  <a:srgbClr val="333333"/>
                </a:solidFill>
                <a:latin typeface="TimesNewRoman,Italic"/>
              </a:rPr>
              <a:t>self-service </a:t>
            </a:r>
            <a:r>
              <a:rPr lang="hr-HR" dirty="0" smtClean="0">
                <a:solidFill>
                  <a:srgbClr val="333333"/>
                </a:solidFill>
                <a:latin typeface="TimesNewRoman,Italic"/>
              </a:rPr>
              <a:t>rješenje za </a:t>
            </a:r>
            <a:r>
              <a:rPr lang="hr-HR" dirty="0" err="1" smtClean="0">
                <a:solidFill>
                  <a:srgbClr val="333333"/>
                </a:solidFill>
                <a:latin typeface="TimesNewRoman,Italic"/>
              </a:rPr>
              <a:t>private</a:t>
            </a:r>
            <a:r>
              <a:rPr lang="hr-HR" dirty="0" smtClean="0">
                <a:solidFill>
                  <a:srgbClr val="333333"/>
                </a:solidFill>
                <a:latin typeface="TimesNewRoman,Italic"/>
              </a:rPr>
              <a:t> </a:t>
            </a:r>
            <a:r>
              <a:rPr lang="hr-HR" dirty="0" err="1" smtClean="0">
                <a:solidFill>
                  <a:srgbClr val="333333"/>
                </a:solidFill>
                <a:latin typeface="TimesNewRoman,Italic"/>
              </a:rPr>
              <a:t>cloud</a:t>
            </a:r>
            <a:r>
              <a:rPr lang="hr-HR" dirty="0" smtClean="0">
                <a:solidFill>
                  <a:srgbClr val="333333"/>
                </a:solidFill>
                <a:latin typeface="TimesNewRoman,Italic"/>
              </a:rPr>
              <a:t> (pristup za samo jednu organizaciju)</a:t>
            </a:r>
            <a:endParaRPr lang="hr-HR" dirty="0"/>
          </a:p>
        </p:txBody>
      </p:sp>
      <p:sp>
        <p:nvSpPr>
          <p:cNvPr id="11" name="Rectangle 10"/>
          <p:cNvSpPr/>
          <p:nvPr/>
        </p:nvSpPr>
        <p:spPr>
          <a:xfrm>
            <a:off x="1311630" y="1865355"/>
            <a:ext cx="658385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</a:rPr>
              <a:t>Donosi agilnost u testiranje</a:t>
            </a:r>
          </a:p>
          <a:p>
            <a:r>
              <a:rPr lang="hr-HR" dirty="0" err="1" smtClean="0">
                <a:latin typeface="Arial" panose="020B0604020202020204" pitchFamily="34" charset="0"/>
              </a:rPr>
              <a:t>Focus</a:t>
            </a:r>
            <a:r>
              <a:rPr lang="hr-HR" dirty="0" smtClean="0">
                <a:latin typeface="Arial" panose="020B0604020202020204" pitchFamily="34" charset="0"/>
              </a:rPr>
              <a:t> je na postupku testiranja, a ne na instalaciji testnih alata</a:t>
            </a:r>
          </a:p>
          <a:p>
            <a:r>
              <a:rPr lang="hr-HR" dirty="0">
                <a:latin typeface="Arial" panose="020B0604020202020204" pitchFamily="34" charset="0"/>
              </a:rPr>
              <a:t>Podržava i funkcionalno testiranje i </a:t>
            </a:r>
            <a:r>
              <a:rPr lang="hr-HR" dirty="0" err="1">
                <a:latin typeface="Arial" panose="020B0604020202020204" pitchFamily="34" charset="0"/>
              </a:rPr>
              <a:t>load</a:t>
            </a:r>
            <a:r>
              <a:rPr lang="hr-HR" dirty="0">
                <a:latin typeface="Arial" panose="020B0604020202020204" pitchFamily="34" charset="0"/>
              </a:rPr>
              <a:t> </a:t>
            </a:r>
            <a:r>
              <a:rPr lang="hr-HR" dirty="0" err="1">
                <a:latin typeface="Arial" panose="020B0604020202020204" pitchFamily="34" charset="0"/>
              </a:rPr>
              <a:t>testing</a:t>
            </a:r>
            <a:endParaRPr lang="hr-HR" dirty="0">
              <a:latin typeface="Arial" panose="020B0604020202020204" pitchFamily="34" charset="0"/>
            </a:endParaRPr>
          </a:p>
          <a:p>
            <a:endParaRPr lang="hr-HR" dirty="0" smtClean="0">
              <a:latin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990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ORACLE TESTING AS A SERVICE (</a:t>
            </a:r>
            <a:r>
              <a:rPr lang="en-US" b="1" dirty="0" err="1"/>
              <a:t>TaaS</a:t>
            </a:r>
            <a:r>
              <a:rPr lang="en-US" b="1" dirty="0"/>
              <a:t>)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45" y="1846263"/>
            <a:ext cx="9467436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73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9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ORACLE APPLICATION TESTING </a:t>
            </a:r>
            <a:r>
              <a:rPr lang="hr-H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SUITE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 smtClean="0"/>
              <a:t>Licenciranje</a:t>
            </a:r>
          </a:p>
          <a:p>
            <a:pPr marL="0" indent="0">
              <a:buNone/>
            </a:pPr>
            <a:r>
              <a:rPr lang="en-US" b="1" dirty="0" smtClean="0"/>
              <a:t>Oracle </a:t>
            </a:r>
            <a:r>
              <a:rPr lang="en-US" b="1" dirty="0"/>
              <a:t>Functional </a:t>
            </a:r>
            <a:r>
              <a:rPr lang="en-US" b="1" dirty="0" smtClean="0"/>
              <a:t>Testing</a:t>
            </a:r>
            <a:endParaRPr lang="hr-HR" b="1" dirty="0" smtClean="0"/>
          </a:p>
          <a:p>
            <a:pPr lvl="1"/>
            <a:r>
              <a:rPr lang="hr-HR" dirty="0" smtClean="0"/>
              <a:t>Temeljeno na </a:t>
            </a:r>
            <a:r>
              <a:rPr lang="en-US" dirty="0" smtClean="0"/>
              <a:t>NUP </a:t>
            </a:r>
            <a:r>
              <a:rPr lang="en-US" dirty="0"/>
              <a:t>(Named User Plus</a:t>
            </a:r>
            <a:r>
              <a:rPr lang="en-US" dirty="0" smtClean="0"/>
              <a:t>)</a:t>
            </a:r>
            <a:endParaRPr lang="hr-HR" dirty="0" smtClean="0"/>
          </a:p>
          <a:p>
            <a:pPr marL="0" indent="0">
              <a:buNone/>
            </a:pPr>
            <a:r>
              <a:rPr lang="en-US" b="1" dirty="0" smtClean="0"/>
              <a:t>Oracle </a:t>
            </a:r>
            <a:r>
              <a:rPr lang="en-US" b="1" dirty="0"/>
              <a:t>Test </a:t>
            </a:r>
            <a:r>
              <a:rPr lang="en-US" b="1" dirty="0" smtClean="0"/>
              <a:t>Manager</a:t>
            </a:r>
            <a:endParaRPr lang="hr-HR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Temeljeno na </a:t>
            </a:r>
            <a:r>
              <a:rPr lang="en-US" dirty="0" smtClean="0"/>
              <a:t>NUP</a:t>
            </a:r>
            <a:r>
              <a:rPr lang="hr-HR" dirty="0" smtClean="0"/>
              <a:t> </a:t>
            </a:r>
            <a:r>
              <a:rPr lang="en-US" dirty="0" smtClean="0"/>
              <a:t>(</a:t>
            </a:r>
            <a:r>
              <a:rPr lang="en-US" dirty="0"/>
              <a:t>Named user Plus</a:t>
            </a:r>
            <a:r>
              <a:rPr lang="en-US" dirty="0" smtClean="0"/>
              <a:t>)</a:t>
            </a:r>
            <a:endParaRPr lang="hr-HR" dirty="0" smtClean="0"/>
          </a:p>
          <a:p>
            <a:pPr marL="0" indent="0">
              <a:buNone/>
            </a:pPr>
            <a:r>
              <a:rPr lang="en-US" b="1" dirty="0" smtClean="0"/>
              <a:t>Oracle </a:t>
            </a:r>
            <a:r>
              <a:rPr lang="en-US" b="1" dirty="0"/>
              <a:t>Load Testing </a:t>
            </a:r>
            <a:endParaRPr lang="hr-HR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Broj CPU za </a:t>
            </a:r>
            <a:r>
              <a:rPr lang="en-US" dirty="0" smtClean="0"/>
              <a:t>Load </a:t>
            </a:r>
            <a:r>
              <a:rPr lang="en-US" dirty="0"/>
              <a:t>Testing Controller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Broj  virtualnih korisnika (</a:t>
            </a:r>
            <a:r>
              <a:rPr lang="en-US" dirty="0" smtClean="0"/>
              <a:t>Virtual Users</a:t>
            </a:r>
            <a:r>
              <a:rPr lang="hr-HR" dirty="0" smtClean="0"/>
              <a:t>) koji se simuliraju</a:t>
            </a:r>
          </a:p>
          <a:p>
            <a:pPr marL="384048" lvl="2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Osnovna licenca pokriva </a:t>
            </a:r>
            <a:r>
              <a:rPr lang="en-US" dirty="0" smtClean="0"/>
              <a:t>web </a:t>
            </a:r>
            <a:r>
              <a:rPr lang="en-US" dirty="0"/>
              <a:t>applications </a:t>
            </a:r>
            <a:r>
              <a:rPr lang="en-US" dirty="0" smtClean="0"/>
              <a:t>support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Dodatni akceleratori se odvojeno licenciraju po potrebi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837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/>
              <a:t>VIRTUAL</a:t>
            </a:r>
            <a:r>
              <a:rPr lang="hr-HR" b="1" dirty="0" smtClean="0"/>
              <a:t> </a:t>
            </a:r>
            <a:r>
              <a:rPr lang="hr-HR" b="1" dirty="0" err="1" smtClean="0"/>
              <a:t>USER</a:t>
            </a:r>
            <a:r>
              <a:rPr lang="hr-HR" b="1" dirty="0" smtClean="0"/>
              <a:t> IP ADDRESSES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b="1" dirty="0" smtClean="0"/>
          </a:p>
          <a:p>
            <a:r>
              <a:rPr lang="hr-HR" b="1" dirty="0" smtClean="0"/>
              <a:t>IP </a:t>
            </a:r>
            <a:r>
              <a:rPr lang="hr-HR" b="1" dirty="0" err="1"/>
              <a:t>adress</a:t>
            </a:r>
            <a:r>
              <a:rPr lang="hr-HR" b="1" dirty="0"/>
              <a:t> </a:t>
            </a:r>
            <a:r>
              <a:rPr lang="hr-HR" b="1" dirty="0" err="1" smtClean="0"/>
              <a:t>spoofing</a:t>
            </a:r>
            <a:endParaRPr lang="hr-HR" b="1" dirty="0" smtClean="0"/>
          </a:p>
          <a:p>
            <a:pPr lvl="1"/>
            <a:r>
              <a:rPr lang="hr-HR" dirty="0" smtClean="0"/>
              <a:t>dozvoljava alokaciju različitih IP adresa pojedinim virtualnim korisnicima</a:t>
            </a:r>
          </a:p>
          <a:p>
            <a:pPr lvl="1"/>
            <a:r>
              <a:rPr lang="hr-HR" dirty="0" smtClean="0"/>
              <a:t>Važno kod testiranja aplikacija iza </a:t>
            </a:r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balancera</a:t>
            </a:r>
            <a:endParaRPr lang="hr-HR" dirty="0" smtClean="0"/>
          </a:p>
          <a:p>
            <a:pPr lvl="1"/>
            <a:endParaRPr lang="hr-HR" dirty="0" smtClean="0"/>
          </a:p>
          <a:p>
            <a:r>
              <a:rPr lang="hr-HR" b="1" dirty="0" err="1" smtClean="0"/>
              <a:t>Specifirano</a:t>
            </a:r>
            <a:r>
              <a:rPr lang="hr-HR" b="1" dirty="0" smtClean="0"/>
              <a:t> adresno područje (</a:t>
            </a:r>
            <a:r>
              <a:rPr lang="hr-HR" b="1" dirty="0" err="1" smtClean="0"/>
              <a:t>address</a:t>
            </a:r>
            <a:r>
              <a:rPr lang="hr-HR" b="1" dirty="0" smtClean="0"/>
              <a:t> </a:t>
            </a:r>
            <a:r>
              <a:rPr lang="hr-HR" b="1" dirty="0" err="1" smtClean="0"/>
              <a:t>range</a:t>
            </a:r>
            <a:r>
              <a:rPr lang="hr-HR" b="1" dirty="0" smtClean="0"/>
              <a:t>)</a:t>
            </a:r>
          </a:p>
          <a:p>
            <a:pPr lvl="1"/>
            <a:r>
              <a:rPr lang="hr-HR" dirty="0" smtClean="0"/>
              <a:t>Odabire različite </a:t>
            </a:r>
            <a:r>
              <a:rPr lang="en-US" dirty="0" smtClean="0"/>
              <a:t>IP </a:t>
            </a:r>
            <a:r>
              <a:rPr lang="en-US" dirty="0" err="1" smtClean="0"/>
              <a:t>adres</a:t>
            </a:r>
            <a:r>
              <a:rPr lang="hr-HR" dirty="0" smtClean="0"/>
              <a:t>e tijekom testa</a:t>
            </a:r>
          </a:p>
          <a:p>
            <a:pPr lvl="1"/>
            <a:r>
              <a:rPr lang="en-US" dirty="0" smtClean="0"/>
              <a:t>Neo</a:t>
            </a:r>
            <a:r>
              <a:rPr lang="hr-HR" dirty="0" smtClean="0"/>
              <a:t>L</a:t>
            </a:r>
            <a:r>
              <a:rPr lang="en-US" dirty="0" err="1" smtClean="0"/>
              <a:t>oad</a:t>
            </a:r>
            <a:r>
              <a:rPr lang="en-US" dirty="0" smtClean="0"/>
              <a:t> </a:t>
            </a:r>
            <a:r>
              <a:rPr lang="hr-HR" dirty="0" smtClean="0"/>
              <a:t>sekvencijalno odabire </a:t>
            </a:r>
            <a:r>
              <a:rPr lang="en-US" dirty="0" smtClean="0"/>
              <a:t>IP </a:t>
            </a:r>
            <a:r>
              <a:rPr lang="en-US" dirty="0" err="1" smtClean="0"/>
              <a:t>adres</a:t>
            </a:r>
            <a:r>
              <a:rPr lang="hr-HR" dirty="0" smtClean="0"/>
              <a:t>u za svakog novog virtualnog korisnika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0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1"/>
                </a:solidFill>
              </a:rPr>
              <a:t>LOAD-BALANCING WEB APLIKACIJA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smtClean="0"/>
              <a:t>Metode </a:t>
            </a:r>
            <a:r>
              <a:rPr lang="hr-HR" b="1" dirty="0" err="1" smtClean="0"/>
              <a:t>load</a:t>
            </a:r>
            <a:r>
              <a:rPr lang="hr-HR" b="1" dirty="0" smtClean="0"/>
              <a:t> </a:t>
            </a:r>
            <a:r>
              <a:rPr lang="hr-HR" b="1" dirty="0" err="1" smtClean="0"/>
              <a:t>balancinga</a:t>
            </a:r>
            <a:endParaRPr lang="hr-HR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DNS </a:t>
            </a:r>
            <a:r>
              <a:rPr lang="hr-HR" dirty="0" err="1"/>
              <a:t>Load</a:t>
            </a:r>
            <a:r>
              <a:rPr lang="hr-HR" dirty="0"/>
              <a:t> </a:t>
            </a:r>
            <a:r>
              <a:rPr lang="hr-HR" dirty="0" err="1" smtClean="0"/>
              <a:t>Balancing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/>
              <a:t>Software</a:t>
            </a:r>
            <a:r>
              <a:rPr lang="hr-HR" dirty="0"/>
              <a:t> </a:t>
            </a:r>
            <a:r>
              <a:rPr lang="hr-HR" dirty="0" err="1"/>
              <a:t>Load</a:t>
            </a:r>
            <a:r>
              <a:rPr lang="hr-HR" dirty="0"/>
              <a:t> </a:t>
            </a:r>
            <a:r>
              <a:rPr lang="hr-HR" dirty="0" err="1" smtClean="0"/>
              <a:t>Balancing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/>
              <a:t>Hardware</a:t>
            </a:r>
            <a:r>
              <a:rPr lang="hr-HR" dirty="0"/>
              <a:t> </a:t>
            </a:r>
            <a:r>
              <a:rPr lang="hr-HR" dirty="0" err="1"/>
              <a:t>Load</a:t>
            </a:r>
            <a:r>
              <a:rPr lang="hr-HR" dirty="0"/>
              <a:t> </a:t>
            </a:r>
            <a:r>
              <a:rPr lang="hr-HR" dirty="0" err="1" smtClean="0"/>
              <a:t>Balancing</a:t>
            </a:r>
            <a:endParaRPr lang="hr-HR" dirty="0" smtClean="0"/>
          </a:p>
          <a:p>
            <a:endParaRPr lang="hr-HR" dirty="0" smtClean="0"/>
          </a:p>
          <a:p>
            <a:r>
              <a:rPr lang="hr-HR" b="1" dirty="0" smtClean="0"/>
              <a:t>Aplikacije s obzirom na stanje</a:t>
            </a:r>
            <a:endParaRPr lang="hr-HR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Stateless</a:t>
            </a:r>
            <a:r>
              <a:rPr lang="hr-HR" dirty="0" smtClean="0"/>
              <a:t> </a:t>
            </a:r>
            <a:r>
              <a:rPr lang="hr-HR" dirty="0" err="1" smtClean="0"/>
              <a:t>applications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Statefull</a:t>
            </a:r>
            <a:r>
              <a:rPr lang="hr-HR" dirty="0" smtClean="0"/>
              <a:t> </a:t>
            </a:r>
            <a:r>
              <a:rPr lang="hr-HR" dirty="0" err="1" smtClean="0"/>
              <a:t>applications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(tijekom sesije spajanje</a:t>
            </a:r>
          </a:p>
          <a:p>
            <a:pPr marL="201168" lvl="1" indent="0">
              <a:buNone/>
            </a:pPr>
            <a:r>
              <a:rPr lang="hr-HR" dirty="0"/>
              <a:t> </a:t>
            </a:r>
            <a:r>
              <a:rPr lang="hr-HR" dirty="0" smtClean="0"/>
              <a:t>    na isti </a:t>
            </a:r>
            <a:r>
              <a:rPr lang="hr-HR" dirty="0" err="1" smtClean="0"/>
              <a:t>nod</a:t>
            </a:r>
            <a:r>
              <a:rPr lang="hr-HR" dirty="0" smtClean="0"/>
              <a:t> ili uporabom </a:t>
            </a:r>
            <a:r>
              <a:rPr lang="hr-HR" dirty="0" err="1" smtClean="0"/>
              <a:t>cooki</a:t>
            </a:r>
            <a:r>
              <a:rPr lang="hr-HR" dirty="0" err="1"/>
              <a:t>e</a:t>
            </a:r>
            <a:r>
              <a:rPr lang="hr-HR" dirty="0" smtClean="0"/>
              <a:t>)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63" y="2336801"/>
            <a:ext cx="7059560" cy="2846234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76</a:t>
            </a:fld>
            <a:endParaRPr lang="en-US"/>
          </a:p>
        </p:txBody>
      </p:sp>
      <p:pic>
        <p:nvPicPr>
          <p:cNvPr id="9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TESTIRANJE NLB CLUSTER-A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smtClean="0"/>
              <a:t>Usmjeravanje zasnovano na IP adresi korisnika</a:t>
            </a:r>
          </a:p>
          <a:p>
            <a:pPr lvl="1"/>
            <a:r>
              <a:rPr lang="hr-HR" dirty="0" smtClean="0"/>
              <a:t>Korisnici s istom IP adresom usmjeravaju se na isti </a:t>
            </a:r>
            <a:r>
              <a:rPr lang="hr-HR" dirty="0" err="1" smtClean="0"/>
              <a:t>nod</a:t>
            </a:r>
            <a:r>
              <a:rPr lang="hr-HR" dirty="0" smtClean="0"/>
              <a:t> NLB </a:t>
            </a:r>
            <a:r>
              <a:rPr lang="hr-HR" dirty="0" err="1" smtClean="0"/>
              <a:t>clustera</a:t>
            </a:r>
            <a:r>
              <a:rPr lang="hr-HR" dirty="0" smtClean="0"/>
              <a:t> (aplikacijskih servera)</a:t>
            </a:r>
            <a:endParaRPr lang="en-US" dirty="0"/>
          </a:p>
          <a:p>
            <a:r>
              <a:rPr lang="hr-HR" b="1" dirty="0" smtClean="0"/>
              <a:t>Potreba za IP </a:t>
            </a:r>
            <a:r>
              <a:rPr lang="hr-HR" b="1" dirty="0" err="1" smtClean="0"/>
              <a:t>spoofing</a:t>
            </a:r>
            <a:endParaRPr lang="hr-HR" b="1" dirty="0" smtClean="0"/>
          </a:p>
          <a:p>
            <a:pPr lvl="1"/>
            <a:r>
              <a:rPr lang="hr-HR" dirty="0" smtClean="0"/>
              <a:t>Virtualni korisnici izlaze is </a:t>
            </a:r>
            <a:r>
              <a:rPr lang="hr-HR" dirty="0" err="1" smtClean="0"/>
              <a:t>Load</a:t>
            </a:r>
            <a:r>
              <a:rPr lang="hr-HR" dirty="0" smtClean="0"/>
              <a:t> Generatora s različitim adresama koji se slijedno uzimaju iz specificiranog adresnog područja (</a:t>
            </a:r>
            <a:r>
              <a:rPr lang="hr-HR" dirty="0" err="1" smtClean="0"/>
              <a:t>address</a:t>
            </a:r>
            <a:r>
              <a:rPr lang="hr-HR" dirty="0" smtClean="0"/>
              <a:t> </a:t>
            </a:r>
            <a:r>
              <a:rPr lang="hr-HR" dirty="0" err="1" smtClean="0"/>
              <a:t>range</a:t>
            </a:r>
            <a:r>
              <a:rPr lang="hr-HR" dirty="0" smtClean="0"/>
              <a:t>)</a:t>
            </a:r>
          </a:p>
          <a:p>
            <a:pPr lvl="1"/>
            <a:r>
              <a:rPr lang="hr-HR" dirty="0" smtClean="0"/>
              <a:t>Korisnici s istog </a:t>
            </a:r>
            <a:r>
              <a:rPr lang="hr-HR" dirty="0" err="1" smtClean="0"/>
              <a:t>Load</a:t>
            </a:r>
            <a:r>
              <a:rPr lang="hr-HR" dirty="0" smtClean="0"/>
              <a:t> Generatora završavaju na različitim </a:t>
            </a:r>
            <a:r>
              <a:rPr lang="hr-HR" dirty="0" err="1" smtClean="0"/>
              <a:t>nodovima</a:t>
            </a:r>
            <a:r>
              <a:rPr lang="hr-HR" dirty="0" smtClean="0"/>
              <a:t> NLB </a:t>
            </a:r>
            <a:r>
              <a:rPr lang="hr-HR" dirty="0" err="1" smtClean="0"/>
              <a:t>clustera</a:t>
            </a:r>
            <a:endParaRPr lang="hr-HR" dirty="0" smtClean="0"/>
          </a:p>
          <a:p>
            <a:endParaRPr lang="hr-H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00" y="2227385"/>
            <a:ext cx="5400000" cy="2768644"/>
          </a:xfrm>
          <a:solidFill>
            <a:schemeClr val="bg1"/>
          </a:solidFill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193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MONITORING NETWORK </a:t>
            </a:r>
            <a:r>
              <a:rPr lang="hr-HR" b="1" dirty="0" err="1" smtClean="0"/>
              <a:t>PERFORMANCE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 b="1" dirty="0" smtClean="0"/>
          </a:p>
          <a:p>
            <a:r>
              <a:rPr lang="hr-HR" b="1" dirty="0" smtClean="0"/>
              <a:t>Prilikom </a:t>
            </a:r>
            <a:r>
              <a:rPr lang="hr-HR" b="1" dirty="0" err="1" smtClean="0"/>
              <a:t>load</a:t>
            </a:r>
            <a:r>
              <a:rPr lang="hr-HR" b="1" dirty="0" smtClean="0"/>
              <a:t> testa dobro je nadzirati i mrežu </a:t>
            </a:r>
          </a:p>
          <a:p>
            <a:r>
              <a:rPr lang="hr-HR" dirty="0"/>
              <a:t>P</a:t>
            </a:r>
            <a:r>
              <a:rPr lang="hr-HR" dirty="0" smtClean="0"/>
              <a:t>onašanje mreže pod velikim opterećenjem i brojem korisnika može utjecati na performansu sustava pod testom, ali i drugih sustava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hr-HR" b="1" dirty="0" smtClean="0"/>
          </a:p>
          <a:p>
            <a:r>
              <a:rPr lang="hr-HR" b="1" dirty="0" smtClean="0"/>
              <a:t>Elementi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Mreža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/>
              <a:t>Switch</a:t>
            </a:r>
            <a:r>
              <a:rPr lang="hr-HR" dirty="0"/>
              <a:t>/</a:t>
            </a:r>
            <a:r>
              <a:rPr lang="hr-HR" dirty="0" err="1"/>
              <a:t>Routers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NLB</a:t>
            </a:r>
            <a:r>
              <a:rPr lang="hr-HR" dirty="0" smtClean="0"/>
              <a:t> (</a:t>
            </a:r>
            <a:r>
              <a:rPr lang="hr-HR" dirty="0" err="1" smtClean="0"/>
              <a:t>switch</a:t>
            </a:r>
            <a:r>
              <a:rPr lang="hr-HR" dirty="0" smtClean="0"/>
              <a:t> </a:t>
            </a:r>
            <a:r>
              <a:rPr lang="hr-HR" dirty="0" err="1" smtClean="0"/>
              <a:t>flooding</a:t>
            </a:r>
            <a:r>
              <a:rPr lang="hr-HR" dirty="0" smtClean="0"/>
              <a:t>?)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Latencija (dugi </a:t>
            </a:r>
            <a:r>
              <a:rPr lang="hr-HR" dirty="0" err="1" smtClean="0"/>
              <a:t>pingovi</a:t>
            </a:r>
            <a:r>
              <a:rPr lang="hr-HR" dirty="0" smtClean="0"/>
              <a:t>)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Zagušenje (gubitak </a:t>
            </a:r>
            <a:r>
              <a:rPr lang="hr-HR" dirty="0" err="1" smtClean="0"/>
              <a:t>pingova</a:t>
            </a:r>
            <a:r>
              <a:rPr lang="hr-HR" dirty="0" smtClean="0"/>
              <a:t>)</a:t>
            </a:r>
            <a:endParaRPr lang="hr-HR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MONITORING NETWORK </a:t>
            </a:r>
            <a:r>
              <a:rPr lang="hr-HR" b="1" dirty="0" err="1"/>
              <a:t>PERFORMANCE</a:t>
            </a:r>
            <a:endParaRPr lang="hr-HR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6963" y="2314079"/>
            <a:ext cx="4938712" cy="308709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79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314774"/>
            <a:ext cx="4937125" cy="308570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TROSLOJNA ARHITEKTURA</a:t>
            </a:r>
            <a:endParaRPr lang="hr-HR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58416" y="1845734"/>
            <a:ext cx="5176623" cy="4023360"/>
          </a:xfrm>
        </p:spPr>
        <p:txBody>
          <a:bodyPr>
            <a:normAutofit fontScale="92500" lnSpcReduction="20000"/>
          </a:bodyPr>
          <a:lstStyle/>
          <a:p>
            <a:endParaRPr lang="hr-HR" dirty="0" smtClean="0"/>
          </a:p>
          <a:p>
            <a:r>
              <a:rPr lang="hr-HR" b="1" dirty="0" smtClean="0"/>
              <a:t>Troslojna arhitektura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Klijent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Aplikacijski server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Baza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01168" lvl="1" indent="0">
              <a:buNone/>
            </a:pPr>
            <a:r>
              <a:rPr lang="hr-HR" dirty="0" smtClean="0"/>
              <a:t>+ Mreža</a:t>
            </a:r>
          </a:p>
          <a:p>
            <a:r>
              <a:rPr lang="hr-HR" b="1" dirty="0" smtClean="0"/>
              <a:t>Na razinu uslugu utječu</a:t>
            </a:r>
            <a:endParaRPr lang="hr-HR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Aplikacijski server(i)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Bazni server(i)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Mreža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 smtClean="0"/>
              <a:t>latenc</a:t>
            </a:r>
            <a:r>
              <a:rPr lang="hr-HR" dirty="0" err="1" smtClean="0"/>
              <a:t>ija</a:t>
            </a:r>
            <a:r>
              <a:rPr lang="en-US" dirty="0" smtClean="0"/>
              <a:t>, </a:t>
            </a:r>
            <a:r>
              <a:rPr lang="hr-HR" dirty="0" smtClean="0"/>
              <a:t>zagušenja</a:t>
            </a:r>
            <a:r>
              <a:rPr lang="en-US" dirty="0" smtClean="0"/>
              <a:t>, </a:t>
            </a:r>
            <a:r>
              <a:rPr lang="hr-HR" dirty="0" err="1" smtClean="0"/>
              <a:t>itd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Obrada na strani klijenta (PC)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Load balancing </a:t>
            </a:r>
            <a:r>
              <a:rPr lang="hr-HR" dirty="0" smtClean="0"/>
              <a:t>između više</a:t>
            </a:r>
          </a:p>
          <a:p>
            <a:pPr marL="201168" lvl="1" indent="0">
              <a:buNone/>
            </a:pPr>
            <a:r>
              <a:rPr lang="hr-HR" dirty="0" smtClean="0"/>
              <a:t>    aplikacijskih servera</a:t>
            </a:r>
            <a:endParaRPr lang="en-US" dirty="0"/>
          </a:p>
          <a:p>
            <a:endParaRPr lang="hr-HR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" t="-1354" r="-865" b="-1719"/>
          <a:stretch/>
        </p:blipFill>
        <p:spPr>
          <a:xfrm>
            <a:off x="4608000" y="2304000"/>
            <a:ext cx="7236000" cy="2988000"/>
          </a:xfrm>
          <a:solidFill>
            <a:schemeClr val="bg1"/>
          </a:solidFill>
          <a:ln w="38100">
            <a:solidFill>
              <a:srgbClr val="C000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NETWORK </a:t>
            </a:r>
            <a:r>
              <a:rPr lang="hr-HR" b="1" dirty="0" err="1"/>
              <a:t>EMULATION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b="1" dirty="0" smtClean="0"/>
              <a:t>Ovisno o mrežnoj tehnologiji krajnji korisnik može imati različito iskustvo uporabe aplikacije</a:t>
            </a:r>
          </a:p>
          <a:p>
            <a:r>
              <a:rPr lang="hr-HR" b="1" dirty="0" smtClean="0"/>
              <a:t>Pristup aplikaciji preko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mtClean="0"/>
              <a:t>mobilnog </a:t>
            </a:r>
            <a:r>
              <a:rPr lang="hr-HR" dirty="0" smtClean="0"/>
              <a:t>uređaja (2G, 3G, 4G, 5G)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u</a:t>
            </a:r>
            <a:r>
              <a:rPr lang="hr-HR" dirty="0" smtClean="0"/>
              <a:t>redska mreža</a:t>
            </a:r>
          </a:p>
          <a:p>
            <a:r>
              <a:rPr lang="hr-HR" dirty="0" smtClean="0"/>
              <a:t>Razlika u latenciji mreže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spora konekcija</a:t>
            </a:r>
            <a:r>
              <a:rPr lang="en-US" dirty="0" smtClean="0"/>
              <a:t> </a:t>
            </a:r>
            <a:r>
              <a:rPr lang="en-US" dirty="0"/>
              <a:t>(GPRS, 3G</a:t>
            </a:r>
            <a:r>
              <a:rPr lang="en-US" dirty="0" smtClean="0"/>
              <a:t>)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m</a:t>
            </a:r>
            <a:r>
              <a:rPr lang="hr-HR" dirty="0" smtClean="0"/>
              <a:t>reža s malom latencijom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398236"/>
            <a:ext cx="5695202" cy="3366943"/>
          </a:xfrm>
          <a:ln w="38100">
            <a:solidFill>
              <a:srgbClr val="C000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291530" y="5889562"/>
            <a:ext cx="637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/>
              <a:t>Tiwa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09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NETWORK </a:t>
            </a:r>
            <a:r>
              <a:rPr lang="hr-HR" b="1" dirty="0" err="1"/>
              <a:t>EMULATION</a:t>
            </a:r>
            <a:endParaRPr lang="hr-HR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Koristi se i termin </a:t>
            </a:r>
            <a:r>
              <a:rPr lang="en-US" b="1" dirty="0" smtClean="0"/>
              <a:t>Network </a:t>
            </a:r>
            <a:r>
              <a:rPr lang="en-US" b="1" dirty="0" err="1" smtClean="0"/>
              <a:t>Virtuali</a:t>
            </a:r>
            <a:r>
              <a:rPr lang="hr-HR" b="1" dirty="0" smtClean="0"/>
              <a:t>z</a:t>
            </a:r>
            <a:r>
              <a:rPr lang="en-US" b="1" dirty="0" err="1" smtClean="0"/>
              <a:t>ation</a:t>
            </a:r>
            <a:endParaRPr lang="hr-HR" b="1" dirty="0" smtClean="0"/>
          </a:p>
          <a:p>
            <a:endParaRPr lang="hr-HR" b="1" dirty="0" smtClean="0"/>
          </a:p>
          <a:p>
            <a:r>
              <a:rPr lang="hr-HR" b="1" dirty="0" smtClean="0"/>
              <a:t>Hardware ili  software koji mijenja pakete mrežnog prometa i imitira ponašanje stvarne mreže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en-US" dirty="0"/>
              <a:t>round-trip time </a:t>
            </a:r>
            <a:r>
              <a:rPr lang="hr-HR" dirty="0" smtClean="0"/>
              <a:t>kroz mrežu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 smtClean="0"/>
              <a:t>latenc</a:t>
            </a:r>
            <a:r>
              <a:rPr lang="hr-HR" dirty="0" err="1" smtClean="0"/>
              <a:t>ija</a:t>
            </a:r>
            <a:r>
              <a:rPr lang="en-US" dirty="0" smtClean="0"/>
              <a:t>)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raspoloživa propusnost mreže (</a:t>
            </a:r>
            <a:r>
              <a:rPr lang="en-US" dirty="0" smtClean="0"/>
              <a:t>bandwidth</a:t>
            </a:r>
            <a:r>
              <a:rPr lang="hr-HR" dirty="0" smtClean="0"/>
              <a:t>)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zadani stupanj gubitka paketa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dupliciranje paketa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promjena redoslijeda paketa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korupcija i modifikacija</a:t>
            </a:r>
            <a:r>
              <a:rPr lang="en-US" dirty="0" smtClean="0"/>
              <a:t> </a:t>
            </a:r>
            <a:r>
              <a:rPr lang="en-US" dirty="0" err="1" smtClean="0"/>
              <a:t>paket</a:t>
            </a:r>
            <a:r>
              <a:rPr lang="hr-HR" dirty="0" smtClean="0"/>
              <a:t>a</a:t>
            </a:r>
            <a:r>
              <a:rPr lang="en-US" dirty="0" smtClean="0"/>
              <a:t> </a:t>
            </a:r>
            <a:endParaRPr lang="hr-H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 smtClean="0"/>
              <a:t>različite razine mrežnog </a:t>
            </a:r>
            <a:r>
              <a:rPr lang="en-US" dirty="0" smtClean="0"/>
              <a:t>jitter</a:t>
            </a:r>
            <a:r>
              <a:rPr lang="hr-HR" dirty="0" smtClean="0"/>
              <a:t>-a</a:t>
            </a:r>
            <a:endParaRPr lang="hr-HR" dirty="0"/>
          </a:p>
          <a:p>
            <a:endParaRPr lang="hr-H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81</a:t>
            </a:fld>
            <a:endParaRPr lang="en-US"/>
          </a:p>
        </p:txBody>
      </p:sp>
      <p:pic>
        <p:nvPicPr>
          <p:cNvPr id="9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NETWORK </a:t>
            </a:r>
            <a:r>
              <a:rPr lang="hr-HR" b="1" dirty="0" err="1" smtClean="0"/>
              <a:t>EMULATION</a:t>
            </a:r>
            <a:endParaRPr lang="hr-HR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31" y="1825376"/>
            <a:ext cx="4938712" cy="1230492"/>
          </a:xfrm>
          <a:ln w="38100">
            <a:solidFill>
              <a:srgbClr val="C00000"/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3273056"/>
            <a:ext cx="4937125" cy="1280649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44" y="4790641"/>
            <a:ext cx="5276850" cy="13239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920620" y="1739973"/>
            <a:ext cx="505033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smtClean="0"/>
              <a:t>Četiri tipa emuliranih mreža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 smtClean="0"/>
              <a:t>Point</a:t>
            </a:r>
            <a:r>
              <a:rPr lang="hr-HR" dirty="0" smtClean="0"/>
              <a:t> </a:t>
            </a:r>
            <a:r>
              <a:rPr lang="hr-HR" dirty="0"/>
              <a:t>to </a:t>
            </a:r>
            <a:r>
              <a:rPr lang="hr-HR" dirty="0" err="1" smtClean="0"/>
              <a:t>Point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Point </a:t>
            </a:r>
            <a:r>
              <a:rPr lang="en-US" dirty="0"/>
              <a:t>to Point </a:t>
            </a:r>
            <a:r>
              <a:rPr lang="hr-HR" dirty="0" smtClean="0"/>
              <a:t>sa</a:t>
            </a:r>
            <a:r>
              <a:rPr lang="en-US" dirty="0" smtClean="0"/>
              <a:t> </a:t>
            </a:r>
            <a:r>
              <a:rPr lang="hr-HR" dirty="0" smtClean="0"/>
              <a:t>višestrukim linkovima </a:t>
            </a:r>
            <a:r>
              <a:rPr lang="en-US" dirty="0" smtClean="0"/>
              <a:t>(</a:t>
            </a:r>
            <a:r>
              <a:rPr lang="hr-HR" dirty="0" smtClean="0"/>
              <a:t>putanje</a:t>
            </a:r>
            <a:r>
              <a:rPr lang="en-US" dirty="0" smtClean="0"/>
              <a:t>)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Point </a:t>
            </a:r>
            <a:r>
              <a:rPr lang="en-US" dirty="0"/>
              <a:t>to Point - Multiple Hop </a:t>
            </a:r>
          </a:p>
          <a:p>
            <a:endParaRPr lang="hr-HR" dirty="0" smtClean="0"/>
          </a:p>
        </p:txBody>
      </p:sp>
      <p:pic>
        <p:nvPicPr>
          <p:cNvPr id="14" name="Content Placeholder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4" y="2988031"/>
            <a:ext cx="4504271" cy="3132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Picture 4" descr="19 hroug sl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MONITORING SUSTAVA POD TESTOM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smtClean="0"/>
              <a:t>Opterećenje OS-a</a:t>
            </a:r>
          </a:p>
          <a:p>
            <a:endParaRPr lang="hr-HR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CPU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memorija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disk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swap</a:t>
            </a:r>
            <a:endParaRPr lang="hr-HR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mrežni promet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6332" y="1845735"/>
            <a:ext cx="5379348" cy="4023360"/>
          </a:xfrm>
        </p:spPr>
        <p:txBody>
          <a:bodyPr/>
          <a:lstStyle/>
          <a:p>
            <a:endParaRPr lang="hr-HR" b="1" dirty="0" smtClean="0"/>
          </a:p>
          <a:p>
            <a:r>
              <a:rPr lang="hr-HR" b="1" dirty="0" smtClean="0"/>
              <a:t>Opterećenje i optimizacija komponenti (</a:t>
            </a:r>
            <a:r>
              <a:rPr lang="hr-HR" b="1" dirty="0" err="1" smtClean="0"/>
              <a:t>iAS</a:t>
            </a:r>
            <a:r>
              <a:rPr lang="hr-HR" b="1" dirty="0" smtClean="0"/>
              <a:t>, DB)</a:t>
            </a:r>
          </a:p>
          <a:p>
            <a:endParaRPr lang="hr-HR" b="1" dirty="0" smtClean="0"/>
          </a:p>
          <a:p>
            <a:pPr lvl="1"/>
            <a:r>
              <a:rPr lang="hr-HR" dirty="0" smtClean="0"/>
              <a:t>Apache konekcije</a:t>
            </a:r>
          </a:p>
          <a:p>
            <a:pPr lvl="1"/>
            <a:r>
              <a:rPr lang="hr-HR" dirty="0" err="1" smtClean="0"/>
              <a:t>Forms</a:t>
            </a:r>
            <a:r>
              <a:rPr lang="hr-HR" dirty="0" smtClean="0"/>
              <a:t> procesi</a:t>
            </a:r>
          </a:p>
          <a:p>
            <a:pPr lvl="1"/>
            <a:r>
              <a:rPr lang="hr-HR" dirty="0" err="1" smtClean="0"/>
              <a:t>Reports</a:t>
            </a:r>
            <a:r>
              <a:rPr lang="hr-HR" dirty="0" smtClean="0"/>
              <a:t> </a:t>
            </a:r>
            <a:r>
              <a:rPr lang="hr-HR" dirty="0" err="1" smtClean="0"/>
              <a:t>engines</a:t>
            </a:r>
            <a:endParaRPr lang="hr-HR" dirty="0" smtClean="0"/>
          </a:p>
          <a:p>
            <a:pPr lvl="1"/>
            <a:r>
              <a:rPr lang="hr-HR" dirty="0" err="1" smtClean="0"/>
              <a:t>Cache</a:t>
            </a:r>
            <a:r>
              <a:rPr lang="hr-HR" dirty="0" smtClean="0"/>
              <a:t> za DB</a:t>
            </a:r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83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REPORT ANALYSIS – ANALIZA IZVJEŠTAJA</a:t>
            </a:r>
            <a:endParaRPr lang="hr-HR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84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 smtClean="0"/>
              <a:t>Input data and test </a:t>
            </a:r>
            <a:r>
              <a:rPr lang="hr-HR" b="1" dirty="0" err="1" smtClean="0"/>
              <a:t>environment</a:t>
            </a:r>
            <a:endParaRPr lang="hr-HR" b="1" dirty="0" smtClean="0"/>
          </a:p>
          <a:p>
            <a:r>
              <a:rPr lang="hr-HR" b="1" dirty="0" err="1" smtClean="0"/>
              <a:t>Request</a:t>
            </a:r>
            <a:r>
              <a:rPr lang="hr-HR" b="1" dirty="0" smtClean="0"/>
              <a:t> times</a:t>
            </a:r>
          </a:p>
          <a:p>
            <a:pPr lvl="1"/>
            <a:r>
              <a:rPr lang="hr-HR" dirty="0" err="1"/>
              <a:t>Page</a:t>
            </a:r>
            <a:r>
              <a:rPr lang="hr-HR" dirty="0"/>
              <a:t> </a:t>
            </a:r>
            <a:r>
              <a:rPr lang="hr-HR" dirty="0" err="1"/>
              <a:t>Load</a:t>
            </a:r>
            <a:r>
              <a:rPr lang="hr-HR" dirty="0"/>
              <a:t> </a:t>
            </a:r>
            <a:r>
              <a:rPr lang="hr-HR" dirty="0" smtClean="0"/>
              <a:t>Time</a:t>
            </a:r>
          </a:p>
          <a:p>
            <a:pPr lvl="1"/>
            <a:r>
              <a:rPr lang="hr-HR" dirty="0" err="1"/>
              <a:t>Response</a:t>
            </a:r>
            <a:r>
              <a:rPr lang="hr-HR" dirty="0"/>
              <a:t> </a:t>
            </a:r>
            <a:r>
              <a:rPr lang="hr-HR" dirty="0" err="1"/>
              <a:t>Load</a:t>
            </a:r>
            <a:r>
              <a:rPr lang="hr-HR" dirty="0"/>
              <a:t> </a:t>
            </a:r>
            <a:r>
              <a:rPr lang="hr-HR" dirty="0" smtClean="0"/>
              <a:t>Time</a:t>
            </a:r>
          </a:p>
          <a:p>
            <a:pPr lvl="1"/>
            <a:r>
              <a:rPr lang="hr-HR" dirty="0" err="1"/>
              <a:t>Errors</a:t>
            </a:r>
            <a:r>
              <a:rPr lang="hr-HR" dirty="0"/>
              <a:t> and </a:t>
            </a:r>
            <a:r>
              <a:rPr lang="hr-HR" dirty="0" err="1"/>
              <a:t>Warning</a:t>
            </a:r>
            <a:endParaRPr lang="hr-HR" dirty="0" smtClean="0"/>
          </a:p>
          <a:p>
            <a:r>
              <a:rPr lang="hr-HR" b="1" dirty="0" err="1" smtClean="0"/>
              <a:t>Throughput</a:t>
            </a:r>
            <a:endParaRPr lang="hr-HR" b="1" dirty="0" smtClean="0"/>
          </a:p>
          <a:p>
            <a:pPr lvl="1"/>
            <a:r>
              <a:rPr lang="hr-HR" dirty="0" smtClean="0"/>
              <a:t>Količina podataka prema i od sustava pod testom (</a:t>
            </a:r>
            <a:r>
              <a:rPr lang="hr-HR" dirty="0" err="1" smtClean="0"/>
              <a:t>pages</a:t>
            </a:r>
            <a:r>
              <a:rPr lang="hr-HR" dirty="0" smtClean="0"/>
              <a:t>/</a:t>
            </a:r>
            <a:r>
              <a:rPr lang="hr-HR" dirty="0" err="1" smtClean="0"/>
              <a:t>second</a:t>
            </a:r>
            <a:r>
              <a:rPr lang="hr-HR" dirty="0" smtClean="0"/>
              <a:t>)</a:t>
            </a:r>
          </a:p>
          <a:p>
            <a:r>
              <a:rPr lang="hr-HR" b="1" dirty="0" err="1" smtClean="0"/>
              <a:t>Utilization</a:t>
            </a:r>
            <a:endParaRPr lang="hr-HR" b="1" dirty="0" smtClean="0"/>
          </a:p>
          <a:p>
            <a:pPr lvl="1"/>
            <a:r>
              <a:rPr lang="hr-HR" dirty="0" err="1"/>
              <a:t>CPU</a:t>
            </a:r>
            <a:endParaRPr lang="hr-HR" dirty="0"/>
          </a:p>
          <a:p>
            <a:pPr lvl="1"/>
            <a:r>
              <a:rPr lang="hr-HR" dirty="0" err="1"/>
              <a:t>Memory</a:t>
            </a:r>
            <a:endParaRPr lang="hr-HR" dirty="0"/>
          </a:p>
          <a:p>
            <a:pPr lvl="1"/>
            <a:r>
              <a:rPr lang="hr-HR" dirty="0"/>
              <a:t>Disk</a:t>
            </a:r>
          </a:p>
          <a:p>
            <a:pPr lvl="1"/>
            <a:r>
              <a:rPr lang="hr-HR" dirty="0"/>
              <a:t>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hr-HR" b="1" dirty="0" smtClean="0"/>
          </a:p>
          <a:p>
            <a:r>
              <a:rPr lang="hr-HR" b="1" dirty="0" err="1" smtClean="0"/>
              <a:t>CPU</a:t>
            </a:r>
            <a:r>
              <a:rPr lang="hr-HR" b="1" dirty="0" smtClean="0"/>
              <a:t> </a:t>
            </a:r>
            <a:r>
              <a:rPr lang="hr-HR" b="1" dirty="0" err="1"/>
              <a:t>utilization</a:t>
            </a:r>
            <a:endParaRPr lang="hr-HR" b="1" dirty="0"/>
          </a:p>
          <a:p>
            <a:pPr lvl="1"/>
            <a:r>
              <a:rPr lang="hr-HR" dirty="0" smtClean="0"/>
              <a:t>izbjegnuti &gt;</a:t>
            </a:r>
            <a:r>
              <a:rPr lang="en-US" dirty="0" smtClean="0"/>
              <a:t> </a:t>
            </a:r>
            <a:r>
              <a:rPr lang="en-US" dirty="0"/>
              <a:t>80% </a:t>
            </a:r>
            <a:r>
              <a:rPr lang="hr-HR" dirty="0" smtClean="0"/>
              <a:t>iskorištenje </a:t>
            </a:r>
            <a:r>
              <a:rPr lang="hr-HR" dirty="0" err="1" smtClean="0"/>
              <a:t>CPU</a:t>
            </a:r>
            <a:r>
              <a:rPr lang="hr-HR" dirty="0" smtClean="0"/>
              <a:t> za </a:t>
            </a:r>
            <a:r>
              <a:rPr lang="hr-HR" dirty="0" err="1" smtClean="0"/>
              <a:t>svvaki</a:t>
            </a:r>
            <a:r>
              <a:rPr lang="hr-HR" dirty="0" smtClean="0"/>
              <a:t> </a:t>
            </a:r>
            <a:r>
              <a:rPr lang="hr-HR" dirty="0" err="1" smtClean="0"/>
              <a:t>CPU</a:t>
            </a:r>
            <a:endParaRPr lang="hr-HR" dirty="0"/>
          </a:p>
          <a:p>
            <a:r>
              <a:rPr lang="hr-HR" b="1" dirty="0" err="1"/>
              <a:t>Memory</a:t>
            </a:r>
            <a:endParaRPr lang="hr-HR" b="1" dirty="0"/>
          </a:p>
          <a:p>
            <a:pPr lvl="1"/>
            <a:r>
              <a:rPr lang="en-US" dirty="0" err="1" smtClean="0"/>
              <a:t>poten</a:t>
            </a:r>
            <a:r>
              <a:rPr lang="hr-HR" dirty="0" err="1" smtClean="0"/>
              <a:t>cijalni</a:t>
            </a:r>
            <a:r>
              <a:rPr lang="en-US" dirty="0" smtClean="0"/>
              <a:t> </a:t>
            </a:r>
            <a:r>
              <a:rPr lang="en-US" dirty="0"/>
              <a:t>memory leaks </a:t>
            </a:r>
            <a:r>
              <a:rPr lang="hr-HR" dirty="0" smtClean="0"/>
              <a:t>uzrokovan aplikacijom</a:t>
            </a:r>
          </a:p>
          <a:p>
            <a:pPr lvl="1"/>
            <a:r>
              <a:rPr lang="en-US" dirty="0" smtClean="0"/>
              <a:t>Memory\Available </a:t>
            </a:r>
            <a:r>
              <a:rPr lang="en-US" dirty="0"/>
              <a:t>bytes</a:t>
            </a:r>
          </a:p>
          <a:p>
            <a:pPr lvl="1"/>
            <a:r>
              <a:rPr lang="en-US" dirty="0"/>
              <a:t>Process\Private Bytes</a:t>
            </a:r>
          </a:p>
          <a:p>
            <a:pPr lvl="1"/>
            <a:r>
              <a:rPr lang="en-US" dirty="0"/>
              <a:t>Process\Working </a:t>
            </a:r>
            <a:r>
              <a:rPr lang="en-US" dirty="0" smtClean="0"/>
              <a:t>Sets</a:t>
            </a:r>
            <a:endParaRPr lang="hr-HR" dirty="0" smtClean="0"/>
          </a:p>
          <a:p>
            <a:r>
              <a:rPr lang="hr-HR" b="1" dirty="0" err="1" smtClean="0"/>
              <a:t>Memory</a:t>
            </a:r>
            <a:r>
              <a:rPr lang="hr-HR" b="1" dirty="0" smtClean="0"/>
              <a:t> </a:t>
            </a:r>
            <a:r>
              <a:rPr lang="hr-HR" b="1" dirty="0" err="1"/>
              <a:t>Leaks</a:t>
            </a:r>
            <a:endParaRPr lang="hr-HR" b="1" dirty="0"/>
          </a:p>
          <a:p>
            <a:pPr lvl="1"/>
            <a:r>
              <a:rPr lang="en-US" dirty="0"/>
              <a:t>Process\Private Bytes and Process\Working Sets </a:t>
            </a:r>
            <a:r>
              <a:rPr lang="hr-HR" dirty="0" smtClean="0"/>
              <a:t>se povećava</a:t>
            </a:r>
          </a:p>
          <a:p>
            <a:pPr lvl="1"/>
            <a:r>
              <a:rPr lang="hr-HR" dirty="0" err="1" smtClean="0"/>
              <a:t>Memory</a:t>
            </a:r>
            <a:r>
              <a:rPr lang="hr-HR" dirty="0" smtClean="0"/>
              <a:t>\</a:t>
            </a:r>
            <a:r>
              <a:rPr lang="hr-HR" dirty="0" err="1" smtClean="0"/>
              <a:t>Aailable</a:t>
            </a:r>
            <a:r>
              <a:rPr lang="hr-HR" dirty="0" smtClean="0"/>
              <a:t> </a:t>
            </a:r>
            <a:r>
              <a:rPr lang="hr-HR" dirty="0" err="1" smtClean="0"/>
              <a:t>bytes</a:t>
            </a:r>
            <a:r>
              <a:rPr lang="hr-HR" dirty="0" smtClean="0"/>
              <a:t> se smanjuje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REPORT ANALYSIS - ANALIZA </a:t>
            </a:r>
            <a:r>
              <a:rPr lang="hr-HR" b="1" dirty="0"/>
              <a:t>IZVJEŠTAJA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/>
              <a:t>Disk</a:t>
            </a:r>
          </a:p>
          <a:p>
            <a:pPr lvl="1"/>
            <a:r>
              <a:rPr lang="hr-HR" dirty="0" err="1"/>
              <a:t>Average</a:t>
            </a:r>
            <a:r>
              <a:rPr lang="hr-HR" dirty="0"/>
              <a:t> Disk </a:t>
            </a:r>
            <a:r>
              <a:rPr lang="hr-HR" dirty="0" err="1"/>
              <a:t>Queue</a:t>
            </a:r>
            <a:r>
              <a:rPr lang="hr-HR" dirty="0"/>
              <a:t> </a:t>
            </a:r>
            <a:r>
              <a:rPr lang="hr-HR" dirty="0" err="1"/>
              <a:t>Length</a:t>
            </a:r>
            <a:endParaRPr lang="hr-HR" dirty="0"/>
          </a:p>
          <a:p>
            <a:pPr lvl="1"/>
            <a:r>
              <a:rPr lang="hr-HR" dirty="0" err="1"/>
              <a:t>Average</a:t>
            </a:r>
            <a:r>
              <a:rPr lang="hr-HR" dirty="0"/>
              <a:t> Disk </a:t>
            </a:r>
            <a:r>
              <a:rPr lang="hr-HR" dirty="0" err="1"/>
              <a:t>Read</a:t>
            </a:r>
            <a:r>
              <a:rPr lang="hr-HR" dirty="0"/>
              <a:t> </a:t>
            </a:r>
            <a:r>
              <a:rPr lang="hr-HR" dirty="0" err="1"/>
              <a:t>Queue</a:t>
            </a:r>
            <a:r>
              <a:rPr lang="hr-HR" dirty="0"/>
              <a:t> </a:t>
            </a:r>
            <a:r>
              <a:rPr lang="hr-HR" dirty="0" err="1"/>
              <a:t>Length</a:t>
            </a:r>
            <a:endParaRPr lang="hr-HR" dirty="0"/>
          </a:p>
          <a:p>
            <a:pPr lvl="1"/>
            <a:r>
              <a:rPr lang="hr-HR" dirty="0" err="1"/>
              <a:t>Average</a:t>
            </a:r>
            <a:r>
              <a:rPr lang="hr-HR" dirty="0"/>
              <a:t> Disk </a:t>
            </a:r>
            <a:r>
              <a:rPr lang="hr-HR" dirty="0" err="1"/>
              <a:t>Write</a:t>
            </a:r>
            <a:r>
              <a:rPr lang="hr-HR" dirty="0"/>
              <a:t> </a:t>
            </a:r>
            <a:r>
              <a:rPr lang="hr-HR" dirty="0" err="1"/>
              <a:t>Queue</a:t>
            </a:r>
            <a:r>
              <a:rPr lang="hr-HR" dirty="0"/>
              <a:t> </a:t>
            </a:r>
            <a:r>
              <a:rPr lang="hr-HR" dirty="0" err="1"/>
              <a:t>Length</a:t>
            </a:r>
            <a:endParaRPr lang="hr-HR" dirty="0"/>
          </a:p>
          <a:p>
            <a:pPr lvl="1"/>
            <a:r>
              <a:rPr lang="hr-HR" dirty="0" err="1"/>
              <a:t>Average</a:t>
            </a:r>
            <a:r>
              <a:rPr lang="hr-HR" dirty="0"/>
              <a:t> Disk </a:t>
            </a:r>
            <a:r>
              <a:rPr lang="hr-HR" dirty="0" err="1"/>
              <a:t>sec</a:t>
            </a:r>
            <a:r>
              <a:rPr lang="hr-HR" dirty="0"/>
              <a:t>/</a:t>
            </a:r>
            <a:r>
              <a:rPr lang="hr-HR" dirty="0" err="1"/>
              <a:t>Read</a:t>
            </a:r>
            <a:endParaRPr lang="hr-HR" dirty="0"/>
          </a:p>
          <a:p>
            <a:pPr lvl="1"/>
            <a:r>
              <a:rPr lang="hr-HR" dirty="0" err="1"/>
              <a:t>Average</a:t>
            </a:r>
            <a:r>
              <a:rPr lang="hr-HR" dirty="0"/>
              <a:t> Disk </a:t>
            </a:r>
            <a:r>
              <a:rPr lang="hr-HR" dirty="0" err="1"/>
              <a:t>sec</a:t>
            </a:r>
            <a:r>
              <a:rPr lang="hr-HR" dirty="0"/>
              <a:t>/Transfer</a:t>
            </a:r>
          </a:p>
          <a:p>
            <a:pPr lvl="1"/>
            <a:r>
              <a:rPr lang="hr-HR" dirty="0"/>
              <a:t>Disk </a:t>
            </a:r>
            <a:r>
              <a:rPr lang="hr-HR" dirty="0" err="1"/>
              <a:t>Reads</a:t>
            </a:r>
            <a:r>
              <a:rPr lang="hr-HR" dirty="0"/>
              <a:t>/</a:t>
            </a:r>
            <a:r>
              <a:rPr lang="hr-HR" dirty="0" err="1"/>
              <a:t>sec</a:t>
            </a:r>
            <a:endParaRPr lang="hr-HR" dirty="0"/>
          </a:p>
          <a:p>
            <a:pPr lvl="1"/>
            <a:r>
              <a:rPr lang="hr-HR" dirty="0"/>
              <a:t>Disk </a:t>
            </a:r>
            <a:r>
              <a:rPr lang="hr-HR" dirty="0" err="1"/>
              <a:t>Writes</a:t>
            </a:r>
            <a:r>
              <a:rPr lang="hr-HR" dirty="0"/>
              <a:t>/</a:t>
            </a:r>
            <a:r>
              <a:rPr lang="hr-HR" dirty="0" err="1"/>
              <a:t>sec</a:t>
            </a:r>
            <a:endParaRPr lang="hr-HR" dirty="0"/>
          </a:p>
          <a:p>
            <a:r>
              <a:rPr lang="en-US" b="1" dirty="0"/>
              <a:t>Disk bottleneck </a:t>
            </a:r>
            <a:r>
              <a:rPr lang="en-US" b="1" dirty="0" smtClean="0"/>
              <a:t>formula:</a:t>
            </a:r>
            <a:endParaRPr lang="en-US" b="1" dirty="0"/>
          </a:p>
          <a:p>
            <a:pPr lvl="1"/>
            <a:r>
              <a:rPr lang="en-US" dirty="0"/>
              <a:t>I/</a:t>
            </a:r>
            <a:r>
              <a:rPr lang="en-US" dirty="0" err="1"/>
              <a:t>Os</a:t>
            </a:r>
            <a:r>
              <a:rPr lang="en-US" dirty="0"/>
              <a:t> per Disk = [Read + (4xWrites)] / Number of </a:t>
            </a:r>
            <a:r>
              <a:rPr lang="en-US" dirty="0" smtClean="0"/>
              <a:t>Disk</a:t>
            </a:r>
            <a:endParaRPr lang="hr-HR" dirty="0"/>
          </a:p>
          <a:p>
            <a:r>
              <a:rPr lang="hr-HR" b="1" dirty="0" smtClean="0"/>
              <a:t>Network</a:t>
            </a:r>
            <a:endParaRPr lang="hr-HR" b="1" dirty="0"/>
          </a:p>
          <a:p>
            <a:pPr lvl="1"/>
            <a:r>
              <a:rPr lang="en-US" dirty="0"/>
              <a:t>Network latency</a:t>
            </a:r>
            <a:endParaRPr lang="hr-HR" dirty="0"/>
          </a:p>
          <a:p>
            <a:pPr lvl="1"/>
            <a:r>
              <a:rPr lang="en-US" dirty="0"/>
              <a:t>Network Round Trip</a:t>
            </a:r>
          </a:p>
          <a:p>
            <a:pPr lvl="1"/>
            <a:r>
              <a:rPr lang="en-US" dirty="0"/>
              <a:t>Data transfer</a:t>
            </a:r>
            <a:endParaRPr lang="hr-HR" dirty="0"/>
          </a:p>
          <a:p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85</a:t>
            </a:fld>
            <a:endParaRPr lang="en-US"/>
          </a:p>
        </p:txBody>
      </p:sp>
      <p:pic>
        <p:nvPicPr>
          <p:cNvPr id="9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103632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SCREENSHOTS…RUNNING TEST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http://www.radview.com/images/testru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" y="609600"/>
            <a:ext cx="12152923" cy="61722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9 hroug sl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56928" y="6083326"/>
            <a:ext cx="1836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Prema </a:t>
            </a:r>
            <a:r>
              <a:rPr lang="hr-HR" dirty="0" err="1" smtClean="0"/>
              <a:t>RadView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95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SCREENSHOTS…ANALYZING RESULTS</a:t>
            </a:r>
            <a:endParaRPr lang="en-US" dirty="0"/>
          </a:p>
        </p:txBody>
      </p:sp>
      <p:pic>
        <p:nvPicPr>
          <p:cNvPr id="3076" name="Picture 4" descr="http://www.radview.com/images/analyze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" y="685800"/>
            <a:ext cx="12059139" cy="615461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13385" y="6267992"/>
            <a:ext cx="1836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Prema </a:t>
            </a:r>
            <a:r>
              <a:rPr lang="hr-HR" dirty="0" err="1" smtClean="0"/>
              <a:t>RadView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754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OPTEREĆENJE </a:t>
            </a:r>
            <a:r>
              <a:rPr lang="hr-HR" b="1" dirty="0" err="1" smtClean="0"/>
              <a:t>iAS</a:t>
            </a:r>
            <a:r>
              <a:rPr lang="hr-HR" b="1" dirty="0" smtClean="0"/>
              <a:t>-a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err="1" smtClean="0"/>
              <a:t>CPU</a:t>
            </a:r>
            <a:endParaRPr lang="hr-HR" dirty="0" smtClean="0"/>
          </a:p>
          <a:p>
            <a:r>
              <a:rPr lang="hr-HR" dirty="0" smtClean="0"/>
              <a:t>Memorija</a:t>
            </a:r>
          </a:p>
          <a:p>
            <a:r>
              <a:rPr lang="hr-HR" dirty="0" err="1" smtClean="0"/>
              <a:t>Heap</a:t>
            </a:r>
            <a:r>
              <a:rPr lang="hr-HR" dirty="0" smtClean="0"/>
              <a:t> </a:t>
            </a:r>
            <a:r>
              <a:rPr lang="hr-HR" dirty="0" err="1" smtClean="0"/>
              <a:t>size</a:t>
            </a:r>
            <a:endParaRPr lang="hr-HR" dirty="0" smtClean="0"/>
          </a:p>
          <a:p>
            <a:r>
              <a:rPr lang="hr-HR" dirty="0" err="1" smtClean="0"/>
              <a:t>Appache</a:t>
            </a:r>
            <a:r>
              <a:rPr lang="hr-HR" dirty="0" smtClean="0"/>
              <a:t> </a:t>
            </a:r>
            <a:r>
              <a:rPr lang="hr-HR" dirty="0" err="1" smtClean="0"/>
              <a:t>connections</a:t>
            </a:r>
            <a:endParaRPr lang="hr-HR" dirty="0" smtClean="0"/>
          </a:p>
          <a:p>
            <a:r>
              <a:rPr lang="hr-HR" dirty="0" err="1" smtClean="0"/>
              <a:t>Forms</a:t>
            </a:r>
            <a:r>
              <a:rPr lang="hr-HR" dirty="0" smtClean="0"/>
              <a:t> procesi</a:t>
            </a:r>
          </a:p>
          <a:p>
            <a:r>
              <a:rPr lang="hr-HR" dirty="0" err="1" smtClean="0"/>
              <a:t>Repots</a:t>
            </a:r>
            <a:r>
              <a:rPr lang="hr-HR" dirty="0" smtClean="0"/>
              <a:t> procesi (</a:t>
            </a:r>
            <a:r>
              <a:rPr lang="hr-HR" dirty="0" err="1" smtClean="0"/>
              <a:t>queue-ing</a:t>
            </a:r>
            <a:r>
              <a:rPr lang="hr-HR" dirty="0" smtClean="0"/>
              <a:t>?)</a:t>
            </a:r>
          </a:p>
          <a:p>
            <a:endParaRPr lang="hr-HR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88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03" y="1959585"/>
            <a:ext cx="6296025" cy="35147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1050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/>
              <a:t>iAS</a:t>
            </a:r>
            <a:r>
              <a:rPr lang="hr-HR" b="1" dirty="0" smtClean="0"/>
              <a:t> </a:t>
            </a:r>
            <a:r>
              <a:rPr lang="hr-HR" b="1" dirty="0" err="1"/>
              <a:t>TUNING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b="1" dirty="0" err="1" smtClean="0"/>
              <a:t>Tuning</a:t>
            </a:r>
            <a:r>
              <a:rPr lang="hr-HR" b="1" dirty="0" smtClean="0"/>
              <a:t> </a:t>
            </a:r>
            <a:r>
              <a:rPr lang="hr-HR" b="1" dirty="0" err="1" smtClean="0"/>
              <a:t>iAS</a:t>
            </a:r>
            <a:r>
              <a:rPr lang="hr-HR" b="1" dirty="0" smtClean="0"/>
              <a:t> komponenti, </a:t>
            </a:r>
            <a:r>
              <a:rPr lang="hr-HR" b="1" dirty="0" err="1" smtClean="0"/>
              <a:t>npr</a:t>
            </a:r>
            <a:r>
              <a:rPr lang="hr-HR" b="1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Apache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KeepALive</a:t>
            </a:r>
            <a:r>
              <a:rPr lang="hr-HR" dirty="0" smtClean="0"/>
              <a:t>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MaxConnections</a:t>
            </a:r>
            <a:r>
              <a:rPr lang="hr-HR" dirty="0" smtClean="0"/>
              <a:t> </a:t>
            </a:r>
            <a:r>
              <a:rPr lang="hr-HR" dirty="0" err="1" smtClean="0"/>
              <a:t>etc</a:t>
            </a:r>
            <a:r>
              <a:rPr lang="hr-HR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Broj </a:t>
            </a:r>
            <a:r>
              <a:rPr lang="hr-HR" dirty="0" err="1" smtClean="0"/>
              <a:t>Jserv</a:t>
            </a:r>
            <a:r>
              <a:rPr lang="hr-HR" dirty="0" smtClean="0"/>
              <a:t> procesa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err="1" smtClean="0"/>
              <a:t>Reports</a:t>
            </a:r>
            <a:r>
              <a:rPr lang="hr-HR" dirty="0" smtClean="0"/>
              <a:t> </a:t>
            </a:r>
            <a:r>
              <a:rPr lang="hr-HR" dirty="0" err="1" smtClean="0"/>
              <a:t>engines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89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ISKUSTVENO DIMENZIONIRANJE SUSTAVA</a:t>
            </a:r>
            <a:endParaRPr lang="hr-HR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Okvirno (</a:t>
            </a:r>
            <a:r>
              <a:rPr lang="hr-HR" dirty="0" err="1" smtClean="0"/>
              <a:t>odokativno</a:t>
            </a:r>
            <a:r>
              <a:rPr lang="hr-HR" dirty="0" smtClean="0"/>
              <a:t>) dimenzioniranje</a:t>
            </a:r>
          </a:p>
          <a:p>
            <a:r>
              <a:rPr lang="hr-HR" dirty="0" smtClean="0"/>
              <a:t>Dimenzioniranje za veći kapacitet</a:t>
            </a:r>
          </a:p>
          <a:p>
            <a:r>
              <a:rPr lang="hr-HR" dirty="0" smtClean="0"/>
              <a:t>(</a:t>
            </a:r>
            <a:r>
              <a:rPr lang="hr-HR" dirty="0" err="1" smtClean="0"/>
              <a:t>overprovisioning</a:t>
            </a:r>
            <a:r>
              <a:rPr lang="hr-HR" dirty="0" smtClean="0"/>
              <a:t>)</a:t>
            </a:r>
          </a:p>
          <a:p>
            <a:r>
              <a:rPr lang="hr-HR" dirty="0" smtClean="0"/>
              <a:t>Ekonomski </a:t>
            </a:r>
            <a:r>
              <a:rPr lang="hr-HR" dirty="0"/>
              <a:t>nije opravdano</a:t>
            </a:r>
          </a:p>
          <a:p>
            <a:r>
              <a:rPr lang="hr-HR" dirty="0"/>
              <a:t>Opet nismo sigurni da li zadovoljava</a:t>
            </a:r>
          </a:p>
          <a:p>
            <a:endParaRPr lang="hr-HR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2085975"/>
            <a:ext cx="4743450" cy="3543300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2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OPTEREĆENJE BAZE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08" y="1846263"/>
            <a:ext cx="3728509" cy="4022725"/>
          </a:xfrm>
          <a:ln w="38100">
            <a:solidFill>
              <a:srgbClr val="C0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90</a:t>
            </a:fld>
            <a:endParaRPr lang="en-US"/>
          </a:p>
        </p:txBody>
      </p:sp>
      <p:pic>
        <p:nvPicPr>
          <p:cNvPr id="8" name="Picture 4" descr="19 hroug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DATABASE TUNING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100" b="1" dirty="0"/>
              <a:t>CPU </a:t>
            </a:r>
            <a:r>
              <a:rPr lang="hr-HR" sz="2100" b="1" dirty="0" smtClean="0"/>
              <a:t>iskorištenje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/>
              <a:t/>
            </a:r>
            <a:br>
              <a:rPr lang="en-US" sz="2100" dirty="0"/>
            </a:br>
            <a:r>
              <a:rPr lang="hr-HR" sz="2100" b="1" dirty="0"/>
              <a:t>Niska iskoristivost </a:t>
            </a:r>
            <a:r>
              <a:rPr lang="hr-HR" sz="2100" b="1" dirty="0" err="1"/>
              <a:t>CPU</a:t>
            </a:r>
            <a:r>
              <a:rPr lang="hr-HR" sz="2100" b="1" dirty="0"/>
              <a:t> može ukazivati na loše konfiguriranu bazu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900" dirty="0"/>
              <a:t>Baza sposobna opsluživati zahtjeve, ali zahtjevi za podatke su u repu</a:t>
            </a:r>
          </a:p>
          <a:p>
            <a:pPr marL="0" indent="0">
              <a:buNone/>
            </a:pPr>
            <a:r>
              <a:rPr lang="hr-HR" sz="2100" dirty="0"/>
              <a:t> </a:t>
            </a:r>
            <a:r>
              <a:rPr lang="hr-HR" sz="2100" b="1" dirty="0"/>
              <a:t>Dobro konfigurirana baza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900" dirty="0"/>
              <a:t>tijekom većih opterećenja iskoristivost</a:t>
            </a:r>
            <a:r>
              <a:rPr lang="en-US" sz="1900" dirty="0"/>
              <a:t> CPU </a:t>
            </a:r>
            <a:r>
              <a:rPr lang="hr-HR" sz="1900" dirty="0"/>
              <a:t>oko</a:t>
            </a:r>
            <a:r>
              <a:rPr lang="en-US" sz="1900" dirty="0"/>
              <a:t> 80%</a:t>
            </a:r>
            <a:endParaRPr lang="hr-HR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900" dirty="0"/>
              <a:t>pri povremenim vršnim opterećenjima </a:t>
            </a:r>
            <a:r>
              <a:rPr lang="en-US" sz="1900" dirty="0" err="1"/>
              <a:t>iskoristivost</a:t>
            </a:r>
            <a:r>
              <a:rPr lang="en-US" sz="1900" dirty="0"/>
              <a:t> CPU </a:t>
            </a:r>
            <a:r>
              <a:rPr lang="hr-HR" sz="1900" dirty="0"/>
              <a:t>blizu 100</a:t>
            </a:r>
            <a:r>
              <a:rPr lang="en-US" sz="1900" dirty="0"/>
              <a:t>% </a:t>
            </a:r>
            <a:endParaRPr lang="hr-HR" sz="1900" dirty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100" b="1" dirty="0"/>
              <a:t>Physical I/O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/>
              <a:t/>
            </a:r>
            <a:br>
              <a:rPr lang="en-US" sz="2100" dirty="0"/>
            </a:br>
            <a:r>
              <a:rPr lang="hr-HR" sz="2100" b="1" dirty="0"/>
              <a:t>Fizički I/O je spor, a konzumira i </a:t>
            </a:r>
            <a:r>
              <a:rPr lang="hr-HR" sz="2100" b="1" dirty="0" err="1"/>
              <a:t>CPU</a:t>
            </a:r>
            <a:endParaRPr lang="hr-HR" sz="2100" b="1" dirty="0"/>
          </a:p>
          <a:p>
            <a:r>
              <a:rPr lang="hr-HR" sz="2100" dirty="0"/>
              <a:t>Treba ga minimizirati koliko je god to moguće</a:t>
            </a:r>
          </a:p>
          <a:p>
            <a:pPr marL="0" indent="0">
              <a:buNone/>
            </a:pPr>
            <a:r>
              <a:rPr lang="hr-HR" sz="2100" b="1" dirty="0"/>
              <a:t>  Načini za smanjenje</a:t>
            </a:r>
            <a:r>
              <a:rPr lang="en-US" sz="2100" b="1" dirty="0"/>
              <a:t> </a:t>
            </a:r>
            <a:r>
              <a:rPr lang="hr-HR" sz="2100" b="1" dirty="0"/>
              <a:t>fizički</a:t>
            </a:r>
            <a:r>
              <a:rPr lang="en-US" sz="2100" b="1" dirty="0"/>
              <a:t> I/O</a:t>
            </a:r>
            <a:r>
              <a:rPr lang="hr-HR" sz="2100" b="1" dirty="0"/>
              <a:t> </a:t>
            </a:r>
            <a:r>
              <a:rPr lang="hr-HR" sz="2100" b="1" dirty="0" smtClean="0"/>
              <a:t>uključuju</a:t>
            </a:r>
            <a:endParaRPr lang="hr-HR" sz="21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100" dirty="0"/>
              <a:t>Korištenje dovoljno memorije za dana </a:t>
            </a:r>
            <a:r>
              <a:rPr lang="hr-HR" sz="2100" dirty="0" err="1"/>
              <a:t>cache</a:t>
            </a:r>
            <a:endParaRPr lang="hr-HR" sz="2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100" dirty="0"/>
              <a:t>Osigurati da upiti za dohvat podataka učinkovito pronalaze ciljne podatke bez pretraživanja velikih </a:t>
            </a:r>
            <a:r>
              <a:rPr lang="hr-HR" sz="2100" dirty="0" smtClean="0"/>
              <a:t>tablica</a:t>
            </a:r>
          </a:p>
          <a:p>
            <a:pPr marL="201168" lvl="1" indent="0">
              <a:buNone/>
            </a:pPr>
            <a:endParaRPr lang="hr-HR" sz="2000" dirty="0"/>
          </a:p>
          <a:p>
            <a:pPr marL="201168" lvl="1" indent="0">
              <a:buNone/>
            </a:pPr>
            <a:r>
              <a:rPr lang="hr-HR" sz="2000" b="1" dirty="0" smtClean="0"/>
              <a:t>Nedovoljno indeksiranje</a:t>
            </a:r>
          </a:p>
          <a:p>
            <a:pPr marL="201168" lvl="1" indent="0">
              <a:buNone/>
            </a:pPr>
            <a:r>
              <a:rPr lang="hr-HR" sz="2000" b="1" dirty="0" smtClean="0"/>
              <a:t>Fragmentacija baze</a:t>
            </a:r>
          </a:p>
          <a:p>
            <a:pPr marL="201168" lvl="1" indent="0">
              <a:buNone/>
            </a:pPr>
            <a:r>
              <a:rPr lang="hr-HR" sz="2000" b="1" dirty="0" smtClean="0"/>
              <a:t>Stara statistika</a:t>
            </a:r>
          </a:p>
          <a:p>
            <a:pPr marL="201168" lvl="1" indent="0">
              <a:buNone/>
            </a:pPr>
            <a:r>
              <a:rPr lang="hr-HR" sz="2000" b="1" dirty="0" smtClean="0"/>
              <a:t>Pogrešno dizajnirane aplikacije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r-HR" sz="1900" dirty="0" err="1" smtClean="0"/>
              <a:t>ekcesivni</a:t>
            </a:r>
            <a:r>
              <a:rPr lang="hr-HR" sz="1900" dirty="0" smtClean="0"/>
              <a:t> pozivi i upiti</a:t>
            </a:r>
            <a:endParaRPr lang="hr-HR" sz="1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91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PERFORMANSNI SIMPTOMI I PROBLEMI</a:t>
            </a:r>
            <a:endParaRPr lang="hr-HR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b="1" dirty="0" smtClean="0"/>
              <a:t>Web Server</a:t>
            </a:r>
          </a:p>
          <a:p>
            <a:r>
              <a:rPr lang="hr-HR" b="1" dirty="0" err="1" smtClean="0"/>
              <a:t>Application</a:t>
            </a:r>
            <a:r>
              <a:rPr lang="hr-HR" b="1" dirty="0" smtClean="0"/>
              <a:t> Server</a:t>
            </a:r>
          </a:p>
          <a:p>
            <a:r>
              <a:rPr lang="hr-HR" b="1" dirty="0" smtClean="0"/>
              <a:t>DB Server</a:t>
            </a:r>
          </a:p>
          <a:p>
            <a:r>
              <a:rPr lang="hr-HR" b="1" dirty="0" smtClean="0"/>
              <a:t>Network</a:t>
            </a:r>
            <a:endParaRPr lang="hr-HR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92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2514600"/>
            <a:ext cx="4514850" cy="2686050"/>
          </a:xfrm>
          <a:ln w="38100"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377354" y="5252896"/>
            <a:ext cx="4556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err="1" smtClean="0"/>
              <a:t>All</a:t>
            </a:r>
            <a:r>
              <a:rPr lang="hr-HR" b="1" dirty="0" smtClean="0"/>
              <a:t> </a:t>
            </a:r>
            <a:r>
              <a:rPr lang="hr-HR" b="1" dirty="0" err="1" smtClean="0"/>
              <a:t>components</a:t>
            </a:r>
            <a:endParaRPr lang="hr-HR" b="1" dirty="0"/>
          </a:p>
        </p:txBody>
      </p:sp>
      <p:sp>
        <p:nvSpPr>
          <p:cNvPr id="14" name="Rectangle 13"/>
          <p:cNvSpPr/>
          <p:nvPr/>
        </p:nvSpPr>
        <p:spPr>
          <a:xfrm>
            <a:off x="9096956" y="5698364"/>
            <a:ext cx="1836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Prema </a:t>
            </a:r>
            <a:r>
              <a:rPr lang="hr-HR" dirty="0" err="1" smtClean="0"/>
              <a:t>Agileload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886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PERFORMANSNI SIMPTOMI I PROBLEMI</a:t>
            </a:r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93</a:t>
            </a:fld>
            <a:endParaRPr lang="en-US"/>
          </a:p>
        </p:txBody>
      </p:sp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28" y="2611433"/>
            <a:ext cx="4798941" cy="2700000"/>
          </a:xfrm>
          <a:ln w="38100">
            <a:solidFill>
              <a:srgbClr val="C00000"/>
            </a:solidFill>
          </a:ln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48" y="2618569"/>
            <a:ext cx="5380922" cy="2700000"/>
          </a:xfrm>
          <a:ln w="38100">
            <a:solidFill>
              <a:srgbClr val="C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890954" y="5377942"/>
            <a:ext cx="5455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Web server</a:t>
            </a:r>
            <a:endParaRPr lang="hr-HR" b="1" dirty="0"/>
          </a:p>
        </p:txBody>
      </p:sp>
      <p:sp>
        <p:nvSpPr>
          <p:cNvPr id="16" name="Rectangle 15"/>
          <p:cNvSpPr/>
          <p:nvPr/>
        </p:nvSpPr>
        <p:spPr>
          <a:xfrm>
            <a:off x="6518029" y="5362312"/>
            <a:ext cx="4837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err="1" smtClean="0"/>
              <a:t>Application</a:t>
            </a:r>
            <a:r>
              <a:rPr lang="hr-HR" b="1" dirty="0" smtClean="0"/>
              <a:t> server</a:t>
            </a:r>
            <a:endParaRPr lang="hr-HR" b="1" dirty="0"/>
          </a:p>
        </p:txBody>
      </p:sp>
      <p:sp>
        <p:nvSpPr>
          <p:cNvPr id="18" name="Rectangle 17"/>
          <p:cNvSpPr/>
          <p:nvPr/>
        </p:nvSpPr>
        <p:spPr>
          <a:xfrm>
            <a:off x="9253256" y="5698364"/>
            <a:ext cx="1836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Prema </a:t>
            </a:r>
            <a:r>
              <a:rPr lang="hr-HR" dirty="0" err="1" smtClean="0"/>
              <a:t>Agileload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349754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PERFORMANSNI SIMPTOMI I PROBLEMI</a:t>
            </a:r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313F-C5F2-493A-BAA8-E4684419F3DF}" type="datetime1">
              <a:rPr lang="hr-HR" smtClean="0"/>
              <a:t>18.10.2018.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94</a:t>
            </a:fld>
            <a:endParaRPr lang="en-US"/>
          </a:p>
        </p:txBody>
      </p:sp>
      <p:pic>
        <p:nvPicPr>
          <p:cNvPr id="10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9" y="2531593"/>
            <a:ext cx="4644000" cy="2700000"/>
          </a:xfrm>
          <a:ln w="38100">
            <a:solidFill>
              <a:srgbClr val="C00000"/>
            </a:solidFill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540878"/>
            <a:ext cx="4551429" cy="2700000"/>
          </a:xfrm>
          <a:ln w="38100"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094154" y="5261830"/>
            <a:ext cx="4681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err="1" smtClean="0"/>
              <a:t>Database</a:t>
            </a:r>
            <a:r>
              <a:rPr lang="hr-HR" b="1" dirty="0" smtClean="0"/>
              <a:t> server</a:t>
            </a:r>
            <a:endParaRPr lang="hr-HR" b="1" dirty="0"/>
          </a:p>
        </p:txBody>
      </p:sp>
      <p:sp>
        <p:nvSpPr>
          <p:cNvPr id="14" name="Rectangle 13"/>
          <p:cNvSpPr/>
          <p:nvPr/>
        </p:nvSpPr>
        <p:spPr>
          <a:xfrm>
            <a:off x="6416429" y="5274393"/>
            <a:ext cx="4611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err="1" smtClean="0"/>
              <a:t>Network</a:t>
            </a:r>
            <a:endParaRPr lang="hr-HR" b="1" dirty="0"/>
          </a:p>
        </p:txBody>
      </p:sp>
      <p:sp>
        <p:nvSpPr>
          <p:cNvPr id="15" name="Rectangle 14"/>
          <p:cNvSpPr/>
          <p:nvPr/>
        </p:nvSpPr>
        <p:spPr>
          <a:xfrm>
            <a:off x="9096956" y="5698364"/>
            <a:ext cx="1836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Prema </a:t>
            </a:r>
            <a:r>
              <a:rPr lang="hr-HR" dirty="0" err="1" smtClean="0"/>
              <a:t>Agileload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115026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ZAKLJUČAK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 smtClean="0"/>
              <a:t>SLA</a:t>
            </a:r>
            <a:r>
              <a:rPr lang="hr-HR" dirty="0" smtClean="0"/>
              <a:t> definira </a:t>
            </a:r>
            <a:r>
              <a:rPr lang="hr-HR" dirty="0" err="1" smtClean="0"/>
              <a:t>response</a:t>
            </a:r>
            <a:r>
              <a:rPr lang="hr-HR" dirty="0" smtClean="0"/>
              <a:t> time</a:t>
            </a:r>
          </a:p>
          <a:p>
            <a:r>
              <a:rPr lang="hr-HR" dirty="0" err="1" smtClean="0"/>
              <a:t>Response</a:t>
            </a:r>
            <a:r>
              <a:rPr lang="hr-HR" dirty="0" smtClean="0"/>
              <a:t> time ovisi o opterećenju</a:t>
            </a:r>
          </a:p>
          <a:p>
            <a:r>
              <a:rPr lang="hr-HR" dirty="0" err="1" smtClean="0"/>
              <a:t>Load</a:t>
            </a:r>
            <a:r>
              <a:rPr lang="hr-HR" dirty="0" smtClean="0"/>
              <a:t> </a:t>
            </a:r>
            <a:r>
              <a:rPr lang="hr-HR" dirty="0" err="1" smtClean="0"/>
              <a:t>testing</a:t>
            </a:r>
            <a:r>
              <a:rPr lang="hr-HR" dirty="0" smtClean="0"/>
              <a:t> obaviti prije puštanja u produkciju</a:t>
            </a:r>
          </a:p>
          <a:p>
            <a:pPr lvl="1"/>
            <a:r>
              <a:rPr lang="hr-HR" dirty="0" smtClean="0"/>
              <a:t>Broj korisnika</a:t>
            </a:r>
          </a:p>
          <a:p>
            <a:pPr lvl="1"/>
            <a:r>
              <a:rPr lang="hr-HR" dirty="0" smtClean="0"/>
              <a:t>Generiranje skripte</a:t>
            </a:r>
          </a:p>
          <a:p>
            <a:pPr lvl="1"/>
            <a:r>
              <a:rPr lang="hr-HR" dirty="0" smtClean="0"/>
              <a:t>Profil opterećenja</a:t>
            </a:r>
          </a:p>
          <a:p>
            <a:pPr lvl="1"/>
            <a:r>
              <a:rPr lang="hr-HR" dirty="0" smtClean="0"/>
              <a:t>Analiza izvještaja</a:t>
            </a:r>
          </a:p>
          <a:p>
            <a:r>
              <a:rPr lang="hr-HR" dirty="0" smtClean="0"/>
              <a:t>Obaviti korekcije i poboljšanja na sustavu</a:t>
            </a:r>
          </a:p>
          <a:p>
            <a:pPr lvl="1"/>
            <a:r>
              <a:rPr lang="hr-HR" dirty="0" smtClean="0"/>
              <a:t>korekcije prije puštanja u produkciju su višestruko jednostavnije i jeftinije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A389-0BBC-4838-AE02-31ABD7763FC8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HROUG 201</a:t>
            </a:r>
            <a:r>
              <a:rPr lang="hr-HR" dirty="0" smtClean="0"/>
              <a:t>8</a:t>
            </a:r>
            <a:r>
              <a:rPr lang="en-US" dirty="0" smtClean="0"/>
              <a:t> - </a:t>
            </a:r>
            <a:r>
              <a:rPr lang="en-US" dirty="0" err="1" smtClean="0"/>
              <a:t>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95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73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LITERATURA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158549" cy="426115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sz="2200" dirty="0" smtClean="0"/>
              <a:t>J</a:t>
            </a:r>
            <a:r>
              <a:rPr lang="en-US" sz="2200" dirty="0"/>
              <a:t>. </a:t>
            </a:r>
            <a:r>
              <a:rPr lang="en-US" sz="2200" dirty="0" err="1" smtClean="0"/>
              <a:t>Molineaux</a:t>
            </a:r>
            <a:r>
              <a:rPr lang="hr-HR" sz="2200" dirty="0" smtClean="0"/>
              <a:t>: </a:t>
            </a:r>
            <a:r>
              <a:rPr lang="en-US" sz="2200" dirty="0" smtClean="0"/>
              <a:t>The </a:t>
            </a:r>
            <a:r>
              <a:rPr lang="en-US" sz="2200" dirty="0"/>
              <a:t>Art of Application Performance </a:t>
            </a:r>
            <a:r>
              <a:rPr lang="en-US" sz="2200" dirty="0" smtClean="0"/>
              <a:t>Testing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>
                <a:hlinkClick r:id="rId2"/>
              </a:rPr>
              <a:t>https://</a:t>
            </a:r>
            <a:r>
              <a:rPr lang="hr-HR" sz="2200" dirty="0" smtClean="0">
                <a:hlinkClick r:id="rId2"/>
              </a:rPr>
              <a:t>books.google.hr/books?id=DccaCe9WzeoC&amp;printsec=frontcover&amp;hl=hr#v=onepage&amp;q&amp;f=false</a:t>
            </a:r>
          </a:p>
          <a:p>
            <a:pPr>
              <a:spcBef>
                <a:spcPts val="600"/>
              </a:spcBef>
            </a:pPr>
            <a:r>
              <a:rPr lang="hr-HR" sz="2200" dirty="0" smtClean="0"/>
              <a:t>S. </a:t>
            </a:r>
            <a:r>
              <a:rPr lang="hr-HR" sz="2200" dirty="0" err="1" smtClean="0"/>
              <a:t>Gungor</a:t>
            </a:r>
            <a:r>
              <a:rPr lang="hr-HR" sz="2200" dirty="0" smtClean="0"/>
              <a:t>: </a:t>
            </a:r>
            <a:r>
              <a:rPr lang="hr-HR" sz="2200" dirty="0" err="1" smtClean="0"/>
              <a:t>Performance</a:t>
            </a:r>
            <a:r>
              <a:rPr lang="hr-HR" sz="2200" dirty="0" smtClean="0"/>
              <a:t> </a:t>
            </a:r>
            <a:r>
              <a:rPr lang="hr-HR" sz="2200" dirty="0" err="1" smtClean="0"/>
              <a:t>testing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>
                <a:hlinkClick r:id="rId2"/>
              </a:rPr>
              <a:t>https://</a:t>
            </a:r>
            <a:r>
              <a:rPr lang="hr-HR" sz="2200" dirty="0" smtClean="0">
                <a:hlinkClick r:id="rId2"/>
              </a:rPr>
              <a:t>www.slideshare.net/selingungor566/performance-testing-42263192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Gustav </a:t>
            </a:r>
            <a:r>
              <a:rPr lang="en-US" sz="2200" dirty="0" err="1"/>
              <a:t>Murawski</a:t>
            </a:r>
            <a:r>
              <a:rPr lang="en-US" sz="2200" dirty="0"/>
              <a:t>, Philipp Keck, Sven </a:t>
            </a:r>
            <a:r>
              <a:rPr lang="en-US" sz="2200" dirty="0" err="1"/>
              <a:t>Schnaible</a:t>
            </a:r>
            <a:r>
              <a:rPr lang="hr-HR" sz="2200" dirty="0"/>
              <a:t>, </a:t>
            </a:r>
            <a:r>
              <a:rPr lang="en-US" sz="2200" dirty="0"/>
              <a:t>Evaluation of Load Testing Tools</a:t>
            </a:r>
            <a:r>
              <a:rPr lang="hr-HR" sz="2200" dirty="0"/>
              <a:t>, 2014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hlinkClick r:id="rId3"/>
              </a:rPr>
              <a:t>https://</a:t>
            </a:r>
            <a:r>
              <a:rPr lang="en-US" sz="2200" dirty="0" smtClean="0">
                <a:hlinkClick r:id="rId3"/>
              </a:rPr>
              <a:t>www.itrinegy.com/images/itrinegy/downloads/Network-Emulation-Essentials.pdf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 smtClean="0"/>
              <a:t> </a:t>
            </a:r>
            <a:r>
              <a:rPr lang="hr-HR" sz="2200" dirty="0" err="1" smtClean="0"/>
              <a:t>SmartBear</a:t>
            </a:r>
            <a:r>
              <a:rPr lang="hr-HR" sz="2200" dirty="0" smtClean="0"/>
              <a:t>: </a:t>
            </a:r>
            <a:r>
              <a:rPr lang="hr-HR" sz="2200" dirty="0" err="1" smtClean="0"/>
              <a:t>LoadComplete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>
                <a:hlinkClick r:id="rId4"/>
              </a:rPr>
              <a:t>https://smartbear.com/product/loadcomplete/overview</a:t>
            </a:r>
            <a:r>
              <a:rPr lang="hr-HR" sz="2200" dirty="0" smtClean="0">
                <a:hlinkClick r:id="rId4"/>
              </a:rPr>
              <a:t>/</a:t>
            </a:r>
            <a:r>
              <a:rPr lang="hr-HR" sz="2200" dirty="0" smtClean="0"/>
              <a:t> </a:t>
            </a:r>
            <a:endParaRPr lang="hr-HR" sz="2200" dirty="0" smtClean="0">
              <a:hlinkClick r:id="rId2"/>
            </a:endParaRPr>
          </a:p>
          <a:p>
            <a:pPr>
              <a:spcBef>
                <a:spcPts val="600"/>
              </a:spcBef>
            </a:pPr>
            <a:r>
              <a:rPr lang="hr-HR" sz="2200" dirty="0" err="1" smtClean="0"/>
              <a:t>AgileLoad</a:t>
            </a:r>
            <a:r>
              <a:rPr lang="hr-HR" sz="2200" dirty="0"/>
              <a:t>: </a:t>
            </a:r>
            <a:r>
              <a:rPr lang="hr-HR" sz="2200" dirty="0" err="1"/>
              <a:t>Application</a:t>
            </a:r>
            <a:r>
              <a:rPr lang="hr-HR" sz="2200" dirty="0"/>
              <a:t> </a:t>
            </a:r>
            <a:r>
              <a:rPr lang="hr-HR" sz="2200" dirty="0" err="1"/>
              <a:t>performance</a:t>
            </a:r>
            <a:r>
              <a:rPr lang="hr-HR" sz="2200" dirty="0"/>
              <a:t> </a:t>
            </a:r>
            <a:r>
              <a:rPr lang="hr-HR" sz="2200" dirty="0" err="1"/>
              <a:t>testing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>
                <a:hlinkClick r:id="rId5"/>
              </a:rPr>
              <a:t>http://</a:t>
            </a:r>
            <a:r>
              <a:rPr lang="hr-HR" sz="2200" dirty="0" smtClean="0">
                <a:hlinkClick r:id="rId5"/>
              </a:rPr>
              <a:t>www.agileload.com/</a:t>
            </a:r>
            <a:r>
              <a:rPr lang="hr-HR" sz="2200" dirty="0" err="1" smtClean="0">
                <a:hlinkClick r:id="rId5"/>
              </a:rPr>
              <a:t>performance</a:t>
            </a:r>
            <a:r>
              <a:rPr lang="hr-HR" sz="2200" dirty="0" smtClean="0">
                <a:hlinkClick r:id="rId5"/>
              </a:rPr>
              <a:t>-</a:t>
            </a:r>
            <a:r>
              <a:rPr lang="hr-HR" sz="2200" dirty="0" err="1" smtClean="0">
                <a:hlinkClick r:id="rId5"/>
              </a:rPr>
              <a:t>testing</a:t>
            </a:r>
            <a:r>
              <a:rPr lang="hr-HR" sz="2200" dirty="0" smtClean="0">
                <a:hlinkClick r:id="rId5"/>
              </a:rPr>
              <a:t>/</a:t>
            </a:r>
            <a:r>
              <a:rPr lang="hr-HR" sz="2200" dirty="0" err="1" smtClean="0">
                <a:hlinkClick r:id="rId5"/>
              </a:rPr>
              <a:t>application</a:t>
            </a:r>
            <a:r>
              <a:rPr lang="hr-HR" sz="2200" dirty="0" smtClean="0">
                <a:hlinkClick r:id="rId5"/>
              </a:rPr>
              <a:t>-</a:t>
            </a:r>
            <a:r>
              <a:rPr lang="hr-HR" sz="2200" dirty="0" err="1" smtClean="0">
                <a:hlinkClick r:id="rId5"/>
              </a:rPr>
              <a:t>performance</a:t>
            </a:r>
            <a:r>
              <a:rPr lang="hr-HR" sz="2200" dirty="0" smtClean="0">
                <a:hlinkClick r:id="rId5"/>
              </a:rPr>
              <a:t>-</a:t>
            </a:r>
            <a:r>
              <a:rPr lang="hr-HR" sz="2200" dirty="0" err="1" smtClean="0">
                <a:hlinkClick r:id="rId5"/>
              </a:rPr>
              <a:t>testing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 err="1" smtClean="0"/>
              <a:t>MicroFocus</a:t>
            </a:r>
            <a:r>
              <a:rPr lang="hr-HR" sz="2200" dirty="0" smtClean="0"/>
              <a:t>: </a:t>
            </a:r>
            <a:r>
              <a:rPr lang="hr-HR" sz="2200" dirty="0" err="1" smtClean="0"/>
              <a:t>LoadRunner</a:t>
            </a:r>
            <a:r>
              <a:rPr lang="hr-HR" sz="2200" dirty="0"/>
              <a:t>, </a:t>
            </a:r>
            <a:r>
              <a:rPr lang="hr-HR" sz="2200" dirty="0" err="1"/>
              <a:t>Load</a:t>
            </a:r>
            <a:r>
              <a:rPr lang="hr-HR" sz="2200" dirty="0"/>
              <a:t> </a:t>
            </a:r>
            <a:r>
              <a:rPr lang="hr-HR" sz="2200" dirty="0" err="1"/>
              <a:t>Testing</a:t>
            </a:r>
            <a:r>
              <a:rPr lang="hr-HR" sz="2200" dirty="0"/>
              <a:t> </a:t>
            </a:r>
            <a:r>
              <a:rPr lang="hr-HR" sz="2200" dirty="0" err="1"/>
              <a:t>Software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 smtClean="0">
                <a:hlinkClick r:id="rId6"/>
              </a:rPr>
              <a:t>https</a:t>
            </a:r>
            <a:r>
              <a:rPr lang="hr-HR" sz="2200" dirty="0">
                <a:hlinkClick r:id="rId6"/>
              </a:rPr>
              <a:t>://</a:t>
            </a:r>
            <a:r>
              <a:rPr lang="hr-HR" sz="2200" dirty="0" smtClean="0">
                <a:hlinkClick r:id="rId6"/>
              </a:rPr>
              <a:t>software.microfocus.com/en-us/products/loadrunner-load-testing/overview</a:t>
            </a:r>
            <a:endParaRPr lang="hr-HR" sz="2200" dirty="0" smtClean="0"/>
          </a:p>
          <a:p>
            <a:pPr>
              <a:spcBef>
                <a:spcPts val="600"/>
              </a:spcBef>
            </a:pPr>
            <a:endParaRPr lang="hr-HR" dirty="0" smtClean="0"/>
          </a:p>
          <a:p>
            <a:endParaRPr lang="hr-HR" dirty="0" smtClean="0"/>
          </a:p>
          <a:p>
            <a:endParaRPr lang="en-US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96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LITERATURA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26466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hr-HR" sz="2400" dirty="0" err="1"/>
              <a:t>Neotys</a:t>
            </a:r>
            <a:r>
              <a:rPr lang="hr-HR" sz="2400" dirty="0"/>
              <a:t>: </a:t>
            </a:r>
            <a:r>
              <a:rPr lang="hr-HR" sz="2400" dirty="0" err="1"/>
              <a:t>NeoLoad</a:t>
            </a:r>
            <a:endParaRPr lang="hr-HR" sz="2400" dirty="0"/>
          </a:p>
          <a:p>
            <a:pPr>
              <a:spcBef>
                <a:spcPts val="600"/>
              </a:spcBef>
            </a:pPr>
            <a:r>
              <a:rPr lang="hr-HR" dirty="0">
                <a:hlinkClick r:id="rId2"/>
              </a:rPr>
              <a:t>https://www.neotys.com/neoload/overview</a:t>
            </a:r>
            <a:endParaRPr lang="hr-HR" dirty="0"/>
          </a:p>
          <a:p>
            <a:pPr>
              <a:spcBef>
                <a:spcPts val="600"/>
              </a:spcBef>
            </a:pPr>
            <a:r>
              <a:rPr lang="hr-HR" sz="2400" dirty="0" err="1" smtClean="0"/>
              <a:t>RadView</a:t>
            </a:r>
            <a:r>
              <a:rPr lang="hr-HR" sz="2400" dirty="0"/>
              <a:t>: </a:t>
            </a:r>
            <a:r>
              <a:rPr lang="hr-HR" sz="2400" dirty="0" err="1"/>
              <a:t>WebLOAD</a:t>
            </a:r>
            <a:endParaRPr lang="hr-HR" sz="2400" dirty="0"/>
          </a:p>
          <a:p>
            <a:pPr>
              <a:spcBef>
                <a:spcPts val="600"/>
              </a:spcBef>
            </a:pPr>
            <a:r>
              <a:rPr lang="hr-HR" sz="2400" dirty="0">
                <a:hlinkClick r:id="rId3"/>
              </a:rPr>
              <a:t>https://www.radview.com/</a:t>
            </a:r>
            <a:r>
              <a:rPr lang="hr-HR" sz="2400" dirty="0"/>
              <a:t> 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 smtClean="0"/>
              <a:t>Oracle</a:t>
            </a:r>
            <a:r>
              <a:rPr lang="hr-HR" sz="2200" dirty="0"/>
              <a:t>: Oracle </a:t>
            </a:r>
            <a:r>
              <a:rPr lang="hr-HR" sz="2200" dirty="0" err="1"/>
              <a:t>Application</a:t>
            </a:r>
            <a:r>
              <a:rPr lang="hr-HR" sz="2200" dirty="0"/>
              <a:t> </a:t>
            </a:r>
            <a:r>
              <a:rPr lang="hr-HR" sz="2200" dirty="0" err="1"/>
              <a:t>Testing</a:t>
            </a:r>
            <a:r>
              <a:rPr lang="hr-HR" sz="2200" dirty="0"/>
              <a:t> </a:t>
            </a:r>
            <a:r>
              <a:rPr lang="hr-HR" sz="2200" dirty="0" smtClean="0"/>
              <a:t>Suite 12c</a:t>
            </a:r>
            <a:endParaRPr lang="hr-HR" sz="2200" dirty="0">
              <a:hlinkClick r:id="rId4"/>
            </a:endParaRPr>
          </a:p>
          <a:p>
            <a:pPr>
              <a:spcBef>
                <a:spcPts val="600"/>
              </a:spcBef>
            </a:pPr>
            <a:r>
              <a:rPr lang="hr-HR" sz="2200" dirty="0" smtClean="0">
                <a:hlinkClick r:id="rId4"/>
              </a:rPr>
              <a:t>https</a:t>
            </a:r>
            <a:r>
              <a:rPr lang="hr-HR" sz="2200" dirty="0">
                <a:hlinkClick r:id="rId4"/>
              </a:rPr>
              <a:t>://www.oracle.com/technetwork/oem/app-test/index.html</a:t>
            </a:r>
            <a:endParaRPr lang="hr-HR" sz="2200" dirty="0"/>
          </a:p>
          <a:p>
            <a:pPr>
              <a:spcBef>
                <a:spcPts val="600"/>
              </a:spcBef>
            </a:pPr>
            <a:r>
              <a:rPr lang="hr-HR" sz="2200" dirty="0" smtClean="0"/>
              <a:t>Oracle: </a:t>
            </a:r>
            <a:r>
              <a:rPr lang="en-US" sz="2200" dirty="0"/>
              <a:t>Load Testing Best Practices for Oracle </a:t>
            </a:r>
            <a:r>
              <a:rPr lang="en-US" sz="2200" dirty="0" err="1" smtClean="0"/>
              <a:t>Ebusiness</a:t>
            </a:r>
            <a:r>
              <a:rPr lang="hr-HR" sz="2200" dirty="0" smtClean="0"/>
              <a:t> </a:t>
            </a:r>
            <a:r>
              <a:rPr lang="en-US" sz="2200" dirty="0" smtClean="0"/>
              <a:t>Suite </a:t>
            </a:r>
            <a:r>
              <a:rPr lang="en-US" sz="2200" dirty="0"/>
              <a:t>using Oracle Application </a:t>
            </a:r>
            <a:r>
              <a:rPr lang="en-US" sz="2200" dirty="0" smtClean="0"/>
              <a:t>Testing</a:t>
            </a:r>
            <a:r>
              <a:rPr lang="hr-HR" sz="2200" dirty="0" smtClean="0"/>
              <a:t> </a:t>
            </a:r>
            <a:r>
              <a:rPr lang="en-US" sz="2200" dirty="0" smtClean="0"/>
              <a:t>Suite</a:t>
            </a:r>
            <a:endParaRPr lang="hr-HR" sz="2200" dirty="0" smtClean="0">
              <a:hlinkClick r:id="rId5"/>
            </a:endParaRPr>
          </a:p>
          <a:p>
            <a:pPr>
              <a:spcBef>
                <a:spcPts val="600"/>
              </a:spcBef>
            </a:pPr>
            <a:r>
              <a:rPr lang="hr-HR" sz="2200" dirty="0" smtClean="0">
                <a:hlinkClick r:id="rId5"/>
              </a:rPr>
              <a:t>https</a:t>
            </a:r>
            <a:r>
              <a:rPr lang="hr-HR" sz="2200" dirty="0">
                <a:hlinkClick r:id="rId5"/>
              </a:rPr>
              <a:t>://www.oracle.com/technetwork/oem/app-quality-mgmt/wp-pdit-loadtest-1949296.pdf</a:t>
            </a:r>
            <a:r>
              <a:rPr lang="hr-HR" sz="2200" dirty="0"/>
              <a:t> </a:t>
            </a:r>
          </a:p>
          <a:p>
            <a:pPr>
              <a:spcBef>
                <a:spcPts val="600"/>
              </a:spcBef>
            </a:pPr>
            <a:r>
              <a:rPr lang="hr-HR" sz="2200" dirty="0" smtClean="0"/>
              <a:t>Oracle </a:t>
            </a:r>
            <a:r>
              <a:rPr lang="hr-HR" sz="2200" dirty="0" err="1"/>
              <a:t>Application</a:t>
            </a:r>
            <a:r>
              <a:rPr lang="hr-HR" sz="2200" dirty="0"/>
              <a:t> </a:t>
            </a:r>
            <a:r>
              <a:rPr lang="hr-HR" sz="2200" dirty="0" err="1"/>
              <a:t>Testing</a:t>
            </a:r>
            <a:r>
              <a:rPr lang="hr-HR" sz="2200" dirty="0"/>
              <a:t> Suite 12c: Oracle </a:t>
            </a:r>
            <a:r>
              <a:rPr lang="hr-HR" sz="2200" dirty="0" err="1"/>
              <a:t>Load</a:t>
            </a:r>
            <a:r>
              <a:rPr lang="hr-HR" sz="2200" dirty="0"/>
              <a:t> </a:t>
            </a:r>
            <a:r>
              <a:rPr lang="hr-HR" sz="2200" dirty="0" err="1"/>
              <a:t>Testing</a:t>
            </a:r>
            <a:r>
              <a:rPr lang="hr-HR" sz="2200" dirty="0"/>
              <a:t> </a:t>
            </a:r>
            <a:r>
              <a:rPr lang="hr-HR" sz="2200" dirty="0" err="1" smtClean="0"/>
              <a:t>Overview</a:t>
            </a:r>
            <a:r>
              <a:rPr lang="hr-HR" sz="2200" dirty="0"/>
              <a:t> (Oracle </a:t>
            </a:r>
            <a:r>
              <a:rPr lang="hr-HR" sz="2200" dirty="0" err="1"/>
              <a:t>Learning</a:t>
            </a:r>
            <a:r>
              <a:rPr lang="hr-HR" sz="2200" dirty="0"/>
              <a:t> </a:t>
            </a:r>
            <a:r>
              <a:rPr lang="hr-HR" sz="2200" dirty="0" err="1"/>
              <a:t>Library</a:t>
            </a:r>
            <a:r>
              <a:rPr lang="hr-HR" sz="2200" dirty="0" smtClean="0"/>
              <a:t>)</a:t>
            </a:r>
            <a:endParaRPr lang="hr-HR" sz="2200" dirty="0"/>
          </a:p>
          <a:p>
            <a:pPr>
              <a:spcBef>
                <a:spcPts val="600"/>
              </a:spcBef>
            </a:pPr>
            <a:r>
              <a:rPr lang="hr-HR" sz="2200" dirty="0" smtClean="0">
                <a:hlinkClick r:id="rId6"/>
              </a:rPr>
              <a:t>https</a:t>
            </a:r>
            <a:r>
              <a:rPr lang="hr-HR" sz="2200" dirty="0">
                <a:hlinkClick r:id="rId6"/>
              </a:rPr>
              <a:t>://</a:t>
            </a:r>
            <a:r>
              <a:rPr lang="hr-HR" sz="2200" dirty="0" smtClean="0">
                <a:hlinkClick r:id="rId6"/>
              </a:rPr>
              <a:t>www.youtube.com/watch?v=uZ6w8O9O5Uc</a:t>
            </a:r>
            <a:r>
              <a:rPr lang="hr-HR" sz="2200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hr-HR" sz="2200" dirty="0" smtClean="0"/>
              <a:t>J</a:t>
            </a:r>
            <a:r>
              <a:rPr lang="hr-HR" sz="2200" dirty="0"/>
              <a:t>. </a:t>
            </a:r>
            <a:r>
              <a:rPr lang="hr-HR" sz="2200" dirty="0" err="1"/>
              <a:t>Colantonio</a:t>
            </a:r>
            <a:r>
              <a:rPr lang="hr-HR" sz="2200" dirty="0"/>
              <a:t>: </a:t>
            </a:r>
            <a:r>
              <a:rPr lang="en-US" sz="2200" dirty="0"/>
              <a:t>Performance Testing Basics What is Resource Utilization?</a:t>
            </a:r>
            <a:endParaRPr lang="hr-HR" sz="2200" dirty="0">
              <a:hlinkClick r:id="rId7"/>
            </a:endParaRPr>
          </a:p>
          <a:p>
            <a:pPr>
              <a:spcBef>
                <a:spcPts val="600"/>
              </a:spcBef>
            </a:pPr>
            <a:r>
              <a:rPr lang="hr-HR" sz="2200" dirty="0">
                <a:hlinkClick r:id="rId7"/>
              </a:rPr>
              <a:t>https://www.joecolantonio.com/performance-test-basics-%E2%80%93-what-is-resource-utilization</a:t>
            </a:r>
            <a:r>
              <a:rPr lang="hr-HR" sz="2200" dirty="0" smtClean="0">
                <a:hlinkClick r:id="rId7"/>
              </a:rPr>
              <a:t>/</a:t>
            </a:r>
            <a:endParaRPr lang="hr-HR" sz="2200" dirty="0" smtClean="0"/>
          </a:p>
          <a:p>
            <a:pPr>
              <a:spcBef>
                <a:spcPts val="600"/>
              </a:spcBef>
            </a:pPr>
            <a:r>
              <a:rPr lang="hr-HR" sz="2200" dirty="0" err="1" smtClean="0"/>
              <a:t>itrinegy</a:t>
            </a:r>
            <a:r>
              <a:rPr lang="hr-HR" sz="2200" dirty="0" smtClean="0"/>
              <a:t>: </a:t>
            </a:r>
            <a:r>
              <a:rPr lang="hr-HR" sz="2200" dirty="0" err="1" smtClean="0"/>
              <a:t>Network</a:t>
            </a:r>
            <a:r>
              <a:rPr lang="hr-HR" sz="2200" dirty="0" smtClean="0"/>
              <a:t> </a:t>
            </a:r>
            <a:r>
              <a:rPr lang="hr-HR" sz="2200" dirty="0" err="1" smtClean="0"/>
              <a:t>Emulation</a:t>
            </a:r>
            <a:r>
              <a:rPr lang="hr-HR" sz="2200" dirty="0"/>
              <a:t> </a:t>
            </a:r>
            <a:r>
              <a:rPr lang="hr-HR" sz="2200" dirty="0" smtClean="0"/>
              <a:t>Essentials,</a:t>
            </a:r>
          </a:p>
          <a:p>
            <a:pPr>
              <a:spcBef>
                <a:spcPts val="600"/>
              </a:spcBef>
            </a:pPr>
            <a:r>
              <a:rPr lang="hr-HR" sz="2200" dirty="0" smtClean="0">
                <a:hlinkClick r:id="rId8"/>
              </a:rPr>
              <a:t>https</a:t>
            </a:r>
            <a:r>
              <a:rPr lang="hr-HR" sz="2200" dirty="0">
                <a:hlinkClick r:id="rId8"/>
              </a:rPr>
              <a:t>://</a:t>
            </a:r>
            <a:r>
              <a:rPr lang="hr-HR" sz="2200" dirty="0" smtClean="0">
                <a:hlinkClick r:id="rId8"/>
              </a:rPr>
              <a:t>www.itrinegy.com/images/itrinegy/downloads/Network-Emulation-Essentials.pdf</a:t>
            </a:r>
            <a:endParaRPr lang="hr-HR" sz="2200" dirty="0" smtClean="0"/>
          </a:p>
          <a:p>
            <a:pPr>
              <a:spcBef>
                <a:spcPts val="600"/>
              </a:spcBef>
            </a:pPr>
            <a:endParaRPr lang="hr-HR" sz="2200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B6F3-FC8B-462B-A00E-DC7538A94930}" type="datetime1">
              <a:rPr lang="hr-HR" smtClean="0"/>
              <a:t>18.10.2018.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</a:t>
            </a:r>
            <a:r>
              <a:rPr lang="hr-HR" smtClean="0"/>
              <a:t>8</a:t>
            </a:r>
            <a:r>
              <a:rPr lang="en-US" smtClean="0"/>
              <a:t> - Rovinj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97</a:t>
            </a:fld>
            <a:endParaRPr lang="en-US"/>
          </a:p>
        </p:txBody>
      </p:sp>
      <p:pic>
        <p:nvPicPr>
          <p:cNvPr id="7" name="Picture 4" descr="19 hroug sl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7030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400" b="1" dirty="0" smtClean="0">
                <a:solidFill>
                  <a:schemeClr val="tx1"/>
                </a:solidFill>
              </a:rPr>
              <a:t>HVALA NA PAŽNJI!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19 hroug 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9852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560F-6489-40B9-A112-DD750FAEF9C2}" type="datetime1">
              <a:rPr lang="hr-HR" smtClean="0"/>
              <a:t>18.10.2018.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HROUG 2018 - Rovinj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7EEF-4F70-4FA6-A611-C02CC26ED4A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160303-books-template-16x9</Template>
  <TotalTime>10309</TotalTime>
  <Words>3921</Words>
  <Application>Microsoft Office PowerPoint</Application>
  <PresentationFormat>Custom</PresentationFormat>
  <Paragraphs>1072</Paragraphs>
  <Slides>98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Retrospect</vt:lpstr>
      <vt:lpstr>TESTIRANJE WEB APLIKACIJA POD OPTEREĆENJEM</vt:lpstr>
      <vt:lpstr>LOAD TESTING ORACLE FORMS</vt:lpstr>
      <vt:lpstr>LOAD TESTING ORACLE FORMS</vt:lpstr>
      <vt:lpstr>SERVICE LEVEL AGREEMENT (SLA)</vt:lpstr>
      <vt:lpstr>RASPOLOŽIVOST (AVAILABILITY)</vt:lpstr>
      <vt:lpstr>RESPONSE TIME (VRIJEME ODZIVA)</vt:lpstr>
      <vt:lpstr>SERVICE TIME,QUEUE TIME, RESPONSE TIME</vt:lpstr>
      <vt:lpstr>TROSLOJNA ARHITEKTURA</vt:lpstr>
      <vt:lpstr>ISKUSTVENO DIMENZIONIRANJE SUSTAVA</vt:lpstr>
      <vt:lpstr>LOAD TESTING</vt:lpstr>
      <vt:lpstr>LOAD TESTING</vt:lpstr>
      <vt:lpstr>MANUAL LOAD TESTING</vt:lpstr>
      <vt:lpstr>AUTOMATED LOAD TESTING</vt:lpstr>
      <vt:lpstr>SCRIPT GENERATOR – ACTION RECORDER</vt:lpstr>
      <vt:lpstr> TEST SCRIPT RECORDER</vt:lpstr>
      <vt:lpstr>POSTUPAK ZA LOAD TESTING</vt:lpstr>
      <vt:lpstr>TIMELINE</vt:lpstr>
      <vt:lpstr>TIPIČAN PUT KORISNIKA KROZ APLIKACIJU</vt:lpstr>
      <vt:lpstr>LOAD TESTING – ON PREMISE</vt:lpstr>
      <vt:lpstr>LOAD TESTING – IN CLOUD</vt:lpstr>
      <vt:lpstr>LOAD TESTING - PROTOCOLS</vt:lpstr>
      <vt:lpstr>TIPOVI LOAD TESTING-A</vt:lpstr>
      <vt:lpstr>LOAD TESTING – RAZNI TEST SETUP-I</vt:lpstr>
      <vt:lpstr>LOAD TESTING – PROFILI OPTEREĆENJA</vt:lpstr>
      <vt:lpstr>LOAD TESTING</vt:lpstr>
      <vt:lpstr>STRESS TESTING</vt:lpstr>
      <vt:lpstr>SPIKE TESTING</vt:lpstr>
      <vt:lpstr>SMOKE TESTING</vt:lpstr>
      <vt:lpstr>ENDURANCE TESTING (IZDRŽLJIVOST)</vt:lpstr>
      <vt:lpstr>ENDURANCE TESTING (IZDRŽLJIVOST)</vt:lpstr>
      <vt:lpstr>VOLUME TESTING</vt:lpstr>
      <vt:lpstr>VOLUME TESTING</vt:lpstr>
      <vt:lpstr>PERFORMANCE TESTING</vt:lpstr>
      <vt:lpstr>LOAD PREPARATION  –  INTENZITET OPTEREĆENJA</vt:lpstr>
      <vt:lpstr>LOAD PREPARATION (DNEVNE, TJEDNE I SEZNOSKE VARIJACIJE)</vt:lpstr>
      <vt:lpstr>PARETOV ZAKON (PRINCIP)</vt:lpstr>
      <vt:lpstr>VIRTUAL USER (VU) VIRTUALNI KORISNIK</vt:lpstr>
      <vt:lpstr>LOAD GENERATOR NA VIRTUALNOM STROJU VS. FIZIČKI SERVER</vt:lpstr>
      <vt:lpstr>MONITORING</vt:lpstr>
      <vt:lpstr>MONITORING</vt:lpstr>
      <vt:lpstr>UOBIČAJENI PROBLEMI</vt:lpstr>
      <vt:lpstr>RAZNI ALATI ZA LOAD TESTING</vt:lpstr>
      <vt:lpstr>RAZNI ALATI ZA LOAD TESTING</vt:lpstr>
      <vt:lpstr> Micro Focus LoadRunner</vt:lpstr>
      <vt:lpstr> Micro Focus Load Runner</vt:lpstr>
      <vt:lpstr> Micro Focus Load Runner</vt:lpstr>
      <vt:lpstr>Micro Focus SiteScope</vt:lpstr>
      <vt:lpstr>Micro Focus StormRunner</vt:lpstr>
      <vt:lpstr>RadView WebLOAD</vt:lpstr>
      <vt:lpstr>RadView WebLOAD – ON PREMISE</vt:lpstr>
      <vt:lpstr>RadView WebLOAD – IN CLOUD</vt:lpstr>
      <vt:lpstr> RadView WebLOAD</vt:lpstr>
      <vt:lpstr>RadView WebLOAD</vt:lpstr>
      <vt:lpstr>NeoLoad</vt:lpstr>
      <vt:lpstr>Neotys NeoLoad</vt:lpstr>
      <vt:lpstr> Neotys NeoLoad</vt:lpstr>
      <vt:lpstr> Neotys NeoLoad</vt:lpstr>
      <vt:lpstr>SPEKTAR KLIK VREMENA - CLICK TIMES (RAMP TEST)</vt:lpstr>
      <vt:lpstr>ORACLE APPLICATION TESTING SUITE</vt:lpstr>
      <vt:lpstr>ORACLE APPLICATION TESTING SUITE</vt:lpstr>
      <vt:lpstr>ORACLE APPLICATION TESTING SUITE</vt:lpstr>
      <vt:lpstr>ORACLE APPLICATION TESTING SUITE</vt:lpstr>
      <vt:lpstr>ORACLE APPLICATION TESTING SUITE</vt:lpstr>
      <vt:lpstr>ORACLE APPLICATION TESTING SUITE</vt:lpstr>
      <vt:lpstr>ORACLE APPLICATION TESTING SUITE</vt:lpstr>
      <vt:lpstr>ORACLE APPLICATION TESTING SUITE</vt:lpstr>
      <vt:lpstr>ORACLE APPLICATION TESTING SUITE</vt:lpstr>
      <vt:lpstr>ORACLE APPLICATION TESTING SUITE - AUTOPILOT</vt:lpstr>
      <vt:lpstr>ORACLE APPLICATION TESTING SUITE – IZVJEŠTAJ U GRAFIČKOM OBLIKU</vt:lpstr>
      <vt:lpstr>ORACLE APPLICATION TESTING SUITE – USPOREDNI GRAFIČKI IZVJEŠTAJI</vt:lpstr>
      <vt:lpstr>ENTERPRISE EVOLUTION TO CLOUD</vt:lpstr>
      <vt:lpstr>ORACLE TESTING AS A SERVICE (TaaS)</vt:lpstr>
      <vt:lpstr>ORACLE TESTING AS A SERVICE (TaaS)</vt:lpstr>
      <vt:lpstr>ORACLE APPLICATION TESTING SUITE</vt:lpstr>
      <vt:lpstr>VIRTUAL USER IP ADDRESSES</vt:lpstr>
      <vt:lpstr>LOAD-BALANCING WEB APLIKACIJA</vt:lpstr>
      <vt:lpstr>TESTIRANJE NLB CLUSTER-A</vt:lpstr>
      <vt:lpstr>MONITORING NETWORK PERFORMANCE</vt:lpstr>
      <vt:lpstr>MONITORING NETWORK PERFORMANCE</vt:lpstr>
      <vt:lpstr>NETWORK EMULATION</vt:lpstr>
      <vt:lpstr>NETWORK EMULATION</vt:lpstr>
      <vt:lpstr>NETWORK EMULATION</vt:lpstr>
      <vt:lpstr>MONITORING SUSTAVA POD TESTOM</vt:lpstr>
      <vt:lpstr>REPORT ANALYSIS – ANALIZA IZVJEŠTAJA</vt:lpstr>
      <vt:lpstr>REPORT ANALYSIS - ANALIZA IZVJEŠTAJA</vt:lpstr>
      <vt:lpstr>SCREENSHOTS…RUNNING TEST</vt:lpstr>
      <vt:lpstr>SCREENSHOTS…ANALYZING RESULTS</vt:lpstr>
      <vt:lpstr>OPTEREĆENJE iAS-a</vt:lpstr>
      <vt:lpstr>iAS TUNING</vt:lpstr>
      <vt:lpstr>OPTEREĆENJE BAZE</vt:lpstr>
      <vt:lpstr>DATABASE TUNING</vt:lpstr>
      <vt:lpstr>PERFORMANSNI SIMPTOMI I PROBLEMI</vt:lpstr>
      <vt:lpstr>PERFORMANSNI SIMPTOMI I PROBLEMI</vt:lpstr>
      <vt:lpstr>PERFORMANSNI SIMPTOMI I PROBLEMI</vt:lpstr>
      <vt:lpstr>ZAKLJUČAK</vt:lpstr>
      <vt:lpstr>LITERATURA</vt:lpstr>
      <vt:lpstr>LITERATURA</vt:lpstr>
      <vt:lpstr>HVALA NA PAŽNJI!</vt:lpstr>
    </vt:vector>
  </TitlesOfParts>
  <Company>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 aplikacijskih poslužitelja na dvije lokacije</dc:title>
  <dc:creator>Dubravko</dc:creator>
  <cp:lastModifiedBy>Dubi</cp:lastModifiedBy>
  <cp:revision>1020</cp:revision>
  <cp:lastPrinted>2018-09-21T16:39:16Z</cp:lastPrinted>
  <dcterms:created xsi:type="dcterms:W3CDTF">2016-10-10T20:11:56Z</dcterms:created>
  <dcterms:modified xsi:type="dcterms:W3CDTF">2018-10-18T14:11:03Z</dcterms:modified>
</cp:coreProperties>
</file>