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7" r:id="rId3"/>
    <p:sldId id="297" r:id="rId4"/>
    <p:sldId id="292" r:id="rId5"/>
    <p:sldId id="296" r:id="rId6"/>
    <p:sldId id="294" r:id="rId7"/>
    <p:sldId id="299" r:id="rId8"/>
    <p:sldId id="264" r:id="rId9"/>
    <p:sldId id="287" r:id="rId10"/>
    <p:sldId id="291" r:id="rId11"/>
    <p:sldId id="290" r:id="rId12"/>
    <p:sldId id="267" r:id="rId13"/>
    <p:sldId id="301" r:id="rId14"/>
    <p:sldId id="302" r:id="rId15"/>
    <p:sldId id="303" r:id="rId16"/>
    <p:sldId id="286" r:id="rId17"/>
    <p:sldId id="263" r:id="rId18"/>
    <p:sldId id="283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es Kapor" initials="IK" lastIdx="4" clrIdx="0">
    <p:extLst>
      <p:ext uri="{19B8F6BF-5375-455C-9EA6-DF929625EA0E}">
        <p15:presenceInfo xmlns:p15="http://schemas.microsoft.com/office/powerpoint/2012/main" userId="S::ines.kapor@datadomain.hr::0b9984d2-4fc4-4a21-bf5b-899dee5b1b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C04A58-9264-4F46-B0C4-E365093016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46DBB-DADA-4705-9232-CA8BE59040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0C68-83F0-4D0C-BC6D-868B955715A7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60F7E-C867-455F-AF47-BA1FCE01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*lack of documentation on parameter options</a:t>
            </a: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E1DF6-0A09-42AE-B227-69AD3FECD8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CCFD0-F0EA-4F82-A0E5-32BE69B068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2033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F61B7-24EB-44D6-AB03-026C13BB6D0A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*lack of documentation on parameter options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BC9E9-F17B-4804-A8AC-195445267D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0621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BC9E9-F17B-4804-A8AC-195445267D39}" type="slidenum">
              <a:rPr lang="hr-HR" smtClean="0"/>
              <a:t>3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E09F-93C0-4003-AC42-7C634A2759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*lack of documentation on parameter options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546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473C-2E57-4BEF-9CE2-AAFBE06A2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BE0D2-0E57-477F-BD56-E8ACBF921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D0F1C-5A54-4F41-AA9B-2EFD7920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0C9-936D-484A-A179-7EDA52CC4207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73149-437C-4839-8A88-1BEFAA48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63672-094C-4297-87A5-9E65CA74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416-67C3-4DBC-8C04-3387CDA11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42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7D0D7-801F-42F7-9C57-6116B0BC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BBFAA-8006-4C70-9CB5-8E5B9B512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63F9E-4328-4F75-BFA3-BEB5CEB7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0C9-936D-484A-A179-7EDA52CC4207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39284-ECBD-4289-BBE3-44309EE7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5AE6C-6FE0-4786-B832-4ECEEB1D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416-67C3-4DBC-8C04-3387CDA11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097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7CD20-5243-44F7-825B-61BF93F28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BDF2E-1AC4-4411-91AF-27A56DB14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F244B-981E-47C6-A7FA-4B65AA5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0C9-936D-484A-A179-7EDA52CC4207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83CE9-8547-4FB3-9DC6-70220519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D334A-8024-4D38-9450-2F8D1CCA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416-67C3-4DBC-8C04-3387CDA11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76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C764E14-AABD-42B3-8C44-287EB3DF70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875" y="865483"/>
            <a:ext cx="10382250" cy="336603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>
                <a:latin typeface="Airal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E827A5-1E5C-4793-80EB-836331FF48F2}"/>
              </a:ext>
            </a:extLst>
          </p:cNvPr>
          <p:cNvSpPr/>
          <p:nvPr userDrawn="1"/>
        </p:nvSpPr>
        <p:spPr>
          <a:xfrm>
            <a:off x="0" y="6763722"/>
            <a:ext cx="12192000" cy="1118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17109-AB9A-4970-A96B-562DB0816A95}"/>
              </a:ext>
            </a:extLst>
          </p:cNvPr>
          <p:cNvSpPr/>
          <p:nvPr userDrawn="1"/>
        </p:nvSpPr>
        <p:spPr>
          <a:xfrm>
            <a:off x="0" y="0"/>
            <a:ext cx="12192000" cy="4501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4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BA9FB1-2754-4A88-9ED2-221FC15BD207}"/>
              </a:ext>
            </a:extLst>
          </p:cNvPr>
          <p:cNvSpPr/>
          <p:nvPr userDrawn="1"/>
        </p:nvSpPr>
        <p:spPr>
          <a:xfrm>
            <a:off x="-16266" y="450166"/>
            <a:ext cx="6436116" cy="6313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FF45A3FE-3E15-4E77-84F0-A3CEE2E1F7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12761" y="2655972"/>
            <a:ext cx="4128773" cy="260459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>
                <a:latin typeface="Airal"/>
              </a:defRPr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E85FBE-0EEB-46E6-8DEE-DA92BD5DD99C}"/>
              </a:ext>
            </a:extLst>
          </p:cNvPr>
          <p:cNvSpPr/>
          <p:nvPr userDrawn="1"/>
        </p:nvSpPr>
        <p:spPr>
          <a:xfrm>
            <a:off x="0" y="6763722"/>
            <a:ext cx="12192000" cy="1118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ABA18-2CE9-4CCC-A62D-F73A91282F27}"/>
              </a:ext>
            </a:extLst>
          </p:cNvPr>
          <p:cNvSpPr/>
          <p:nvPr userDrawn="1"/>
        </p:nvSpPr>
        <p:spPr>
          <a:xfrm>
            <a:off x="0" y="0"/>
            <a:ext cx="12192000" cy="4501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B9951F-6AC0-4007-9C1A-467FED6A4CF0}"/>
              </a:ext>
            </a:extLst>
          </p:cNvPr>
          <p:cNvSpPr/>
          <p:nvPr userDrawn="1"/>
        </p:nvSpPr>
        <p:spPr>
          <a:xfrm>
            <a:off x="-1" y="450166"/>
            <a:ext cx="6972297" cy="633796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EC80F9-77A5-4533-BF6D-51FFDBF098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299" y="2790679"/>
            <a:ext cx="5219699" cy="397304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>
                <a:latin typeface="Airal"/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6545A-934E-4269-82D5-857929143BC4}"/>
              </a:ext>
            </a:extLst>
          </p:cNvPr>
          <p:cNvSpPr/>
          <p:nvPr userDrawn="1"/>
        </p:nvSpPr>
        <p:spPr>
          <a:xfrm>
            <a:off x="0" y="6763722"/>
            <a:ext cx="12192000" cy="1118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7EAF2B-3C96-40AD-8B1B-91B8BB5027E0}"/>
              </a:ext>
            </a:extLst>
          </p:cNvPr>
          <p:cNvSpPr/>
          <p:nvPr userDrawn="1"/>
        </p:nvSpPr>
        <p:spPr>
          <a:xfrm>
            <a:off x="0" y="0"/>
            <a:ext cx="12192000" cy="4501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AD50B5-580A-4A53-B3C7-44746023B197}"/>
              </a:ext>
            </a:extLst>
          </p:cNvPr>
          <p:cNvSpPr/>
          <p:nvPr userDrawn="1"/>
        </p:nvSpPr>
        <p:spPr>
          <a:xfrm>
            <a:off x="6972299" y="2157128"/>
            <a:ext cx="4534648" cy="6405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43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EC80F9-77A5-4533-BF6D-51FFDBF098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972" y="1166164"/>
            <a:ext cx="4778888" cy="477888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>
                <a:latin typeface="Airal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61F9D6-F1D8-4F78-A4B9-D1625A0C8875}"/>
              </a:ext>
            </a:extLst>
          </p:cNvPr>
          <p:cNvSpPr/>
          <p:nvPr userDrawn="1"/>
        </p:nvSpPr>
        <p:spPr>
          <a:xfrm>
            <a:off x="0" y="6763722"/>
            <a:ext cx="12192000" cy="1118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3FFAA9-1473-44F1-AD2B-F5FBB8700347}"/>
              </a:ext>
            </a:extLst>
          </p:cNvPr>
          <p:cNvSpPr/>
          <p:nvPr userDrawn="1"/>
        </p:nvSpPr>
        <p:spPr>
          <a:xfrm>
            <a:off x="0" y="0"/>
            <a:ext cx="12192000" cy="4501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4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C4A77763-16C2-4F90-BB17-9AF26A0081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86550" y="2127766"/>
            <a:ext cx="3915190" cy="250965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>
                <a:latin typeface="Airal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DECE53-EAB5-4A70-8316-E3D8AF71B6E4}"/>
              </a:ext>
            </a:extLst>
          </p:cNvPr>
          <p:cNvSpPr/>
          <p:nvPr userDrawn="1"/>
        </p:nvSpPr>
        <p:spPr>
          <a:xfrm>
            <a:off x="1628360" y="4637418"/>
            <a:ext cx="2042422" cy="4473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691072-F2E8-4B77-8A72-58446BE9C729}"/>
              </a:ext>
            </a:extLst>
          </p:cNvPr>
          <p:cNvSpPr/>
          <p:nvPr userDrawn="1"/>
        </p:nvSpPr>
        <p:spPr>
          <a:xfrm>
            <a:off x="0" y="6763722"/>
            <a:ext cx="12192000" cy="1118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E84CA0-C8ED-4F78-BE74-D4DCE9729DFF}"/>
              </a:ext>
            </a:extLst>
          </p:cNvPr>
          <p:cNvSpPr/>
          <p:nvPr userDrawn="1"/>
        </p:nvSpPr>
        <p:spPr>
          <a:xfrm>
            <a:off x="0" y="0"/>
            <a:ext cx="12192000" cy="4501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11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76C06B0-6481-4FBD-B361-8D6DBDCBD9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42971" y="3665637"/>
            <a:ext cx="5046133" cy="308048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>
                <a:latin typeface="Airal"/>
              </a:defRPr>
            </a:lvl1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B7336-3D79-4418-BD55-C9163EEF5A30}"/>
              </a:ext>
            </a:extLst>
          </p:cNvPr>
          <p:cNvSpPr/>
          <p:nvPr userDrawn="1"/>
        </p:nvSpPr>
        <p:spPr>
          <a:xfrm>
            <a:off x="1" y="464566"/>
            <a:ext cx="7145866" cy="320996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7234ECA1-53FC-4233-A749-F20C1323D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51502" y="1093841"/>
            <a:ext cx="1964267" cy="19170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>
                <a:latin typeface="Airal"/>
              </a:defRPr>
            </a:lvl1pPr>
          </a:lstStyle>
          <a:p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DB1E920D-80E9-4FE0-84DA-EC690387CF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42972" y="461267"/>
            <a:ext cx="5046133" cy="32099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>
                <a:latin typeface="Airal"/>
              </a:defRPr>
            </a:lvl1pPr>
          </a:lstStyle>
          <a:p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667CF8A3-A7C0-4FC3-AC48-BA6C7D4E23B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19197" y="1082742"/>
            <a:ext cx="1964267" cy="19170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>
                <a:latin typeface="Airal"/>
              </a:defRPr>
            </a:lvl1pPr>
          </a:lstStyle>
          <a:p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FF45A3FE-3E15-4E77-84F0-A3CEE2E1F7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997" y="1082742"/>
            <a:ext cx="1964268" cy="191702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>
                <a:latin typeface="Airal"/>
              </a:defRPr>
            </a:lvl1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64D11C-709B-40F5-BC76-7BAD9687FA5E}"/>
              </a:ext>
            </a:extLst>
          </p:cNvPr>
          <p:cNvSpPr/>
          <p:nvPr userDrawn="1"/>
        </p:nvSpPr>
        <p:spPr>
          <a:xfrm>
            <a:off x="4583464" y="3674533"/>
            <a:ext cx="2559508" cy="8406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F861AB-1DD8-4407-8136-E681ACE41F3E}"/>
              </a:ext>
            </a:extLst>
          </p:cNvPr>
          <p:cNvSpPr/>
          <p:nvPr userDrawn="1"/>
        </p:nvSpPr>
        <p:spPr>
          <a:xfrm>
            <a:off x="0" y="6763722"/>
            <a:ext cx="12192000" cy="1118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86460E-9E51-458B-8066-5118FF2FE52F}"/>
              </a:ext>
            </a:extLst>
          </p:cNvPr>
          <p:cNvSpPr/>
          <p:nvPr userDrawn="1"/>
        </p:nvSpPr>
        <p:spPr>
          <a:xfrm>
            <a:off x="0" y="0"/>
            <a:ext cx="12192000" cy="4501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41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C4A77763-16C2-4F90-BB17-9AF26A0081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29401" y="1817757"/>
            <a:ext cx="4133849" cy="223989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>
                <a:latin typeface="Airal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EC652-C6E5-4E86-A75A-5F7AF8858931}"/>
              </a:ext>
            </a:extLst>
          </p:cNvPr>
          <p:cNvSpPr/>
          <p:nvPr userDrawn="1"/>
        </p:nvSpPr>
        <p:spPr>
          <a:xfrm>
            <a:off x="1628360" y="4637418"/>
            <a:ext cx="2042422" cy="4473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BBE979-56E4-427E-ADAE-533C54B819A9}"/>
              </a:ext>
            </a:extLst>
          </p:cNvPr>
          <p:cNvSpPr/>
          <p:nvPr userDrawn="1"/>
        </p:nvSpPr>
        <p:spPr>
          <a:xfrm>
            <a:off x="0" y="6763722"/>
            <a:ext cx="12192000" cy="1118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99700-311C-40B7-88C9-257C89AE0AF6}"/>
              </a:ext>
            </a:extLst>
          </p:cNvPr>
          <p:cNvSpPr/>
          <p:nvPr userDrawn="1"/>
        </p:nvSpPr>
        <p:spPr>
          <a:xfrm>
            <a:off x="0" y="0"/>
            <a:ext cx="12192000" cy="4501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943B-991B-4002-9FB2-37FA1526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6BC91-0089-4E56-B1B3-C5FF89FF7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5AF09-BDB5-46FF-A149-ABCFC852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0C9-936D-484A-A179-7EDA52CC4207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73892-5031-48DF-BAE8-51BDC3E6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5A0F3-7C0F-43C7-A576-EE65C554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416-67C3-4DBC-8C04-3387CDA11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56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E9C1-1A45-408C-A434-CC3B8F13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B63B6-E64B-4B9B-88C7-230A97EA8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D37F3-A314-4193-B974-B2B585C2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0C9-936D-484A-A179-7EDA52CC4207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AD17C-4DF5-4F41-A488-A351FFBB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62ACA-E828-4B0E-9C55-FD269CCB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416-67C3-4DBC-8C04-3387CDA11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5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97F5-FF06-4479-99C5-55222806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8A73D-8DB0-4051-A340-C12DD3A4A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B4D62-B9BE-40DE-8A08-89BDC1372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C5EB8-575B-499A-ACF2-4AB65068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0C9-936D-484A-A179-7EDA52CC4207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CBEE6-AEF8-437F-B3D4-C2B43249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876E4-2CF9-430A-9F53-72FB7D37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416-67C3-4DBC-8C04-3387CDA11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207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71E5-575E-48FD-A65E-7745CB09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2CA7A-4B66-449B-BD51-315603AA9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E0D78-AE0E-4B55-8C60-902BA2014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D38C3-41C6-48C2-A54E-2AB9C4BF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6758E9-360A-403C-9E12-22FA83BED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8952C-2656-4D88-B180-D02038C3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0C9-936D-484A-A179-7EDA52CC4207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9401BE-7435-4125-B4A4-F446C4DE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4C99E-B932-4E66-A223-AE7B3F3F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416-67C3-4DBC-8C04-3387CDA11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712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6BE3-C966-4D89-92A9-45049882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AB96A-D72E-41B1-A4B6-03F8ED84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0C9-936D-484A-A179-7EDA52CC4207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561D0-2596-44D5-B3C6-F9D2AF3C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00940-C9FB-429C-9CCE-67567F89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416-67C3-4DBC-8C04-3387CDA11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760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4112D-F14C-4FF3-AF42-3B022023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0C9-936D-484A-A179-7EDA52CC4207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0A8B7-2C13-4174-9C36-DDEEA0E7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5E5F4-6C66-4E55-8663-92A7EE7F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416-67C3-4DBC-8C04-3387CDA11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95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FEB2-C876-4E31-8E55-D94CDCFD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C52C3-BE81-416A-B21F-BF508B849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D9D80-15FD-44D9-AE99-FED0E66DD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962D1-C145-4413-AE2D-31A16712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0C9-936D-484A-A179-7EDA52CC4207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44C0A-1918-4D90-9776-B5BAA24A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9AAC6-5E22-4DDD-B873-C7D37541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416-67C3-4DBC-8C04-3387CDA11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057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4CF2-ED99-4585-941F-9F85F618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1E0454-FD79-4885-A0E4-84C50AE0D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0B9D5-0534-462B-A7C2-97397E87F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5996B-D2C8-4036-9434-AB4254D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0C9-936D-484A-A179-7EDA52CC4207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FC6BE-807C-4E8D-B675-0C4CCBF6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57090-07B0-4E38-B465-194FFE02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D416-67C3-4DBC-8C04-3387CDA11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389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E57D8-756A-47EF-B0AA-EF778BDF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0667F-C30D-4E86-AA9E-D2DC0DDE1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4DD2-8491-406D-B45F-6BB992A17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AF0C9-936D-484A-A179-7EDA52CC4207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B5B5E-1961-4211-B97E-5B05739AE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50CC5-8D16-4A12-AE7B-CD95C5DE1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1D416-67C3-4DBC-8C04-3387CDA11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345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svg"/><Relationship Id="rId7" Type="http://schemas.openxmlformats.org/officeDocument/2006/relationships/image" Target="../media/image2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hyperlink" Target="https://datadomain.hr/" TargetMode="Externa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51AFB54-0E77-4FD3-990A-BE688C3E326A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62213F-3831-432D-92CC-B0123E80D99C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90678E-2EA9-4EFE-A744-A04CC57A0C29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2E236E-1CA7-45A3-905B-4B800304E908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6DD296-84F1-4B8E-8B9F-C828F112F694}"/>
              </a:ext>
            </a:extLst>
          </p:cNvPr>
          <p:cNvSpPr txBox="1"/>
          <p:nvPr/>
        </p:nvSpPr>
        <p:spPr>
          <a:xfrm>
            <a:off x="9389257" y="95798"/>
            <a:ext cx="2108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1200" b="1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1200" b="1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684042-2AA6-45D4-8666-5CDFA3B20A6A}"/>
              </a:ext>
            </a:extLst>
          </p:cNvPr>
          <p:cNvSpPr txBox="1"/>
          <p:nvPr/>
        </p:nvSpPr>
        <p:spPr>
          <a:xfrm>
            <a:off x="11497526" y="6392031"/>
            <a:ext cx="5325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01 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70DEFF-AE3C-4297-BEC3-1A1B2A464A47}"/>
              </a:ext>
            </a:extLst>
          </p:cNvPr>
          <p:cNvSpPr txBox="1"/>
          <p:nvPr/>
        </p:nvSpPr>
        <p:spPr>
          <a:xfrm>
            <a:off x="1238684" y="3763245"/>
            <a:ext cx="10443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Migration to Autonomous Database</a:t>
            </a:r>
            <a:endParaRPr lang="en-US" sz="6000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289085-D467-41BE-AD58-5E2FAF576AF0}"/>
              </a:ext>
            </a:extLst>
          </p:cNvPr>
          <p:cNvCxnSpPr>
            <a:cxnSpLocks/>
          </p:cNvCxnSpPr>
          <p:nvPr/>
        </p:nvCxnSpPr>
        <p:spPr>
          <a:xfrm>
            <a:off x="1016789" y="5702237"/>
            <a:ext cx="10220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ABB7AE6-0AF9-4FAD-B24C-368D2C7A144F}"/>
              </a:ext>
            </a:extLst>
          </p:cNvPr>
          <p:cNvSpPr txBox="1"/>
          <p:nvPr/>
        </p:nvSpPr>
        <p:spPr>
          <a:xfrm>
            <a:off x="5414226" y="2033511"/>
            <a:ext cx="1425238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MV2ADB</a:t>
            </a:r>
          </a:p>
        </p:txBody>
      </p:sp>
      <p:pic>
        <p:nvPicPr>
          <p:cNvPr id="15" name="Picture 1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16859C7-C771-409B-8F7F-993185B4F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" y="5878828"/>
            <a:ext cx="3177131" cy="794283"/>
          </a:xfrm>
          <a:prstGeom prst="rect">
            <a:avLst/>
          </a:prstGeom>
        </p:spPr>
      </p:pic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F1E89FD-00B0-49A3-A358-BE2D216EE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9" y="1016389"/>
            <a:ext cx="9934575" cy="2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805E70-6354-406E-9EF5-86A2B2BD1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578" y="1922212"/>
            <a:ext cx="13716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7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2B5448-19DA-40C5-AC92-193D934E89A5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96051E-7C95-4C90-B02A-335393C25CA7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8F971E-DDBA-4685-9E9B-7FF761F4C437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E38282-6484-43D0-B3AB-1B2EF09AC739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6ED0520-648E-49C9-805B-1121AFAEBD0B}"/>
              </a:ext>
            </a:extLst>
          </p:cNvPr>
          <p:cNvSpPr txBox="1"/>
          <p:nvPr/>
        </p:nvSpPr>
        <p:spPr>
          <a:xfrm>
            <a:off x="9719684" y="94277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A5D181-660F-49B8-835F-82B8C01155AD}"/>
              </a:ext>
            </a:extLst>
          </p:cNvPr>
          <p:cNvSpPr txBox="1"/>
          <p:nvPr/>
        </p:nvSpPr>
        <p:spPr>
          <a:xfrm>
            <a:off x="11497526" y="6392031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10</a:t>
            </a:r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F997617A-CF90-4F4D-B997-D6877CA5795C}"/>
              </a:ext>
            </a:extLst>
          </p:cNvPr>
          <p:cNvSpPr/>
          <p:nvPr/>
        </p:nvSpPr>
        <p:spPr>
          <a:xfrm>
            <a:off x="4622561" y="4051517"/>
            <a:ext cx="1726822" cy="1726821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CDD8A926-612C-43C4-A967-4AF7C4A838C7}"/>
              </a:ext>
            </a:extLst>
          </p:cNvPr>
          <p:cNvSpPr/>
          <p:nvPr/>
        </p:nvSpPr>
        <p:spPr>
          <a:xfrm rot="5400000">
            <a:off x="4610796" y="2131311"/>
            <a:ext cx="1726821" cy="1726822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278C4B0E-8FEE-4D22-A901-CBCC2C5D95C4}"/>
              </a:ext>
            </a:extLst>
          </p:cNvPr>
          <p:cNvSpPr/>
          <p:nvPr/>
        </p:nvSpPr>
        <p:spPr>
          <a:xfrm rot="10800000">
            <a:off x="6375579" y="2131312"/>
            <a:ext cx="1726822" cy="1726821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EF05E579-20AD-4E2A-A83C-E011075228FB}"/>
              </a:ext>
            </a:extLst>
          </p:cNvPr>
          <p:cNvSpPr/>
          <p:nvPr/>
        </p:nvSpPr>
        <p:spPr>
          <a:xfrm rot="16200000">
            <a:off x="6411185" y="4040605"/>
            <a:ext cx="1726821" cy="1726822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25AFD0-E4EB-4F7A-A51B-B57654476C67}"/>
              </a:ext>
            </a:extLst>
          </p:cNvPr>
          <p:cNvSpPr/>
          <p:nvPr/>
        </p:nvSpPr>
        <p:spPr>
          <a:xfrm>
            <a:off x="-53311" y="2744813"/>
            <a:ext cx="4915237" cy="32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1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./mv2adb.bin createbucket –conf &lt;path&gt;/DBNAME.mv2adb.cfg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1A6C53-A5E4-450D-BEA9-728F2407F69E}"/>
              </a:ext>
            </a:extLst>
          </p:cNvPr>
          <p:cNvSpPr txBox="1"/>
          <p:nvPr/>
        </p:nvSpPr>
        <p:spPr>
          <a:xfrm>
            <a:off x="1498109" y="2365766"/>
            <a:ext cx="198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kern="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Create an OCI Object Storage Bucket</a:t>
            </a:r>
            <a:endParaRPr lang="en-US" sz="1200" kern="0" spc="50" dirty="0">
              <a:solidFill>
                <a:schemeClr val="tx1">
                  <a:lumMod val="95000"/>
                  <a:lumOff val="5000"/>
                </a:schemeClr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8035E2-DA1A-4383-A7A2-60A2D13AAD83}"/>
              </a:ext>
            </a:extLst>
          </p:cNvPr>
          <p:cNvSpPr/>
          <p:nvPr/>
        </p:nvSpPr>
        <p:spPr>
          <a:xfrm>
            <a:off x="152400" y="4684028"/>
            <a:ext cx="4246155" cy="32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1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./mv2adb.bin expdp –conf &lt;path&gt;/DBNAME.mv2adb.cfg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6A249B-5FF7-448C-AC82-B8E10426D7EF}"/>
              </a:ext>
            </a:extLst>
          </p:cNvPr>
          <p:cNvSpPr txBox="1"/>
          <p:nvPr/>
        </p:nvSpPr>
        <p:spPr>
          <a:xfrm>
            <a:off x="1527889" y="4113187"/>
            <a:ext cx="198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kern="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Execute the local Oracle Data Pump export</a:t>
            </a:r>
            <a:endParaRPr lang="en-US" sz="1200" kern="0" spc="50" dirty="0">
              <a:solidFill>
                <a:schemeClr val="tx1">
                  <a:lumMod val="95000"/>
                  <a:lumOff val="5000"/>
                </a:schemeClr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79E44F-1D39-4918-8311-5104C369787F}"/>
              </a:ext>
            </a:extLst>
          </p:cNvPr>
          <p:cNvSpPr/>
          <p:nvPr/>
        </p:nvSpPr>
        <p:spPr>
          <a:xfrm>
            <a:off x="7842216" y="3410061"/>
            <a:ext cx="5586235" cy="32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1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./mv2adb.bin putdump –conf &lt;path&gt;/DBNAME.mv2adb.cfg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0BB8F6-08E1-4287-8769-7DEBE70901E6}"/>
              </a:ext>
            </a:extLst>
          </p:cNvPr>
          <p:cNvSpPr txBox="1"/>
          <p:nvPr/>
        </p:nvSpPr>
        <p:spPr>
          <a:xfrm>
            <a:off x="8196028" y="2827431"/>
            <a:ext cx="259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kern="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Upload the Data Pump export files into the OCI Bucket</a:t>
            </a:r>
            <a:endParaRPr lang="en-US" sz="1200" kern="0" spc="50" dirty="0">
              <a:solidFill>
                <a:schemeClr val="tx1">
                  <a:lumMod val="95000"/>
                  <a:lumOff val="5000"/>
                </a:schemeClr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FAC0B8-43A8-4EB7-9CEB-9CF193AAEAD9}"/>
              </a:ext>
            </a:extLst>
          </p:cNvPr>
          <p:cNvSpPr/>
          <p:nvPr/>
        </p:nvSpPr>
        <p:spPr>
          <a:xfrm>
            <a:off x="8080819" y="4677362"/>
            <a:ext cx="4335766" cy="32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1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./mv2adb.bin impdp –conf &lt;path&gt;/DBNAME.mv2adb.cfg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89D526-C28E-4339-A5A4-3401C4217FB3}"/>
              </a:ext>
            </a:extLst>
          </p:cNvPr>
          <p:cNvSpPr txBox="1"/>
          <p:nvPr/>
        </p:nvSpPr>
        <p:spPr>
          <a:xfrm>
            <a:off x="7696185" y="4506361"/>
            <a:ext cx="1986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kern="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Import the data</a:t>
            </a:r>
            <a:endParaRPr lang="en-US" sz="1200" b="1" kern="0" spc="50" dirty="0">
              <a:solidFill>
                <a:schemeClr val="tx1">
                  <a:lumMod val="95000"/>
                  <a:lumOff val="5000"/>
                </a:schemeClr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7D4D26-F4A3-41C8-B16A-3BB41C2B8F9F}"/>
              </a:ext>
            </a:extLst>
          </p:cNvPr>
          <p:cNvSpPr txBox="1"/>
          <p:nvPr/>
        </p:nvSpPr>
        <p:spPr>
          <a:xfrm>
            <a:off x="2684453" y="1088499"/>
            <a:ext cx="7109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MV2ADB – Manual execution</a:t>
            </a:r>
            <a:endParaRPr lang="en-US" sz="3200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4A055-7BD3-41ED-8F4D-31FDAFBFC5A3}"/>
              </a:ext>
            </a:extLst>
          </p:cNvPr>
          <p:cNvSpPr txBox="1"/>
          <p:nvPr/>
        </p:nvSpPr>
        <p:spPr>
          <a:xfrm>
            <a:off x="5333288" y="2648796"/>
            <a:ext cx="92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Cooper Black" panose="0208090404030B020404" pitchFamily="18" charset="0"/>
              </a:rPr>
              <a:t>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384E4-7823-4788-ADF8-F84A94F0E86F}"/>
              </a:ext>
            </a:extLst>
          </p:cNvPr>
          <p:cNvSpPr txBox="1"/>
          <p:nvPr/>
        </p:nvSpPr>
        <p:spPr>
          <a:xfrm>
            <a:off x="5275095" y="4554972"/>
            <a:ext cx="1047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Cooper Black" panose="0208090404030B020404" pitchFamily="18" charset="0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A441D-EA1A-4971-979E-CFF1FDBFCD59}"/>
              </a:ext>
            </a:extLst>
          </p:cNvPr>
          <p:cNvSpPr txBox="1"/>
          <p:nvPr/>
        </p:nvSpPr>
        <p:spPr>
          <a:xfrm>
            <a:off x="7022219" y="2756518"/>
            <a:ext cx="77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Cooper Black" panose="0208090404030B020404" pitchFamily="18" charset="0"/>
              </a:rPr>
              <a:t>3.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5BF44-5808-45F3-8BCC-792E1A188F1B}"/>
              </a:ext>
            </a:extLst>
          </p:cNvPr>
          <p:cNvSpPr txBox="1"/>
          <p:nvPr/>
        </p:nvSpPr>
        <p:spPr>
          <a:xfrm>
            <a:off x="6915111" y="4554973"/>
            <a:ext cx="6795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Cooper Black" panose="0208090404030B020404" pitchFamily="18" charset="0"/>
              </a:rPr>
              <a:t>4.</a:t>
            </a:r>
          </a:p>
          <a:p>
            <a:endParaRPr lang="hr-HR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95B4777-397F-4CBB-98D8-528D41233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829662" y="5619308"/>
            <a:ext cx="470535" cy="470536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877CAD30-88F4-4488-919D-B22148C9D546}"/>
              </a:ext>
            </a:extLst>
          </p:cNvPr>
          <p:cNvSpPr/>
          <p:nvPr/>
        </p:nvSpPr>
        <p:spPr>
          <a:xfrm>
            <a:off x="6096000" y="5868216"/>
            <a:ext cx="700079" cy="7706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79824FA7-577B-40EB-BE0F-CE71851FB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263236" y="6059769"/>
            <a:ext cx="384857" cy="3848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EB0C40D-11A2-43CB-9485-AEBADA24C217}"/>
              </a:ext>
            </a:extLst>
          </p:cNvPr>
          <p:cNvSpPr txBox="1"/>
          <p:nvPr/>
        </p:nvSpPr>
        <p:spPr>
          <a:xfrm>
            <a:off x="6834504" y="573942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1200" b="1" kern="0" spc="50" dirty="0">
              <a:solidFill>
                <a:schemeClr val="tx1">
                  <a:lumMod val="95000"/>
                  <a:lumOff val="5000"/>
                </a:schemeClr>
              </a:solidFill>
              <a:latin typeface="Poppins" panose="00000500000000000000" pitchFamily="2" charset="-18"/>
              <a:ea typeface="Open Sans" panose="020B0606030504020204" pitchFamily="34" charset="0"/>
              <a:cs typeface="Poppins" panose="00000500000000000000" pitchFamily="2" charset="-18"/>
            </a:endParaRPr>
          </a:p>
          <a:p>
            <a:r>
              <a:rPr lang="hr-HR" sz="1200" b="1" kern="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 pitchFamily="2" charset="-18"/>
                <a:ea typeface="Open Sans" panose="020B0606030504020204" pitchFamily="34" charset="0"/>
                <a:cs typeface="Poppins" panose="00000500000000000000" pitchFamily="2" charset="-18"/>
              </a:rPr>
              <a:t>Verification report</a:t>
            </a:r>
          </a:p>
          <a:p>
            <a:r>
              <a: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./mv2adb.bin report –conf conf/DBNAME.mv2adb.cfg</a:t>
            </a:r>
          </a:p>
        </p:txBody>
      </p:sp>
    </p:spTree>
    <p:extLst>
      <p:ext uri="{BB962C8B-B14F-4D97-AF65-F5344CB8AC3E}">
        <p14:creationId xmlns:p14="http://schemas.microsoft.com/office/powerpoint/2010/main" val="236370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9" grpId="0"/>
      <p:bldP spid="10" grpId="0"/>
      <p:bldP spid="11" grpId="0"/>
      <p:bldP spid="12" grpId="0"/>
      <p:bldP spid="49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2DF3E3-CDAA-4F36-9C85-5D18EE100BAB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78507A4-6CC7-4A0F-81E8-1DA0F707D609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EADDD1-7DA4-41FA-A67E-C69484DA3388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0AA883-5C2D-4044-A50B-CC1994009D88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F3B9D0-55FE-408B-89E7-12442004791C}"/>
              </a:ext>
            </a:extLst>
          </p:cNvPr>
          <p:cNvSpPr txBox="1"/>
          <p:nvPr/>
        </p:nvSpPr>
        <p:spPr>
          <a:xfrm>
            <a:off x="11497526" y="6392031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11</a:t>
            </a:r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 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B56AE6-68D9-4E3B-8AA8-246FE6114050}"/>
              </a:ext>
            </a:extLst>
          </p:cNvPr>
          <p:cNvSpPr/>
          <p:nvPr/>
        </p:nvSpPr>
        <p:spPr>
          <a:xfrm>
            <a:off x="6662609" y="4312768"/>
            <a:ext cx="942194" cy="9421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B0E80D-F5EC-4A8C-BCAF-DA215D0335C7}"/>
              </a:ext>
            </a:extLst>
          </p:cNvPr>
          <p:cNvSpPr/>
          <p:nvPr/>
        </p:nvSpPr>
        <p:spPr>
          <a:xfrm>
            <a:off x="5080990" y="4238082"/>
            <a:ext cx="942194" cy="9421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E9DD89-F84E-46B4-91BA-51A1D4FE08F4}"/>
              </a:ext>
            </a:extLst>
          </p:cNvPr>
          <p:cNvSpPr/>
          <p:nvPr/>
        </p:nvSpPr>
        <p:spPr>
          <a:xfrm>
            <a:off x="3554061" y="4312768"/>
            <a:ext cx="942194" cy="9421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50"/>
              </a:lnSpc>
            </a:pPr>
            <a:endParaRPr 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C0D54B-E224-4ACE-8E3E-97A797F76FA5}"/>
              </a:ext>
            </a:extLst>
          </p:cNvPr>
          <p:cNvSpPr/>
          <p:nvPr/>
        </p:nvSpPr>
        <p:spPr>
          <a:xfrm rot="16200000">
            <a:off x="6740423" y="3520445"/>
            <a:ext cx="820735" cy="1654867"/>
          </a:xfrm>
          <a:custGeom>
            <a:avLst/>
            <a:gdLst>
              <a:gd name="connsiteX0" fmla="*/ 1841110 w 1841110"/>
              <a:gd name="connsiteY0" fmla="*/ 1856137 h 3712274"/>
              <a:gd name="connsiteX1" fmla="*/ 174035 w 1841110"/>
              <a:gd name="connsiteY1" fmla="*/ 3703486 h 3712274"/>
              <a:gd name="connsiteX2" fmla="*/ 0 w 1841110"/>
              <a:gd name="connsiteY2" fmla="*/ 3712274 h 3712274"/>
              <a:gd name="connsiteX3" fmla="*/ 0 w 1841110"/>
              <a:gd name="connsiteY3" fmla="*/ 3491074 h 3712274"/>
              <a:gd name="connsiteX4" fmla="*/ 151419 w 1841110"/>
              <a:gd name="connsiteY4" fmla="*/ 3483428 h 3712274"/>
              <a:gd name="connsiteX5" fmla="*/ 1619911 w 1841110"/>
              <a:gd name="connsiteY5" fmla="*/ 1856136 h 3712274"/>
              <a:gd name="connsiteX6" fmla="*/ 151419 w 1841110"/>
              <a:gd name="connsiteY6" fmla="*/ 228844 h 3712274"/>
              <a:gd name="connsiteX7" fmla="*/ 0 w 1841110"/>
              <a:gd name="connsiteY7" fmla="*/ 221198 h 3712274"/>
              <a:gd name="connsiteX8" fmla="*/ 0 w 1841110"/>
              <a:gd name="connsiteY8" fmla="*/ 0 h 3712274"/>
              <a:gd name="connsiteX9" fmla="*/ 174035 w 1841110"/>
              <a:gd name="connsiteY9" fmla="*/ 8788 h 3712274"/>
              <a:gd name="connsiteX10" fmla="*/ 1841110 w 1841110"/>
              <a:gd name="connsiteY10" fmla="*/ 1856137 h 371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1110" h="3712274">
                <a:moveTo>
                  <a:pt x="1841110" y="1856137"/>
                </a:moveTo>
                <a:cubicBezTo>
                  <a:pt x="1841110" y="2817597"/>
                  <a:pt x="1110406" y="3608392"/>
                  <a:pt x="174035" y="3703486"/>
                </a:cubicBezTo>
                <a:lnTo>
                  <a:pt x="0" y="3712274"/>
                </a:lnTo>
                <a:lnTo>
                  <a:pt x="0" y="3491074"/>
                </a:lnTo>
                <a:lnTo>
                  <a:pt x="151419" y="3483428"/>
                </a:lnTo>
                <a:cubicBezTo>
                  <a:pt x="976249" y="3399662"/>
                  <a:pt x="1619911" y="2703067"/>
                  <a:pt x="1619911" y="1856136"/>
                </a:cubicBezTo>
                <a:cubicBezTo>
                  <a:pt x="1619911" y="1009205"/>
                  <a:pt x="976249" y="312610"/>
                  <a:pt x="151419" y="228844"/>
                </a:cubicBezTo>
                <a:lnTo>
                  <a:pt x="0" y="221198"/>
                </a:lnTo>
                <a:lnTo>
                  <a:pt x="0" y="0"/>
                </a:lnTo>
                <a:lnTo>
                  <a:pt x="174035" y="8788"/>
                </a:lnTo>
                <a:cubicBezTo>
                  <a:pt x="1110406" y="103882"/>
                  <a:pt x="1841110" y="894677"/>
                  <a:pt x="1841110" y="18561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547CB8-32D7-43AB-B36F-A85FDCCF1B1E}"/>
              </a:ext>
            </a:extLst>
          </p:cNvPr>
          <p:cNvSpPr/>
          <p:nvPr/>
        </p:nvSpPr>
        <p:spPr>
          <a:xfrm rot="5400000">
            <a:off x="5180347" y="4342805"/>
            <a:ext cx="820735" cy="1654867"/>
          </a:xfrm>
          <a:custGeom>
            <a:avLst/>
            <a:gdLst>
              <a:gd name="connsiteX0" fmla="*/ 1841110 w 1841110"/>
              <a:gd name="connsiteY0" fmla="*/ 1856137 h 3712274"/>
              <a:gd name="connsiteX1" fmla="*/ 174035 w 1841110"/>
              <a:gd name="connsiteY1" fmla="*/ 3703486 h 3712274"/>
              <a:gd name="connsiteX2" fmla="*/ 0 w 1841110"/>
              <a:gd name="connsiteY2" fmla="*/ 3712274 h 3712274"/>
              <a:gd name="connsiteX3" fmla="*/ 0 w 1841110"/>
              <a:gd name="connsiteY3" fmla="*/ 3491074 h 3712274"/>
              <a:gd name="connsiteX4" fmla="*/ 151419 w 1841110"/>
              <a:gd name="connsiteY4" fmla="*/ 3483428 h 3712274"/>
              <a:gd name="connsiteX5" fmla="*/ 1619911 w 1841110"/>
              <a:gd name="connsiteY5" fmla="*/ 1856136 h 3712274"/>
              <a:gd name="connsiteX6" fmla="*/ 151419 w 1841110"/>
              <a:gd name="connsiteY6" fmla="*/ 228844 h 3712274"/>
              <a:gd name="connsiteX7" fmla="*/ 0 w 1841110"/>
              <a:gd name="connsiteY7" fmla="*/ 221198 h 3712274"/>
              <a:gd name="connsiteX8" fmla="*/ 0 w 1841110"/>
              <a:gd name="connsiteY8" fmla="*/ 0 h 3712274"/>
              <a:gd name="connsiteX9" fmla="*/ 174035 w 1841110"/>
              <a:gd name="connsiteY9" fmla="*/ 8788 h 3712274"/>
              <a:gd name="connsiteX10" fmla="*/ 1841110 w 1841110"/>
              <a:gd name="connsiteY10" fmla="*/ 1856137 h 371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1110" h="3712274">
                <a:moveTo>
                  <a:pt x="1841110" y="1856137"/>
                </a:moveTo>
                <a:cubicBezTo>
                  <a:pt x="1841110" y="2817597"/>
                  <a:pt x="1110406" y="3608392"/>
                  <a:pt x="174035" y="3703486"/>
                </a:cubicBezTo>
                <a:lnTo>
                  <a:pt x="0" y="3712274"/>
                </a:lnTo>
                <a:lnTo>
                  <a:pt x="0" y="3491074"/>
                </a:lnTo>
                <a:lnTo>
                  <a:pt x="151419" y="3483428"/>
                </a:lnTo>
                <a:cubicBezTo>
                  <a:pt x="976249" y="3399662"/>
                  <a:pt x="1619911" y="2703067"/>
                  <a:pt x="1619911" y="1856136"/>
                </a:cubicBezTo>
                <a:cubicBezTo>
                  <a:pt x="1619911" y="1009205"/>
                  <a:pt x="976249" y="312610"/>
                  <a:pt x="151419" y="228844"/>
                </a:cubicBezTo>
                <a:lnTo>
                  <a:pt x="0" y="221198"/>
                </a:lnTo>
                <a:lnTo>
                  <a:pt x="0" y="0"/>
                </a:lnTo>
                <a:lnTo>
                  <a:pt x="174035" y="8788"/>
                </a:lnTo>
                <a:cubicBezTo>
                  <a:pt x="1110406" y="103882"/>
                  <a:pt x="1841110" y="894677"/>
                  <a:pt x="1841110" y="185613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B50AB90-166B-43CF-93C8-930C95172123}"/>
              </a:ext>
            </a:extLst>
          </p:cNvPr>
          <p:cNvSpPr/>
          <p:nvPr/>
        </p:nvSpPr>
        <p:spPr>
          <a:xfrm rot="16200000">
            <a:off x="3614267" y="3520445"/>
            <a:ext cx="820735" cy="1654867"/>
          </a:xfrm>
          <a:custGeom>
            <a:avLst/>
            <a:gdLst>
              <a:gd name="connsiteX0" fmla="*/ 1841110 w 1841110"/>
              <a:gd name="connsiteY0" fmla="*/ 1856137 h 3712274"/>
              <a:gd name="connsiteX1" fmla="*/ 174035 w 1841110"/>
              <a:gd name="connsiteY1" fmla="*/ 3703486 h 3712274"/>
              <a:gd name="connsiteX2" fmla="*/ 0 w 1841110"/>
              <a:gd name="connsiteY2" fmla="*/ 3712274 h 3712274"/>
              <a:gd name="connsiteX3" fmla="*/ 0 w 1841110"/>
              <a:gd name="connsiteY3" fmla="*/ 3491074 h 3712274"/>
              <a:gd name="connsiteX4" fmla="*/ 151419 w 1841110"/>
              <a:gd name="connsiteY4" fmla="*/ 3483428 h 3712274"/>
              <a:gd name="connsiteX5" fmla="*/ 1619911 w 1841110"/>
              <a:gd name="connsiteY5" fmla="*/ 1856136 h 3712274"/>
              <a:gd name="connsiteX6" fmla="*/ 151419 w 1841110"/>
              <a:gd name="connsiteY6" fmla="*/ 228844 h 3712274"/>
              <a:gd name="connsiteX7" fmla="*/ 0 w 1841110"/>
              <a:gd name="connsiteY7" fmla="*/ 221198 h 3712274"/>
              <a:gd name="connsiteX8" fmla="*/ 0 w 1841110"/>
              <a:gd name="connsiteY8" fmla="*/ 0 h 3712274"/>
              <a:gd name="connsiteX9" fmla="*/ 174035 w 1841110"/>
              <a:gd name="connsiteY9" fmla="*/ 8788 h 3712274"/>
              <a:gd name="connsiteX10" fmla="*/ 1841110 w 1841110"/>
              <a:gd name="connsiteY10" fmla="*/ 1856137 h 371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1110" h="3712274">
                <a:moveTo>
                  <a:pt x="1841110" y="1856137"/>
                </a:moveTo>
                <a:cubicBezTo>
                  <a:pt x="1841110" y="2817597"/>
                  <a:pt x="1110406" y="3608392"/>
                  <a:pt x="174035" y="3703486"/>
                </a:cubicBezTo>
                <a:lnTo>
                  <a:pt x="0" y="3712274"/>
                </a:lnTo>
                <a:lnTo>
                  <a:pt x="0" y="3491074"/>
                </a:lnTo>
                <a:lnTo>
                  <a:pt x="151419" y="3483428"/>
                </a:lnTo>
                <a:cubicBezTo>
                  <a:pt x="976249" y="3399662"/>
                  <a:pt x="1619911" y="2703067"/>
                  <a:pt x="1619911" y="1856136"/>
                </a:cubicBezTo>
                <a:cubicBezTo>
                  <a:pt x="1619911" y="1009205"/>
                  <a:pt x="976249" y="312610"/>
                  <a:pt x="151419" y="228844"/>
                </a:cubicBezTo>
                <a:lnTo>
                  <a:pt x="0" y="221198"/>
                </a:lnTo>
                <a:lnTo>
                  <a:pt x="0" y="0"/>
                </a:lnTo>
                <a:lnTo>
                  <a:pt x="174035" y="8788"/>
                </a:lnTo>
                <a:cubicBezTo>
                  <a:pt x="1110406" y="103882"/>
                  <a:pt x="1841110" y="894677"/>
                  <a:pt x="1841110" y="18561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34181C-5B21-495A-BF9A-850CF7126BD1}"/>
              </a:ext>
            </a:extLst>
          </p:cNvPr>
          <p:cNvSpPr/>
          <p:nvPr/>
        </p:nvSpPr>
        <p:spPr>
          <a:xfrm>
            <a:off x="2826253" y="5397433"/>
            <a:ext cx="2254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kern="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Execute the local Oracle Data Pump export</a:t>
            </a:r>
            <a:endParaRPr lang="en-US" sz="1000" kern="0" spc="50" dirty="0">
              <a:solidFill>
                <a:schemeClr val="tx1">
                  <a:lumMod val="95000"/>
                  <a:lumOff val="5000"/>
                </a:schemeClr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923647-7260-423B-A4CF-C54A8918468F}"/>
              </a:ext>
            </a:extLst>
          </p:cNvPr>
          <p:cNvCxnSpPr>
            <a:cxnSpLocks/>
          </p:cNvCxnSpPr>
          <p:nvPr/>
        </p:nvCxnSpPr>
        <p:spPr>
          <a:xfrm>
            <a:off x="2922984" y="5397433"/>
            <a:ext cx="19285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1C951B5C-4065-466F-8EFF-5E961954C4B5}"/>
              </a:ext>
            </a:extLst>
          </p:cNvPr>
          <p:cNvSpPr/>
          <p:nvPr/>
        </p:nvSpPr>
        <p:spPr>
          <a:xfrm>
            <a:off x="4833266" y="3744147"/>
            <a:ext cx="2254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kern="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Upload the Data Pump export files into the OCI Bucket</a:t>
            </a:r>
            <a:endParaRPr lang="en-US" sz="1000" kern="0" spc="50" dirty="0">
              <a:solidFill>
                <a:schemeClr val="tx1">
                  <a:lumMod val="95000"/>
                  <a:lumOff val="5000"/>
                </a:schemeClr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24F9D0C-8733-4D7F-AFE5-A526CA1CA223}"/>
              </a:ext>
            </a:extLst>
          </p:cNvPr>
          <p:cNvCxnSpPr>
            <a:cxnSpLocks/>
          </p:cNvCxnSpPr>
          <p:nvPr/>
        </p:nvCxnSpPr>
        <p:spPr>
          <a:xfrm>
            <a:off x="4902665" y="3724815"/>
            <a:ext cx="19285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6373F4D-CD1F-439B-8DD7-4CFC0DF91732}"/>
              </a:ext>
            </a:extLst>
          </p:cNvPr>
          <p:cNvSpPr/>
          <p:nvPr/>
        </p:nvSpPr>
        <p:spPr>
          <a:xfrm>
            <a:off x="6626790" y="5400681"/>
            <a:ext cx="22547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kern="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Import the data</a:t>
            </a:r>
            <a:endParaRPr lang="en-US" sz="1000" b="1" kern="0" spc="50" dirty="0">
              <a:solidFill>
                <a:schemeClr val="tx1">
                  <a:lumMod val="95000"/>
                  <a:lumOff val="5000"/>
                </a:schemeClr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77C43F-B5CE-4EB6-B7ED-7EAEC04ECBDC}"/>
              </a:ext>
            </a:extLst>
          </p:cNvPr>
          <p:cNvCxnSpPr>
            <a:cxnSpLocks/>
          </p:cNvCxnSpPr>
          <p:nvPr/>
        </p:nvCxnSpPr>
        <p:spPr>
          <a:xfrm>
            <a:off x="6664712" y="5397433"/>
            <a:ext cx="12315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82E6B59-7673-48E4-AFD6-E066915065FC}"/>
              </a:ext>
            </a:extLst>
          </p:cNvPr>
          <p:cNvSpPr txBox="1"/>
          <p:nvPr/>
        </p:nvSpPr>
        <p:spPr>
          <a:xfrm>
            <a:off x="526859" y="1006936"/>
            <a:ext cx="376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MV2ADB –Auto</a:t>
            </a:r>
            <a:endParaRPr lang="en-US" sz="3200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CE992AA-180A-4814-A767-A0AD244DACD0}"/>
              </a:ext>
            </a:extLst>
          </p:cNvPr>
          <p:cNvSpPr/>
          <p:nvPr/>
        </p:nvSpPr>
        <p:spPr>
          <a:xfrm>
            <a:off x="6708511" y="4928504"/>
            <a:ext cx="884561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850"/>
              </a:lnSpc>
            </a:pPr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Autonomous Database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D153321-FEE2-476F-9C81-6E29D1CB9246}"/>
              </a:ext>
            </a:extLst>
          </p:cNvPr>
          <p:cNvSpPr txBox="1"/>
          <p:nvPr/>
        </p:nvSpPr>
        <p:spPr>
          <a:xfrm>
            <a:off x="690575" y="2092820"/>
            <a:ext cx="5972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kern="0" spc="50" dirty="0">
                <a:solidFill>
                  <a:srgbClr val="FF0000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Prerequisite:</a:t>
            </a:r>
          </a:p>
          <a:p>
            <a:r>
              <a:rPr lang="hr-HR" sz="1200" kern="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Create an OCI Object Storage Bucket</a:t>
            </a:r>
          </a:p>
          <a:p>
            <a:r>
              <a:rPr lang="hr-HR" sz="12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./mv2adb.bin createbucket –conf &lt;path&gt;/DBNAME.mv2adb.cfg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200" kern="0" spc="50" dirty="0">
              <a:solidFill>
                <a:schemeClr val="tx1">
                  <a:lumMod val="95000"/>
                  <a:lumOff val="5000"/>
                </a:schemeClr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D603407-FC98-44CA-B828-8CE1F1ADEF1E}"/>
              </a:ext>
            </a:extLst>
          </p:cNvPr>
          <p:cNvSpPr txBox="1"/>
          <p:nvPr/>
        </p:nvSpPr>
        <p:spPr>
          <a:xfrm>
            <a:off x="9949726" y="127504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AD9DA6-9762-4704-AA28-4C1C5B7CC322}"/>
              </a:ext>
            </a:extLst>
          </p:cNvPr>
          <p:cNvSpPr txBox="1"/>
          <p:nvPr/>
        </p:nvSpPr>
        <p:spPr>
          <a:xfrm>
            <a:off x="5369841" y="1709333"/>
            <a:ext cx="6617180" cy="468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8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./mv2adb.bin auto –conf  &lt;path&gt;/DBNAME.mv2adb.cfg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DA65C9C-5B5A-4F0D-AC19-4CC86823E8B3}"/>
              </a:ext>
            </a:extLst>
          </p:cNvPr>
          <p:cNvSpPr txBox="1"/>
          <p:nvPr/>
        </p:nvSpPr>
        <p:spPr>
          <a:xfrm>
            <a:off x="8274203" y="5277412"/>
            <a:ext cx="430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kern="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Verification report</a:t>
            </a:r>
          </a:p>
          <a:p>
            <a:r>
              <a:rPr lang="hr-H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./mv2adb.bin report –conf conf/DBNAME.mv2adb.cfg</a:t>
            </a:r>
          </a:p>
          <a:p>
            <a:endParaRPr lang="hr-HR" sz="1200" b="1" kern="0" spc="50" dirty="0">
              <a:solidFill>
                <a:schemeClr val="tx1">
                  <a:lumMod val="95000"/>
                  <a:lumOff val="5000"/>
                </a:schemeClr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  <a:p>
            <a:pPr algn="r"/>
            <a:endParaRPr lang="en-US" sz="1200" b="1" kern="0" spc="50" dirty="0">
              <a:solidFill>
                <a:schemeClr val="tx1">
                  <a:lumMod val="95000"/>
                  <a:lumOff val="5000"/>
                </a:schemeClr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102840E-49D8-4A81-BF4D-828F00530381}"/>
              </a:ext>
            </a:extLst>
          </p:cNvPr>
          <p:cNvSpPr/>
          <p:nvPr/>
        </p:nvSpPr>
        <p:spPr>
          <a:xfrm>
            <a:off x="9650061" y="4312768"/>
            <a:ext cx="942194" cy="9421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9069ED3C-6034-4F11-9848-8806E4251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854298" y="4569046"/>
            <a:ext cx="470535" cy="470536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38249C4-2A28-458D-9CA3-D9356EC2D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5121" y="4406717"/>
            <a:ext cx="283029" cy="4572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40BF3D2-7868-46B6-B32A-AD4D62DE0F61}"/>
              </a:ext>
            </a:extLst>
          </p:cNvPr>
          <p:cNvSpPr txBox="1"/>
          <p:nvPr/>
        </p:nvSpPr>
        <p:spPr>
          <a:xfrm>
            <a:off x="992003" y="4881400"/>
            <a:ext cx="6096000" cy="211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50"/>
              </a:lnSpc>
            </a:pPr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Storage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A7DA05BE-FD48-4BBD-A647-7EBF722982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3815" y="4435902"/>
            <a:ext cx="457200" cy="457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97DB4EB-DEE9-48E0-85BF-18FB9096520E}"/>
              </a:ext>
            </a:extLst>
          </p:cNvPr>
          <p:cNvSpPr txBox="1"/>
          <p:nvPr/>
        </p:nvSpPr>
        <p:spPr>
          <a:xfrm>
            <a:off x="4700492" y="4922478"/>
            <a:ext cx="1753402" cy="20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50"/>
              </a:lnSpc>
            </a:pPr>
            <a:r>
              <a:rPr lang="hr-HR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Buckets</a:t>
            </a:r>
            <a:endParaRPr lang="en-US" sz="9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D8764A-14BB-4E79-9F24-A26AD33B5680}"/>
              </a:ext>
            </a:extLst>
          </p:cNvPr>
          <p:cNvGrpSpPr/>
          <p:nvPr/>
        </p:nvGrpSpPr>
        <p:grpSpPr>
          <a:xfrm>
            <a:off x="6757622" y="4464295"/>
            <a:ext cx="801542" cy="549267"/>
            <a:chOff x="2691994" y="2841409"/>
            <a:chExt cx="884561" cy="622361"/>
          </a:xfrm>
        </p:grpSpPr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07101CB8-49B9-4F1E-9286-41C0A30E4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73017" y="2841409"/>
              <a:ext cx="522514" cy="4572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4F6B335-688E-498E-B8C0-326CA7672EF0}"/>
                </a:ext>
              </a:extLst>
            </p:cNvPr>
            <p:cNvSpPr/>
            <p:nvPr/>
          </p:nvSpPr>
          <p:spPr>
            <a:xfrm>
              <a:off x="2691994" y="3314441"/>
              <a:ext cx="884561" cy="14932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850"/>
                </a:lnSpc>
              </a:pPr>
              <a:endParaRPr lang="en-US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40" grpId="0"/>
      <p:bldP spid="43" grpId="0"/>
      <p:bldP spid="46" grpId="0"/>
      <p:bldP spid="58" grpId="0"/>
      <p:bldP spid="62" grpId="0"/>
      <p:bldP spid="63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37263DF-979E-4C82-B9D8-B5CC592CB35E}"/>
              </a:ext>
            </a:extLst>
          </p:cNvPr>
          <p:cNvSpPr/>
          <p:nvPr/>
        </p:nvSpPr>
        <p:spPr>
          <a:xfrm>
            <a:off x="11329345" y="6147582"/>
            <a:ext cx="876724" cy="640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2B6B09-53F2-4C2A-8489-B541B12A9D93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506EFD-6297-44CF-92EC-B6C60EBF8BB6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79647C-C182-4D44-8AAD-EBB0F614E36E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0EA8CE-8A5D-4CEC-9F6F-C1AE49811CBE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A0068F-B826-4E26-B70A-ACAD0E3F719D}"/>
              </a:ext>
            </a:extLst>
          </p:cNvPr>
          <p:cNvSpPr txBox="1"/>
          <p:nvPr/>
        </p:nvSpPr>
        <p:spPr>
          <a:xfrm>
            <a:off x="11497526" y="6392031"/>
            <a:ext cx="495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12</a:t>
            </a:r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A7BFBF-2769-42C8-A306-B416E5C4FC5D}"/>
              </a:ext>
            </a:extLst>
          </p:cNvPr>
          <p:cNvSpPr txBox="1"/>
          <p:nvPr/>
        </p:nvSpPr>
        <p:spPr>
          <a:xfrm>
            <a:off x="7263486" y="912530"/>
            <a:ext cx="4243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CONFIG FILE</a:t>
            </a:r>
            <a:endParaRPr lang="en-US" sz="3200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hr-HR" sz="3200" spc="3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- DB Parameters</a:t>
            </a:r>
            <a:endParaRPr lang="en-US" sz="3200" spc="3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159790-1730-49EA-AD0D-83528CC4F319}"/>
              </a:ext>
            </a:extLst>
          </p:cNvPr>
          <p:cNvSpPr txBox="1"/>
          <p:nvPr/>
        </p:nvSpPr>
        <p:spPr>
          <a:xfrm>
            <a:off x="0" y="1002221"/>
            <a:ext cx="88897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1600" b="1" dirty="0"/>
          </a:p>
          <a:p>
            <a:endParaRPr lang="hr-HR" sz="1600" b="1" dirty="0"/>
          </a:p>
          <a:p>
            <a:endParaRPr lang="hr-HR" sz="1600" b="1" dirty="0"/>
          </a:p>
          <a:p>
            <a:endParaRPr lang="hr-HR" sz="1600" b="1" dirty="0"/>
          </a:p>
          <a:p>
            <a:endParaRPr lang="hr-HR" sz="1600" b="1" dirty="0"/>
          </a:p>
          <a:p>
            <a:endParaRPr lang="hr-HR" sz="1600" b="1" dirty="0"/>
          </a:p>
          <a:p>
            <a:endParaRPr lang="hr-HR" sz="1600" b="1" dirty="0"/>
          </a:p>
          <a:p>
            <a:r>
              <a:rPr lang="hr-HR" sz="1600" b="1" dirty="0"/>
              <a:t>DB_CONSTRING=</a:t>
            </a:r>
            <a:r>
              <a:rPr lang="hr-HR" sz="1600" b="1" dirty="0">
                <a:solidFill>
                  <a:srgbClr val="FF0000"/>
                </a:solidFill>
              </a:rPr>
              <a:t>//datadomainhroug/demodb   </a:t>
            </a:r>
            <a:r>
              <a:rPr lang="hr-HR" sz="1600" dirty="0"/>
              <a:t># Source DB connect string</a:t>
            </a:r>
          </a:p>
          <a:p>
            <a:r>
              <a:rPr lang="hr-HR" sz="1600" b="1" dirty="0"/>
              <a:t>SYSTEM_DB_PASSWORD= </a:t>
            </a:r>
            <a:r>
              <a:rPr lang="hr-HR" sz="1600" b="1" dirty="0">
                <a:solidFill>
                  <a:srgbClr val="FF0000"/>
                </a:solidFill>
              </a:rPr>
              <a:t>A63658CD5B51039F29CB0386CDD58C62</a:t>
            </a:r>
            <a:r>
              <a:rPr lang="hr-HR" sz="1600" b="1" dirty="0"/>
              <a:t> </a:t>
            </a:r>
          </a:p>
          <a:p>
            <a:r>
              <a:rPr lang="hr-HR" sz="1600" b="1" dirty="0"/>
              <a:t>		</a:t>
            </a:r>
            <a:r>
              <a:rPr lang="hr-HR" sz="1600" dirty="0"/>
              <a:t> # Source Database 'system’ </a:t>
            </a:r>
            <a:endParaRPr lang="hr-HR" sz="1600" b="1" dirty="0"/>
          </a:p>
          <a:p>
            <a:r>
              <a:rPr lang="hr-HR" sz="1600" b="1" dirty="0"/>
              <a:t>DBV_USER= </a:t>
            </a:r>
            <a:r>
              <a:rPr lang="hr-HR" sz="1600" b="1" dirty="0">
                <a:solidFill>
                  <a:srgbClr val="FF0000"/>
                </a:solidFill>
              </a:rPr>
              <a:t>system</a:t>
            </a:r>
            <a:r>
              <a:rPr lang="hr-HR" sz="1600" b="1" dirty="0"/>
              <a:t>     </a:t>
            </a:r>
            <a:r>
              <a:rPr lang="hr-HR" sz="1600" dirty="0"/>
              <a:t>#Source Database Vault User as replacement of sys as sysdba</a:t>
            </a:r>
          </a:p>
          <a:p>
            <a:r>
              <a:rPr lang="hr-HR" sz="1600" b="1" dirty="0"/>
              <a:t>SCHEMAS=</a:t>
            </a:r>
            <a:r>
              <a:rPr lang="hr-HR" sz="1600" b="1" dirty="0">
                <a:solidFill>
                  <a:srgbClr val="FF0000"/>
                </a:solidFill>
              </a:rPr>
              <a:t>dummy	</a:t>
            </a:r>
            <a:r>
              <a:rPr lang="hr-HR" sz="1600" b="1" dirty="0"/>
              <a:t> </a:t>
            </a:r>
            <a:r>
              <a:rPr lang="hr-HR" sz="1600" dirty="0"/>
              <a:t># Comma separated schemas to </a:t>
            </a:r>
            <a:r>
              <a:rPr lang="hr-HR" sz="1600" b="1" dirty="0"/>
              <a:t>	</a:t>
            </a:r>
            <a:r>
              <a:rPr lang="hr-HR" sz="1600" dirty="0"/>
              <a:t>export/import</a:t>
            </a:r>
          </a:p>
          <a:p>
            <a:r>
              <a:rPr lang="hr-HR" sz="1600" b="1" dirty="0"/>
              <a:t>FULL=                              </a:t>
            </a:r>
            <a:r>
              <a:rPr lang="hr-HR" sz="1600" dirty="0"/>
              <a:t># FULL=Y for full expdp</a:t>
            </a:r>
          </a:p>
          <a:p>
            <a:r>
              <a:rPr lang="hr-HR" sz="1600" b="1" dirty="0"/>
              <a:t>EXCLUDE=                     	 </a:t>
            </a:r>
            <a:r>
              <a:rPr lang="hr-HR" sz="1600" dirty="0"/>
              <a:t># Comma separated schemas to 	be excluded</a:t>
            </a:r>
          </a:p>
          <a:p>
            <a:r>
              <a:rPr lang="hr-HR" sz="1600" b="1" dirty="0"/>
              <a:t>REMAP=                         </a:t>
            </a:r>
            <a:r>
              <a:rPr lang="hr-HR" sz="1600" dirty="0"/>
              <a:t># Comma separated remap SOURCE_TBS:TARGET_TBS</a:t>
            </a:r>
          </a:p>
          <a:p>
            <a:r>
              <a:rPr lang="hr-HR" sz="1600" b="1" dirty="0"/>
              <a:t>DUMP_NAME= </a:t>
            </a:r>
            <a:r>
              <a:rPr lang="hr-HR" sz="1600" b="1" dirty="0">
                <a:solidFill>
                  <a:srgbClr val="FF0000"/>
                </a:solidFill>
              </a:rPr>
              <a:t>test_expdp</a:t>
            </a:r>
            <a:r>
              <a:rPr lang="hr-HR" sz="1600" b="1" dirty="0"/>
              <a:t>		</a:t>
            </a:r>
            <a:r>
              <a:rPr lang="hr-HR" sz="1600" dirty="0"/>
              <a:t># ExpDP dump file name</a:t>
            </a:r>
          </a:p>
          <a:p>
            <a:r>
              <a:rPr lang="hr-HR" sz="1600" b="1" dirty="0"/>
              <a:t>DUMP_PATH= </a:t>
            </a:r>
            <a:r>
              <a:rPr lang="hr-HR" sz="1600" b="1" dirty="0">
                <a:solidFill>
                  <a:srgbClr val="FF0000"/>
                </a:solidFill>
              </a:rPr>
              <a:t>/opt/mv2adb/dump</a:t>
            </a:r>
            <a:r>
              <a:rPr lang="hr-HR" sz="1600" b="1" dirty="0"/>
              <a:t>	</a:t>
            </a:r>
            <a:r>
              <a:rPr lang="hr-HR" sz="1600" dirty="0"/>
              <a:t># ExpDP dump file path </a:t>
            </a:r>
            <a:br>
              <a:rPr lang="hr-HR" sz="1600" dirty="0"/>
            </a:br>
            <a:r>
              <a:rPr lang="hr-HR" sz="1600" b="1" dirty="0"/>
              <a:t>DUMP_FILES=                                 	                    </a:t>
            </a:r>
            <a:r>
              <a:rPr lang="hr-HR" sz="1600" dirty="0"/>
              <a:t># Comma separated dump files</a:t>
            </a:r>
          </a:p>
          <a:p>
            <a:r>
              <a:rPr lang="hr-HR" sz="1600" b="1" dirty="0"/>
              <a:t>OHOME= </a:t>
            </a:r>
            <a:r>
              <a:rPr lang="hr-HR" sz="1600" b="1" dirty="0">
                <a:solidFill>
                  <a:srgbClr val="FF0000"/>
                </a:solidFill>
              </a:rPr>
              <a:t>/u01/app/oracle/product/19.0.0/dbhome_1/         </a:t>
            </a:r>
            <a:r>
              <a:rPr lang="hr-HR" sz="1600" dirty="0"/>
              <a:t># RDBMS Oracle Home</a:t>
            </a:r>
          </a:p>
          <a:p>
            <a:r>
              <a:rPr lang="hr-HR" sz="1600" b="1" dirty="0"/>
              <a:t>ICHOME=   </a:t>
            </a:r>
            <a:r>
              <a:rPr lang="hr-HR" sz="1600" b="1" dirty="0">
                <a:solidFill>
                  <a:srgbClr val="FF0000"/>
                </a:solidFill>
              </a:rPr>
              <a:t>/u01/app/oracle/product/19.0.0/dbhome_1/     </a:t>
            </a:r>
            <a:r>
              <a:rPr lang="hr-HR" sz="1600" dirty="0"/>
              <a:t># Instant Client Oracle</a:t>
            </a:r>
          </a:p>
          <a:p>
            <a:r>
              <a:rPr lang="hr-HR" sz="1600" dirty="0"/>
              <a:t>	 				        Home with auto/impdp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55C843-312F-4BCF-8A1F-C6FD239F17CF}"/>
              </a:ext>
            </a:extLst>
          </p:cNvPr>
          <p:cNvSpPr txBox="1"/>
          <p:nvPr/>
        </p:nvSpPr>
        <p:spPr>
          <a:xfrm>
            <a:off x="9719684" y="94277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116D0CB-59A0-4777-BA7D-5736D58152B3}"/>
              </a:ext>
            </a:extLst>
          </p:cNvPr>
          <p:cNvSpPr/>
          <p:nvPr/>
        </p:nvSpPr>
        <p:spPr>
          <a:xfrm>
            <a:off x="8198779" y="3065578"/>
            <a:ext cx="3711865" cy="1258072"/>
          </a:xfrm>
          <a:prstGeom prst="wedgeEllipseCallout">
            <a:avLst>
              <a:gd name="adj1" fmla="val -50971"/>
              <a:gd name="adj2" fmla="val -4204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./mv2adb.bin </a:t>
            </a:r>
            <a:r>
              <a:rPr lang="en-US" sz="1100" b="1" dirty="0" err="1">
                <a:solidFill>
                  <a:schemeClr val="tx1"/>
                </a:solidFill>
              </a:rPr>
              <a:t>encpass</a:t>
            </a:r>
            <a:endParaRPr lang="en-US" sz="1100" b="1" dirty="0">
              <a:solidFill>
                <a:schemeClr val="tx1"/>
              </a:solidFill>
            </a:endParaRPr>
          </a:p>
          <a:p>
            <a:endParaRPr lang="en-US" sz="1100" b="1" dirty="0">
              <a:solidFill>
                <a:schemeClr val="tx1"/>
              </a:solidFill>
            </a:endParaRPr>
          </a:p>
          <a:p>
            <a:r>
              <a:rPr lang="en-US" sz="1100" b="1" dirty="0">
                <a:solidFill>
                  <a:schemeClr val="tx1"/>
                </a:solidFill>
              </a:rPr>
              <a:t>Please enter the password :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Please re-enter the password :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A63658CD5B51039F29CB0386CDD58C62</a:t>
            </a:r>
          </a:p>
        </p:txBody>
      </p:sp>
    </p:spTree>
    <p:extLst>
      <p:ext uri="{BB962C8B-B14F-4D97-AF65-F5344CB8AC3E}">
        <p14:creationId xmlns:p14="http://schemas.microsoft.com/office/powerpoint/2010/main" val="1065521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37263DF-979E-4C82-B9D8-B5CC592CB35E}"/>
              </a:ext>
            </a:extLst>
          </p:cNvPr>
          <p:cNvSpPr/>
          <p:nvPr/>
        </p:nvSpPr>
        <p:spPr>
          <a:xfrm>
            <a:off x="11329345" y="6147582"/>
            <a:ext cx="876724" cy="640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2B6B09-53F2-4C2A-8489-B541B12A9D93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506EFD-6297-44CF-92EC-B6C60EBF8BB6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79647C-C182-4D44-8AAD-EBB0F614E36E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0EA8CE-8A5D-4CEC-9F6F-C1AE49811CBE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A0068F-B826-4E26-B70A-ACAD0E3F719D}"/>
              </a:ext>
            </a:extLst>
          </p:cNvPr>
          <p:cNvSpPr txBox="1"/>
          <p:nvPr/>
        </p:nvSpPr>
        <p:spPr>
          <a:xfrm>
            <a:off x="11497526" y="6392031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13</a:t>
            </a:r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A7BFBF-2769-42C8-A306-B416E5C4FC5D}"/>
              </a:ext>
            </a:extLst>
          </p:cNvPr>
          <p:cNvSpPr txBox="1"/>
          <p:nvPr/>
        </p:nvSpPr>
        <p:spPr>
          <a:xfrm>
            <a:off x="7254065" y="569558"/>
            <a:ext cx="4243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CONFIG FILE</a:t>
            </a:r>
            <a:endParaRPr lang="en-US" sz="3200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hr-HR" sz="3200" spc="3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- EXPDP/IMPDP Parameters</a:t>
            </a:r>
            <a:endParaRPr lang="en-US" sz="3200" spc="3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159790-1730-49EA-AD0D-83528CC4F319}"/>
              </a:ext>
            </a:extLst>
          </p:cNvPr>
          <p:cNvSpPr txBox="1"/>
          <p:nvPr/>
        </p:nvSpPr>
        <p:spPr>
          <a:xfrm>
            <a:off x="0" y="2984081"/>
            <a:ext cx="78783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/>
              <a:t>COMPRESSION=                    </a:t>
            </a:r>
            <a:r>
              <a:rPr lang="hr-HR" sz="1800" dirty="0"/>
              <a:t># Expdp compression type {ALL | DATA_ONLY| METADATA_ONLY | NONE}</a:t>
            </a:r>
          </a:p>
          <a:p>
            <a:r>
              <a:rPr lang="hr-HR" sz="1800" b="1" dirty="0"/>
              <a:t>*EXTRA_EXPDP= </a:t>
            </a:r>
            <a:r>
              <a:rPr lang="fr-FR" sz="1800" b="1" dirty="0">
                <a:solidFill>
                  <a:srgbClr val="FF0000"/>
                </a:solidFill>
              </a:rPr>
              <a:t>EXCLUDE=JAVA_CLASS,JAVA_RESOURCE,JAVA_SOURCE </a:t>
            </a:r>
            <a:r>
              <a:rPr lang="hr-HR" sz="1800" b="1" dirty="0">
                <a:solidFill>
                  <a:srgbClr val="FF0000"/>
                </a:solidFill>
              </a:rPr>
              <a:t>   </a:t>
            </a:r>
          </a:p>
          <a:p>
            <a:r>
              <a:rPr lang="hr-HR" b="1" dirty="0">
                <a:solidFill>
                  <a:srgbClr val="FF0000"/>
                </a:solidFill>
              </a:rPr>
              <a:t>		      </a:t>
            </a:r>
            <a:r>
              <a:rPr lang="hr-HR" sz="1800" dirty="0"/>
              <a:t># Extra expdp parameters</a:t>
            </a:r>
          </a:p>
          <a:p>
            <a:r>
              <a:rPr lang="hr-HR" sz="1800" b="1" dirty="0"/>
              <a:t>*EXTRA_IMPDP=          </a:t>
            </a:r>
            <a:r>
              <a:rPr lang="hr-HR" sz="1800" dirty="0"/>
              <a:t># Extra impdp parameters</a:t>
            </a:r>
          </a:p>
          <a:p>
            <a:r>
              <a:rPr lang="hr-HR" sz="1800" b="1" dirty="0"/>
              <a:t>JOB_NAME=                  </a:t>
            </a:r>
            <a:r>
              <a:rPr lang="hr-HR" sz="1800" dirty="0"/>
              <a:t># Expdp/Impdp job name (Default: MV2ADB_JOB)</a:t>
            </a:r>
          </a:p>
          <a:p>
            <a:r>
              <a:rPr lang="hr-HR" sz="1800" b="1" dirty="0"/>
              <a:t>ENC_PASSWORD=        </a:t>
            </a:r>
            <a:r>
              <a:rPr lang="hr-HR" sz="1800" dirty="0"/>
              <a:t># Expdp/Impdp encryption password, must be 				     encrypted by 'mv2adb encpass'</a:t>
            </a:r>
          </a:p>
          <a:p>
            <a:r>
              <a:rPr lang="hr-HR" sz="1800" b="1" dirty="0"/>
              <a:t>ENC_TYPE=AES256       </a:t>
            </a:r>
            <a:r>
              <a:rPr lang="hr-HR" sz="1800" dirty="0"/>
              <a:t># Expdp/Impdp encryption type { AES128| AES192 </a:t>
            </a:r>
          </a:p>
          <a:p>
            <a:r>
              <a:rPr lang="hr-HR" sz="1800" dirty="0"/>
              <a:t>| AES256 }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55C843-312F-4BCF-8A1F-C6FD239F17CF}"/>
              </a:ext>
            </a:extLst>
          </p:cNvPr>
          <p:cNvSpPr txBox="1"/>
          <p:nvPr/>
        </p:nvSpPr>
        <p:spPr>
          <a:xfrm>
            <a:off x="9719684" y="94277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5E6F2-7966-469A-B662-A3D9D4D935D8}"/>
              </a:ext>
            </a:extLst>
          </p:cNvPr>
          <p:cNvSpPr txBox="1"/>
          <p:nvPr/>
        </p:nvSpPr>
        <p:spPr>
          <a:xfrm>
            <a:off x="0" y="6267801"/>
            <a:ext cx="705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------------------------------------------------------------------------------------------------------------------------------------------------------------------------------------*lack of documentation on parameter options</a:t>
            </a:r>
          </a:p>
        </p:txBody>
      </p:sp>
    </p:spTree>
    <p:extLst>
      <p:ext uri="{BB962C8B-B14F-4D97-AF65-F5344CB8AC3E}">
        <p14:creationId xmlns:p14="http://schemas.microsoft.com/office/powerpoint/2010/main" val="374553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37263DF-979E-4C82-B9D8-B5CC592CB35E}"/>
              </a:ext>
            </a:extLst>
          </p:cNvPr>
          <p:cNvSpPr/>
          <p:nvPr/>
        </p:nvSpPr>
        <p:spPr>
          <a:xfrm>
            <a:off x="11329345" y="6147582"/>
            <a:ext cx="876724" cy="640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2B6B09-53F2-4C2A-8489-B541B12A9D93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506EFD-6297-44CF-92EC-B6C60EBF8BB6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79647C-C182-4D44-8AAD-EBB0F614E36E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0EA8CE-8A5D-4CEC-9F6F-C1AE49811CBE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A0068F-B826-4E26-B70A-ACAD0E3F719D}"/>
              </a:ext>
            </a:extLst>
          </p:cNvPr>
          <p:cNvSpPr txBox="1"/>
          <p:nvPr/>
        </p:nvSpPr>
        <p:spPr>
          <a:xfrm>
            <a:off x="11497526" y="6392031"/>
            <a:ext cx="5341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14</a:t>
            </a:r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 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A7BFBF-2769-42C8-A306-B416E5C4FC5D}"/>
              </a:ext>
            </a:extLst>
          </p:cNvPr>
          <p:cNvSpPr txBox="1"/>
          <p:nvPr/>
        </p:nvSpPr>
        <p:spPr>
          <a:xfrm>
            <a:off x="7106354" y="843491"/>
            <a:ext cx="4787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CONFIG FILE</a:t>
            </a:r>
            <a:endParaRPr lang="en-US" sz="3200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hr-HR" sz="3200" spc="3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- ADB Parameters</a:t>
            </a:r>
            <a:endParaRPr lang="en-US" sz="3200" spc="3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159790-1730-49EA-AD0D-83528CC4F319}"/>
              </a:ext>
            </a:extLst>
          </p:cNvPr>
          <p:cNvSpPr txBox="1"/>
          <p:nvPr/>
        </p:nvSpPr>
        <p:spPr>
          <a:xfrm>
            <a:off x="81692" y="3295481"/>
            <a:ext cx="68086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ADB_NAME= </a:t>
            </a:r>
            <a:r>
              <a:rPr lang="hr-HR" b="1" dirty="0">
                <a:solidFill>
                  <a:srgbClr val="FF0000"/>
                </a:solidFill>
              </a:rPr>
              <a:t>DataDomainADB  </a:t>
            </a:r>
            <a:r>
              <a:rPr lang="hr-HR" b="1" dirty="0"/>
              <a:t>      </a:t>
            </a:r>
            <a:r>
              <a:rPr lang="hr-HR" dirty="0"/>
              <a:t># Database name</a:t>
            </a:r>
          </a:p>
          <a:p>
            <a:r>
              <a:rPr lang="hr-HR" b="1" dirty="0"/>
              <a:t>ADB_PASSWORD= </a:t>
            </a:r>
            <a:r>
              <a:rPr lang="hr-HR" b="1" dirty="0">
                <a:solidFill>
                  <a:srgbClr val="FF0000"/>
                </a:solidFill>
              </a:rPr>
              <a:t>276DE89EEAF511C9268742277196EEF6</a:t>
            </a:r>
            <a:r>
              <a:rPr lang="hr-HR" b="1" dirty="0"/>
              <a:t>     			</a:t>
            </a:r>
            <a:r>
              <a:rPr lang="hr-HR" dirty="0"/>
              <a:t># ADB Database 'admin' password</a:t>
            </a:r>
          </a:p>
          <a:p>
            <a:r>
              <a:rPr lang="hr-HR" b="1" dirty="0"/>
              <a:t>ADB_CORES=                              </a:t>
            </a:r>
            <a:r>
              <a:rPr lang="hr-HR" dirty="0"/>
              <a:t># Optional (skip auto check)</a:t>
            </a:r>
          </a:p>
          <a:p>
            <a:r>
              <a:rPr lang="hr-HR" b="1" dirty="0"/>
              <a:t>ADB_TARGET</a:t>
            </a:r>
            <a:r>
              <a:rPr lang="hr-HR" dirty="0"/>
              <a:t>= </a:t>
            </a:r>
            <a:r>
              <a:rPr lang="hr-HR" b="1" dirty="0">
                <a:solidFill>
                  <a:srgbClr val="FF0000"/>
                </a:solidFill>
              </a:rPr>
              <a:t>ATP</a:t>
            </a:r>
            <a:r>
              <a:rPr lang="hr-HR" b="1" dirty="0"/>
              <a:t>  </a:t>
            </a:r>
            <a:r>
              <a:rPr lang="hr-HR" dirty="0"/>
              <a:t>                  # Optional in use with 'advisor’ 				     command {ADW|ATP|ATPD}</a:t>
            </a:r>
          </a:p>
          <a:p>
            <a:r>
              <a:rPr lang="hr-HR" b="1" dirty="0"/>
              <a:t>ADB_CFILE=</a:t>
            </a:r>
            <a:r>
              <a:rPr lang="hr-HR" b="1" dirty="0">
                <a:solidFill>
                  <a:srgbClr val="FF0000"/>
                </a:solidFill>
              </a:rPr>
              <a:t> /opt/mv2adb/wallet/Wallet_DataDomainADB.zip   		                </a:t>
            </a:r>
            <a:r>
              <a:rPr lang="hr-HR" dirty="0"/>
              <a:t># Credential zip file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55C843-312F-4BCF-8A1F-C6FD239F17CF}"/>
              </a:ext>
            </a:extLst>
          </p:cNvPr>
          <p:cNvSpPr txBox="1"/>
          <p:nvPr/>
        </p:nvSpPr>
        <p:spPr>
          <a:xfrm>
            <a:off x="9719684" y="94277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0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37263DF-979E-4C82-B9D8-B5CC592CB35E}"/>
              </a:ext>
            </a:extLst>
          </p:cNvPr>
          <p:cNvSpPr/>
          <p:nvPr/>
        </p:nvSpPr>
        <p:spPr>
          <a:xfrm>
            <a:off x="11329345" y="6147582"/>
            <a:ext cx="876724" cy="640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2B6B09-53F2-4C2A-8489-B541B12A9D93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506EFD-6297-44CF-92EC-B6C60EBF8BB6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79647C-C182-4D44-8AAD-EBB0F614E36E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0EA8CE-8A5D-4CEC-9F6F-C1AE49811CBE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A0068F-B826-4E26-B70A-ACAD0E3F719D}"/>
              </a:ext>
            </a:extLst>
          </p:cNvPr>
          <p:cNvSpPr txBox="1"/>
          <p:nvPr/>
        </p:nvSpPr>
        <p:spPr>
          <a:xfrm>
            <a:off x="11519298" y="6392031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15</a:t>
            </a:r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A7BFBF-2769-42C8-A306-B416E5C4FC5D}"/>
              </a:ext>
            </a:extLst>
          </p:cNvPr>
          <p:cNvSpPr txBox="1"/>
          <p:nvPr/>
        </p:nvSpPr>
        <p:spPr>
          <a:xfrm>
            <a:off x="7067595" y="790461"/>
            <a:ext cx="4787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CONFIG FILE</a:t>
            </a:r>
            <a:endParaRPr lang="en-US" sz="2800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hr-HR" sz="2800" spc="3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- Object store &amp; OCI-Client Properties</a:t>
            </a:r>
            <a:endParaRPr lang="en-US" sz="2800" spc="3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159790-1730-49EA-AD0D-83528CC4F319}"/>
              </a:ext>
            </a:extLst>
          </p:cNvPr>
          <p:cNvSpPr txBox="1"/>
          <p:nvPr/>
        </p:nvSpPr>
        <p:spPr>
          <a:xfrm>
            <a:off x="-38100" y="1194258"/>
            <a:ext cx="872894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b="1" dirty="0"/>
              <a:t>SQL_PROXY_HOST=                       </a:t>
            </a:r>
            <a:r>
              <a:rPr lang="hr-HR" sz="1400" dirty="0"/>
              <a:t># Optional to connect ADB (SQL*Net) by proxy</a:t>
            </a:r>
          </a:p>
          <a:p>
            <a:r>
              <a:rPr lang="hr-HR" sz="1400" b="1" dirty="0"/>
              <a:t>SQL_PROXY_PORT=                       </a:t>
            </a:r>
            <a:r>
              <a:rPr lang="hr-HR" sz="1400" dirty="0"/>
              <a:t># Optional to connect ADB (SQL*Net) by proxy</a:t>
            </a:r>
          </a:p>
          <a:p>
            <a:endParaRPr lang="hr-HR" sz="1400" dirty="0"/>
          </a:p>
          <a:p>
            <a:r>
              <a:rPr lang="hr-HR" sz="1400" b="1" dirty="0">
                <a:solidFill>
                  <a:srgbClr val="FF0000"/>
                </a:solidFill>
              </a:rPr>
              <a:t># Object Store Properties              </a:t>
            </a:r>
          </a:p>
          <a:p>
            <a:r>
              <a:rPr lang="hr-HR" sz="1400" b="1" dirty="0"/>
              <a:t>OCI_REGION= </a:t>
            </a:r>
            <a:r>
              <a:rPr lang="hr-HR" sz="1400" b="1" dirty="0">
                <a:solidFill>
                  <a:srgbClr val="FF0000"/>
                </a:solidFill>
              </a:rPr>
              <a:t>eu-frankfurt-1      </a:t>
            </a:r>
            <a:r>
              <a:rPr lang="hr-HR" sz="1400" b="1" dirty="0"/>
              <a:t>                          </a:t>
            </a:r>
            <a:r>
              <a:rPr lang="hr-HR" sz="1400" dirty="0"/>
              <a:t># mandatory if OCIC=false or not defined</a:t>
            </a:r>
          </a:p>
          <a:p>
            <a:r>
              <a:rPr lang="hr-HR" sz="1400" b="1" dirty="0"/>
              <a:t>OCI_NAMESPACE=</a:t>
            </a:r>
            <a:r>
              <a:rPr lang="hr-HR" sz="1400" b="1" dirty="0">
                <a:solidFill>
                  <a:srgbClr val="FF0000"/>
                </a:solidFill>
              </a:rPr>
              <a:t>frykrmssxoyeh </a:t>
            </a:r>
            <a:r>
              <a:rPr lang="hr-HR" sz="1400" b="1" dirty="0"/>
              <a:t>                        </a:t>
            </a:r>
            <a:r>
              <a:rPr lang="hr-HR" sz="1400" dirty="0"/>
              <a:t># mandatory if OCIC=false or not defined</a:t>
            </a:r>
          </a:p>
          <a:p>
            <a:r>
              <a:rPr lang="hr-HR" sz="1400" b="1" dirty="0"/>
              <a:t>OCI_BUCKET=</a:t>
            </a:r>
            <a:r>
              <a:rPr lang="hr-HR" sz="1400" b="1" dirty="0">
                <a:solidFill>
                  <a:srgbClr val="FF0000"/>
                </a:solidFill>
              </a:rPr>
              <a:t>DataDomainBucket  </a:t>
            </a:r>
            <a:r>
              <a:rPr lang="hr-HR" sz="1400" b="1" dirty="0"/>
              <a:t>                               </a:t>
            </a:r>
            <a:r>
              <a:rPr lang="hr-HR" sz="1400" dirty="0"/>
              <a:t># mandatory</a:t>
            </a:r>
          </a:p>
          <a:p>
            <a:endParaRPr lang="hr-HR" sz="1400" dirty="0"/>
          </a:p>
          <a:p>
            <a:r>
              <a:rPr lang="hr-HR" sz="1400" b="1" dirty="0"/>
              <a:t>OCI_ID= </a:t>
            </a:r>
            <a:r>
              <a:rPr lang="hr-HR" sz="1400" b="1" dirty="0">
                <a:solidFill>
                  <a:srgbClr val="FF0000"/>
                </a:solidFill>
              </a:rPr>
              <a:t>oracleidentitycloudservice/ines.kapor@datadomain.hr     </a:t>
            </a:r>
          </a:p>
          <a:p>
            <a:r>
              <a:rPr lang="hr-HR" sz="1400" b="1" dirty="0">
                <a:solidFill>
                  <a:srgbClr val="FF0000"/>
                </a:solidFill>
              </a:rPr>
              <a:t> </a:t>
            </a:r>
            <a:r>
              <a:rPr lang="hr-HR" sz="1400" dirty="0"/>
              <a:t># Oracle Database Backup Cloud Service account</a:t>
            </a:r>
          </a:p>
          <a:p>
            <a:r>
              <a:rPr lang="hr-HR" sz="1400" b="1" dirty="0"/>
              <a:t>OCI_PASSWORD= </a:t>
            </a:r>
            <a:r>
              <a:rPr lang="hr-HR" sz="1200" b="1" dirty="0">
                <a:solidFill>
                  <a:srgbClr val="FF0000"/>
                </a:solidFill>
              </a:rPr>
              <a:t>EC05EB5BD9CA97687E8D3B6FFE3D5A579557F1444CBB46B6F21C2597BD17DD0A </a:t>
            </a:r>
            <a:r>
              <a:rPr lang="hr-HR" sz="1400" b="1" dirty="0">
                <a:solidFill>
                  <a:srgbClr val="FF0000"/>
                </a:solidFill>
              </a:rPr>
              <a:t>                         </a:t>
            </a:r>
          </a:p>
          <a:p>
            <a:r>
              <a:rPr lang="hr-HR" sz="1400" dirty="0"/>
              <a:t># Auth Tokens password for the OCI account, must be encrypted by ‘encpass’</a:t>
            </a:r>
          </a:p>
          <a:p>
            <a:pPr marL="0" indent="0">
              <a:buNone/>
            </a:pPr>
            <a:r>
              <a:rPr lang="hr-HR" sz="1400" dirty="0"/>
              <a:t>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55C843-312F-4BCF-8A1F-C6FD239F17CF}"/>
              </a:ext>
            </a:extLst>
          </p:cNvPr>
          <p:cNvSpPr txBox="1"/>
          <p:nvPr/>
        </p:nvSpPr>
        <p:spPr>
          <a:xfrm>
            <a:off x="9719684" y="94277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6A72FB-97DD-4802-A710-C93F8D16728F}"/>
              </a:ext>
            </a:extLst>
          </p:cNvPr>
          <p:cNvSpPr txBox="1"/>
          <p:nvPr/>
        </p:nvSpPr>
        <p:spPr>
          <a:xfrm>
            <a:off x="0" y="3552792"/>
            <a:ext cx="6134100" cy="283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1050" dirty="0"/>
          </a:p>
          <a:p>
            <a:r>
              <a:rPr lang="hr-HR" sz="1400" b="1" dirty="0"/>
              <a:t>PROXY_HOST=                                </a:t>
            </a:r>
            <a:r>
              <a:rPr lang="hr-HR" sz="1400" dirty="0"/>
              <a:t># Optional for Object Storage Connectivity</a:t>
            </a:r>
          </a:p>
          <a:p>
            <a:r>
              <a:rPr lang="hr-HR" sz="1400" b="1" dirty="0"/>
              <a:t>PROXY_PORT=                                </a:t>
            </a:r>
            <a:r>
              <a:rPr lang="hr-HR" sz="1400" dirty="0"/>
              <a:t># Optional for Object Storage Connectivity</a:t>
            </a:r>
          </a:p>
          <a:p>
            <a:r>
              <a:rPr lang="hr-HR" sz="1400" b="1" dirty="0"/>
              <a:t>PROXY_ID=                                      </a:t>
            </a:r>
            <a:r>
              <a:rPr lang="hr-HR" sz="1400" dirty="0"/>
              <a:t># Optional for Object Storage Connectivity</a:t>
            </a:r>
          </a:p>
          <a:p>
            <a:r>
              <a:rPr lang="hr-HR" sz="1400" b="1" dirty="0"/>
              <a:t>PROXY_PASSWORD=                     </a:t>
            </a:r>
            <a:r>
              <a:rPr lang="hr-HR" sz="1400" dirty="0"/>
              <a:t># Optional for Object Storage Connectivity, must 		             be encrypted by 'mv2adb encpass’</a:t>
            </a:r>
          </a:p>
          <a:p>
            <a:endParaRPr lang="hr-HR" sz="1400" dirty="0"/>
          </a:p>
          <a:p>
            <a:r>
              <a:rPr lang="hr-HR" sz="1400" b="1" dirty="0">
                <a:solidFill>
                  <a:srgbClr val="FF0000"/>
                </a:solidFill>
              </a:rPr>
              <a:t># OCI-Client Properties                    </a:t>
            </a:r>
          </a:p>
          <a:p>
            <a:r>
              <a:rPr lang="hr-HR" sz="1400" b="1" dirty="0"/>
              <a:t>OCIC=                                              </a:t>
            </a:r>
            <a:r>
              <a:rPr lang="hr-HR" sz="1400" dirty="0"/>
              <a:t># Optional, if true oci-client will be used</a:t>
            </a:r>
          </a:p>
          <a:p>
            <a:r>
              <a:rPr lang="hr-HR" sz="1400" b="1" dirty="0"/>
              <a:t>OCIC_SIZE=                                    </a:t>
            </a:r>
            <a:r>
              <a:rPr lang="hr-HR" sz="1400" dirty="0"/>
              <a:t># Split file size Mb (Default: 128)</a:t>
            </a:r>
          </a:p>
          <a:p>
            <a:r>
              <a:rPr lang="hr-HR" sz="1400" b="1" dirty="0"/>
              <a:t>OCIC_PARALLEL=                          </a:t>
            </a:r>
            <a:r>
              <a:rPr lang="hr-HR" sz="1400" dirty="0"/>
              <a:t># Parallel upload count (Default: 3)</a:t>
            </a:r>
          </a:p>
          <a:p>
            <a:r>
              <a:rPr lang="hr-HR" sz="1400" b="1" dirty="0"/>
              <a:t>OCIC_COMPART_ID=                   </a:t>
            </a:r>
            <a:r>
              <a:rPr lang="hr-HR" sz="1400" dirty="0"/>
              <a:t># Oracle Object Store Compartment (required with 		              list/create bucket using oci-cli)</a:t>
            </a:r>
          </a:p>
        </p:txBody>
      </p:sp>
    </p:spTree>
    <p:extLst>
      <p:ext uri="{BB962C8B-B14F-4D97-AF65-F5344CB8AC3E}">
        <p14:creationId xmlns:p14="http://schemas.microsoft.com/office/powerpoint/2010/main" val="18517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A50A0E-8776-4805-B728-330647CB719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5D79C7-9E3D-43C1-9646-E22D1E9A96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9" b="2041"/>
          <a:stretch/>
        </p:blipFill>
        <p:spPr>
          <a:xfrm>
            <a:off x="6468450" y="1559365"/>
            <a:ext cx="4520392" cy="375399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EF7C6F1-E76E-4637-B183-5BA954761A56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153DD3-47E8-442F-A504-34147FBDCE1E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D6ABD6-C96A-430D-A0EB-3B56FCE682D7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F7E805-BC4E-4A7C-97AF-4F644F301163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8E5F01A-CDC4-4758-A9D8-61192FF2AF8D}"/>
              </a:ext>
            </a:extLst>
          </p:cNvPr>
          <p:cNvSpPr txBox="1"/>
          <p:nvPr/>
        </p:nvSpPr>
        <p:spPr>
          <a:xfrm>
            <a:off x="11497526" y="6392031"/>
            <a:ext cx="4716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16/18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CE92DF-E792-4BCD-AAB0-FC50834CB231}"/>
              </a:ext>
            </a:extLst>
          </p:cNvPr>
          <p:cNvSpPr txBox="1"/>
          <p:nvPr/>
        </p:nvSpPr>
        <p:spPr>
          <a:xfrm>
            <a:off x="1508276" y="1462599"/>
            <a:ext cx="2141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spc="3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DEMO</a:t>
            </a:r>
            <a:endParaRPr lang="en-US" sz="4800" spc="3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16A16C-C4D1-4753-9D62-E0157AF5AAFB}"/>
              </a:ext>
            </a:extLst>
          </p:cNvPr>
          <p:cNvSpPr txBox="1"/>
          <p:nvPr/>
        </p:nvSpPr>
        <p:spPr>
          <a:xfrm>
            <a:off x="9719684" y="94277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6F2513-FA57-41A2-86EB-26133F860565}"/>
              </a:ext>
            </a:extLst>
          </p:cNvPr>
          <p:cNvSpPr/>
          <p:nvPr/>
        </p:nvSpPr>
        <p:spPr>
          <a:xfrm>
            <a:off x="1347326" y="2468130"/>
            <a:ext cx="4895533" cy="1686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Preconfigured tasks: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Creation of Autonomous Database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Wallet configured + OCI User Auth Token configure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Installed MV2ADB utility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Mv2adb config file filled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0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AF3CD343-995A-4C16-860C-C45B298F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8002" y="4736411"/>
            <a:ext cx="288826" cy="288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AB3D8E-4E77-4334-986D-FEA25B853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397" y="1802902"/>
            <a:ext cx="4042854" cy="2254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B820D5-A15E-49A8-808F-315E51ED57C3}"/>
              </a:ext>
            </a:extLst>
          </p:cNvPr>
          <p:cNvSpPr txBox="1"/>
          <p:nvPr/>
        </p:nvSpPr>
        <p:spPr>
          <a:xfrm>
            <a:off x="6880194" y="1926454"/>
            <a:ext cx="1269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rgbClr val="FF0000"/>
                </a:solidFill>
              </a:rPr>
              <a:t>MV2ADB</a:t>
            </a:r>
          </a:p>
        </p:txBody>
      </p:sp>
    </p:spTree>
    <p:extLst>
      <p:ext uri="{BB962C8B-B14F-4D97-AF65-F5344CB8AC3E}">
        <p14:creationId xmlns:p14="http://schemas.microsoft.com/office/powerpoint/2010/main" val="142561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EB6269-95FD-44FC-B3A3-A7329D233ED7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6FBCB9A-1CB3-47BF-857E-5A57D663A6A8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00EC792-7B3F-4567-9531-3BBF48D8B47E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9D3505-51D3-4D04-81E4-7BFAD876379B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D109C9D-16DA-434D-992C-E6E08C11C22C}"/>
              </a:ext>
            </a:extLst>
          </p:cNvPr>
          <p:cNvSpPr txBox="1"/>
          <p:nvPr/>
        </p:nvSpPr>
        <p:spPr>
          <a:xfrm>
            <a:off x="11497526" y="6392031"/>
            <a:ext cx="4619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17/18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AAE7E0-861B-4F05-B91D-016CA8DE97C0}"/>
              </a:ext>
            </a:extLst>
          </p:cNvPr>
          <p:cNvSpPr txBox="1"/>
          <p:nvPr/>
        </p:nvSpPr>
        <p:spPr>
          <a:xfrm>
            <a:off x="4649137" y="957402"/>
            <a:ext cx="2893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References</a:t>
            </a:r>
            <a:endParaRPr lang="en-US" sz="3200" spc="3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502E03-53AC-4C87-811F-6827C0CE3827}"/>
              </a:ext>
            </a:extLst>
          </p:cNvPr>
          <p:cNvSpPr txBox="1"/>
          <p:nvPr/>
        </p:nvSpPr>
        <p:spPr>
          <a:xfrm>
            <a:off x="1145556" y="2216724"/>
            <a:ext cx="101751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Poppins" panose="00000500000000000000" pitchFamily="2" charset="-18"/>
                <a:cs typeface="Poppins" panose="00000500000000000000" pitchFamily="2" charset="-18"/>
              </a:rPr>
              <a:t>[1]</a:t>
            </a:r>
            <a:r>
              <a:rPr lang="hr-HR" dirty="0">
                <a:latin typeface="Poppins" panose="00000500000000000000" pitchFamily="2" charset="-18"/>
                <a:cs typeface="Poppins" panose="00000500000000000000" pitchFamily="2" charset="-18"/>
              </a:rPr>
              <a:t> https://docs.oracle.com/en/solutions/migrate-to-autonomous-database-with-mv-to-adb/index.html</a:t>
            </a:r>
          </a:p>
          <a:p>
            <a:endParaRPr lang="hr-HR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hr-HR" b="1" dirty="0">
                <a:latin typeface="Poppins" panose="00000500000000000000" pitchFamily="2" charset="-18"/>
                <a:cs typeface="Poppins" panose="00000500000000000000" pitchFamily="2" charset="-18"/>
              </a:rPr>
              <a:t>[2] </a:t>
            </a:r>
            <a:r>
              <a:rPr lang="en-US" sz="1800" dirty="0">
                <a:latin typeface="Poppins" panose="00000500000000000000" pitchFamily="2" charset="-18"/>
                <a:cs typeface="Poppins" panose="00000500000000000000" pitchFamily="2" charset="-18"/>
              </a:rPr>
              <a:t>MV2ADB: move data to Autonomous Database in "one-click" (Doc ID 2463574.1</a:t>
            </a:r>
            <a:r>
              <a:rPr lang="hr-HR" sz="1800" dirty="0"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  <a:endParaRPr lang="hr-HR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hr-HR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hr-HR" b="1" dirty="0">
                <a:latin typeface="Poppins" panose="00000500000000000000" pitchFamily="2" charset="-18"/>
                <a:cs typeface="Poppins" panose="00000500000000000000" pitchFamily="2" charset="-18"/>
              </a:rPr>
              <a:t>[3]</a:t>
            </a:r>
            <a:r>
              <a:rPr lang="hr-HR" dirty="0">
                <a:latin typeface="Poppins" panose="00000500000000000000" pitchFamily="2" charset="-18"/>
                <a:cs typeface="Poppins" panose="00000500000000000000" pitchFamily="2" charset="-18"/>
              </a:rPr>
              <a:t> https://www.martinberger.com/2019/12/mv2adb-one-click-move-of-your-data-into-oci-autonomous-databases/</a:t>
            </a:r>
          </a:p>
          <a:p>
            <a:endParaRPr lang="hr-HR" b="1" dirty="0"/>
          </a:p>
          <a:p>
            <a:r>
              <a:rPr lang="hr-HR" b="1" dirty="0">
                <a:latin typeface="Poppins" panose="00000500000000000000" pitchFamily="2" charset="0"/>
                <a:cs typeface="Poppins" panose="00000500000000000000" pitchFamily="2" charset="0"/>
              </a:rPr>
              <a:t>[4]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https://docs.oracle.com/en/solutions/migrate-to-autonomous-database-with-mv-to-adb/migrate-data1.html</a:t>
            </a:r>
            <a:endParaRPr lang="hr-HR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hr-HR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53ECE2-CC97-438A-BFCC-DC2057ED62A6}"/>
              </a:ext>
            </a:extLst>
          </p:cNvPr>
          <p:cNvSpPr txBox="1"/>
          <p:nvPr/>
        </p:nvSpPr>
        <p:spPr>
          <a:xfrm>
            <a:off x="9719684" y="94277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FF67F9-6487-4B56-862F-F855DCA5B74F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6BD797B-D4A4-49CB-BA50-7E7AC745B78E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C05E4D-ECFF-4FDD-98ED-755B937C4C07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85B44E-8899-40EB-919D-D8437003AB75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ADF9CBA-B042-4EE9-B944-410B89B341FF}"/>
              </a:ext>
            </a:extLst>
          </p:cNvPr>
          <p:cNvSpPr txBox="1"/>
          <p:nvPr/>
        </p:nvSpPr>
        <p:spPr>
          <a:xfrm>
            <a:off x="11497526" y="6392031"/>
            <a:ext cx="553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22</a:t>
            </a:r>
            <a:r>
              <a:rPr lang="id-ID" sz="9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/ 39</a:t>
            </a:r>
            <a:endParaRPr lang="en-US" sz="90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613BCB-B7D5-4539-A666-CB2AB0ADD383}"/>
              </a:ext>
            </a:extLst>
          </p:cNvPr>
          <p:cNvSpPr txBox="1"/>
          <p:nvPr/>
        </p:nvSpPr>
        <p:spPr>
          <a:xfrm>
            <a:off x="8538433" y="1626513"/>
            <a:ext cx="2404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Q</a:t>
            </a:r>
            <a:r>
              <a:rPr lang="hr-HR" sz="7200" spc="3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&amp;</a:t>
            </a:r>
            <a:r>
              <a:rPr lang="hr-HR" sz="7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A</a:t>
            </a:r>
            <a:endParaRPr lang="en-US" sz="7200" spc="3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4CC290-FD79-45FA-951C-1600E8FA7CA7}"/>
              </a:ext>
            </a:extLst>
          </p:cNvPr>
          <p:cNvSpPr txBox="1"/>
          <p:nvPr/>
        </p:nvSpPr>
        <p:spPr>
          <a:xfrm>
            <a:off x="6118553" y="3859457"/>
            <a:ext cx="151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kern="0" spc="300" dirty="0">
                <a:solidFill>
                  <a:schemeClr val="bg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Client Showcase</a:t>
            </a:r>
            <a:endParaRPr lang="en-US" sz="900" kern="0" spc="300" dirty="0">
              <a:solidFill>
                <a:schemeClr val="bg1"/>
              </a:solidFill>
              <a:latin typeface="Poppins Medium" panose="00000600000000000000" pitchFamily="2" charset="0"/>
              <a:ea typeface="Open Sans" panose="020B0606030504020204" pitchFamily="34" charset="0"/>
              <a:cs typeface="Poppins Medium" panose="000006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9ED859-BC3D-4447-9D90-B07A5B7145E0}"/>
              </a:ext>
            </a:extLst>
          </p:cNvPr>
          <p:cNvCxnSpPr>
            <a:cxnSpLocks/>
          </p:cNvCxnSpPr>
          <p:nvPr/>
        </p:nvCxnSpPr>
        <p:spPr>
          <a:xfrm flipH="1">
            <a:off x="5349202" y="3973003"/>
            <a:ext cx="7693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FE4BC6A-D885-46C1-878D-CCB435681A2F}"/>
              </a:ext>
            </a:extLst>
          </p:cNvPr>
          <p:cNvSpPr txBox="1"/>
          <p:nvPr/>
        </p:nvSpPr>
        <p:spPr>
          <a:xfrm>
            <a:off x="8434401" y="3152001"/>
            <a:ext cx="4641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kern="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Thank you for your attention!</a:t>
            </a:r>
            <a:endParaRPr lang="en-US" sz="1200" kern="0" spc="50" dirty="0">
              <a:solidFill>
                <a:schemeClr val="tx1">
                  <a:lumMod val="95000"/>
                  <a:lumOff val="5000"/>
                </a:schemeClr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1B6B6D-AD2C-4D1A-B1EA-F2B8C36CF5F4}"/>
              </a:ext>
            </a:extLst>
          </p:cNvPr>
          <p:cNvSpPr txBox="1"/>
          <p:nvPr/>
        </p:nvSpPr>
        <p:spPr>
          <a:xfrm>
            <a:off x="7419993" y="4879107"/>
            <a:ext cx="46417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kern="0" spc="50" dirty="0"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Domagoj Šain </a:t>
            </a:r>
          </a:p>
          <a:p>
            <a:pPr algn="ctr"/>
            <a:r>
              <a:rPr lang="hr-HR" sz="1200" b="1" kern="0" spc="50" dirty="0"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(domagoj.sain@datadomain.hr)</a:t>
            </a:r>
          </a:p>
          <a:p>
            <a:pPr algn="ctr"/>
            <a:r>
              <a:rPr lang="hr-HR" sz="1600" b="1" kern="0" spc="50" dirty="0">
                <a:solidFill>
                  <a:srgbClr val="FF0000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&amp;</a:t>
            </a:r>
          </a:p>
          <a:p>
            <a:pPr algn="ctr"/>
            <a:r>
              <a:rPr lang="hr-HR" sz="1200" b="1" kern="0" spc="50" dirty="0"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Ines Kapor</a:t>
            </a:r>
          </a:p>
          <a:p>
            <a:pPr algn="ctr"/>
            <a:r>
              <a:rPr lang="hr-HR" sz="1200" b="1" kern="0" spc="50" dirty="0"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(ines.kapor@datadomain.hr)</a:t>
            </a:r>
          </a:p>
          <a:p>
            <a:pPr algn="ctr"/>
            <a:endParaRPr lang="hr-HR" sz="1200" b="1" kern="0" spc="50" dirty="0">
              <a:solidFill>
                <a:srgbClr val="FF0000"/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  <a:p>
            <a:pPr algn="ctr"/>
            <a:r>
              <a:rPr lang="hr-HR" sz="1200" b="1" kern="0" spc="50" dirty="0">
                <a:solidFill>
                  <a:srgbClr val="FF0000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Data Domain d.o.o</a:t>
            </a:r>
          </a:p>
          <a:p>
            <a:pPr algn="ctr"/>
            <a:r>
              <a:rPr lang="hr-HR" sz="1200" b="1" kern="0" spc="50" dirty="0"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https://datadomain.hr/</a:t>
            </a:r>
            <a:endParaRPr lang="hr-HR" sz="1200" b="1" kern="0" spc="50" dirty="0"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  <a:p>
            <a:pPr algn="ctr"/>
            <a:endParaRPr lang="hr-HR" sz="1200" b="1" kern="0" spc="50" dirty="0">
              <a:solidFill>
                <a:srgbClr val="FF0000"/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  <a:p>
            <a:pPr algn="ctr"/>
            <a:endParaRPr lang="hr-HR" sz="1200" b="1" kern="0" spc="50" dirty="0">
              <a:solidFill>
                <a:srgbClr val="FF0000"/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  <a:p>
            <a:pPr algn="ctr"/>
            <a:endParaRPr lang="en-US" sz="1200" kern="0" spc="50" dirty="0">
              <a:solidFill>
                <a:schemeClr val="tx1">
                  <a:lumMod val="95000"/>
                  <a:lumOff val="5000"/>
                </a:schemeClr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9E0199-78C1-47AC-86E2-D13E8B9A1A99}"/>
              </a:ext>
            </a:extLst>
          </p:cNvPr>
          <p:cNvSpPr/>
          <p:nvPr/>
        </p:nvSpPr>
        <p:spPr>
          <a:xfrm>
            <a:off x="-1" y="413832"/>
            <a:ext cx="7159168" cy="442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kern="0" spc="50" dirty="0">
                <a:solidFill>
                  <a:schemeClr val="bg1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Oracle Hospitality Clients:</a:t>
            </a:r>
            <a:endParaRPr lang="en-US" sz="1400" kern="0" spc="50" dirty="0">
              <a:solidFill>
                <a:schemeClr val="bg1"/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46E200-51A5-434F-8297-52EFCB847698}"/>
              </a:ext>
            </a:extLst>
          </p:cNvPr>
          <p:cNvSpPr/>
          <p:nvPr/>
        </p:nvSpPr>
        <p:spPr>
          <a:xfrm>
            <a:off x="0" y="3674613"/>
            <a:ext cx="5003084" cy="442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kern="0" spc="50" dirty="0">
                <a:solidFill>
                  <a:schemeClr val="bg1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Oracle Database support Clients and Partners:</a:t>
            </a:r>
            <a:endParaRPr lang="en-US" sz="1400" kern="0" spc="50" dirty="0">
              <a:solidFill>
                <a:schemeClr val="bg1"/>
              </a:solidFill>
              <a:latin typeface="Poppins SemiBold" panose="00000700000000000000" pitchFamily="2" charset="0"/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CD6D403-9D7D-46D6-94D6-B45009F06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43" y="5429538"/>
            <a:ext cx="2435725" cy="13271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EC7F12-9F31-4B61-AE07-7265F61F5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352" y="5679439"/>
            <a:ext cx="2205925" cy="9218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D75758B-5DE9-4035-BC6D-2D380B799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703680"/>
            <a:ext cx="2329720" cy="9387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2A1EC0F-8542-4105-B2E5-DD0BA9882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438" y="4485133"/>
            <a:ext cx="2572276" cy="9604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5D6B57A-4B5D-4270-87FF-5049F6DB17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389" y="2681387"/>
            <a:ext cx="2299615" cy="92188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82C30F9-3622-4A3D-B252-9E5FE33CBA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2698" y="858047"/>
            <a:ext cx="1771285" cy="96508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06B11B2-9B41-4F98-B92B-0B0E2CFA9C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4071" y="866281"/>
            <a:ext cx="2384275" cy="106325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7CB1B4C-5498-4377-A781-9E6CC18AE1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603" y="1918196"/>
            <a:ext cx="2269546" cy="71068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DF28E35-AB4A-4D96-B4E1-2265D011A5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2322" y="2734337"/>
            <a:ext cx="2406845" cy="81598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F41370F-0A3B-4D1F-BA57-09D56AD8BF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3585" y="1780052"/>
            <a:ext cx="1701668" cy="98111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E73053AD-98CE-4BB3-A452-8642DC745216}"/>
              </a:ext>
            </a:extLst>
          </p:cNvPr>
          <p:cNvSpPr txBox="1"/>
          <p:nvPr/>
        </p:nvSpPr>
        <p:spPr>
          <a:xfrm>
            <a:off x="9389257" y="95798"/>
            <a:ext cx="2108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1200" b="1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1200" b="1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AF4FF72-E788-418A-ACFB-16BD13B4B0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7714" y="4195159"/>
            <a:ext cx="2435724" cy="120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02326-7D1D-4BBD-B741-F8063F1F39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708" y="866281"/>
            <a:ext cx="1631703" cy="18948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D2EA75F-3233-4E87-BEA4-6B95407FEB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95254" y="876214"/>
            <a:ext cx="1607830" cy="1200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32E1D-334C-4B31-905E-668983230F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19089" y="2034988"/>
            <a:ext cx="1648514" cy="6168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0F45396-0B28-49A8-A712-8BC452E772B0}"/>
              </a:ext>
            </a:extLst>
          </p:cNvPr>
          <p:cNvSpPr txBox="1"/>
          <p:nvPr/>
        </p:nvSpPr>
        <p:spPr>
          <a:xfrm>
            <a:off x="11689939" y="6564881"/>
            <a:ext cx="4716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18/18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9E5E9E-645F-4BFB-AB22-E2F262C3DE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38" y="4267463"/>
            <a:ext cx="2111401" cy="872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F3119F-8794-43CA-966C-1FFA4562983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4538" y="5653845"/>
            <a:ext cx="2138734" cy="790323"/>
          </a:xfrm>
          <a:prstGeom prst="rect">
            <a:avLst/>
          </a:prstGeom>
        </p:spPr>
      </p:pic>
      <p:pic>
        <p:nvPicPr>
          <p:cNvPr id="32" name="Picture 3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4E69287-4523-4EC9-AD70-BB2EBD147A0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351" y="634944"/>
            <a:ext cx="1768903" cy="44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ACDFF95B-D347-4FED-85DA-C2B8D75A03E3}"/>
              </a:ext>
            </a:extLst>
          </p:cNvPr>
          <p:cNvSpPr/>
          <p:nvPr/>
        </p:nvSpPr>
        <p:spPr>
          <a:xfrm>
            <a:off x="7269713" y="5142744"/>
            <a:ext cx="864538" cy="864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6895B71-0F9D-43C0-B41B-2F0A167BA9E6}"/>
              </a:ext>
            </a:extLst>
          </p:cNvPr>
          <p:cNvSpPr/>
          <p:nvPr/>
        </p:nvSpPr>
        <p:spPr>
          <a:xfrm>
            <a:off x="7252012" y="3914798"/>
            <a:ext cx="864538" cy="864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03CCA37-5E7E-4EBE-90AB-2346CE5C6217}"/>
              </a:ext>
            </a:extLst>
          </p:cNvPr>
          <p:cNvSpPr/>
          <p:nvPr/>
        </p:nvSpPr>
        <p:spPr>
          <a:xfrm>
            <a:off x="7153792" y="1408384"/>
            <a:ext cx="864538" cy="86453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5816F5-4999-4AB2-B6ED-E38938539CBA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9CBC04-4B48-478A-AB13-7F00D91EB1DC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FB0155-D6E6-4C7C-86F4-8F705A7C26B4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5CF86E-D4F2-4FF4-8B4B-3A6797103AB7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F68DD26-CE64-4B69-A1C4-44AB07FE3642}"/>
              </a:ext>
            </a:extLst>
          </p:cNvPr>
          <p:cNvSpPr txBox="1"/>
          <p:nvPr/>
        </p:nvSpPr>
        <p:spPr>
          <a:xfrm>
            <a:off x="9908941" y="116303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8D705C-6CFC-485C-9686-BD9B88F4F82A}"/>
              </a:ext>
            </a:extLst>
          </p:cNvPr>
          <p:cNvSpPr txBox="1"/>
          <p:nvPr/>
        </p:nvSpPr>
        <p:spPr>
          <a:xfrm>
            <a:off x="11485971" y="6392031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E21B6-F466-4B5F-96D0-2386B0FEB440}"/>
              </a:ext>
            </a:extLst>
          </p:cNvPr>
          <p:cNvSpPr txBox="1"/>
          <p:nvPr/>
        </p:nvSpPr>
        <p:spPr>
          <a:xfrm>
            <a:off x="310468" y="789903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About us</a:t>
            </a:r>
            <a:endParaRPr lang="en-US" sz="3200" spc="3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359E54E-A793-4496-B34D-B9ABF643F871}"/>
              </a:ext>
            </a:extLst>
          </p:cNvPr>
          <p:cNvSpPr/>
          <p:nvPr/>
        </p:nvSpPr>
        <p:spPr>
          <a:xfrm>
            <a:off x="8331912" y="1621474"/>
            <a:ext cx="3154059" cy="5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We are Oracle Hospitality Database Support &amp; Implementation specialists.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63" name="Graphic 16" descr="Tools">
            <a:extLst>
              <a:ext uri="{FF2B5EF4-FFF2-40B4-BE49-F238E27FC236}">
                <a16:creationId xmlns:a16="http://schemas.microsoft.com/office/drawing/2014/main" id="{13226D04-D462-4D19-A9B3-5E9AC3788334}"/>
              </a:ext>
            </a:extLst>
          </p:cNvPr>
          <p:cNvGrpSpPr/>
          <p:nvPr/>
        </p:nvGrpSpPr>
        <p:grpSpPr>
          <a:xfrm>
            <a:off x="7449490" y="1665589"/>
            <a:ext cx="329825" cy="330134"/>
            <a:chOff x="5852226" y="3185226"/>
            <a:chExt cx="775093" cy="775821"/>
          </a:xfrm>
          <a:solidFill>
            <a:schemeClr val="bg1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D3D7143-BC4B-4F37-9D5E-972B4D7B3150}"/>
                </a:ext>
              </a:extLst>
            </p:cNvPr>
            <p:cNvSpPr/>
            <p:nvPr/>
          </p:nvSpPr>
          <p:spPr>
            <a:xfrm>
              <a:off x="6263059" y="3596630"/>
              <a:ext cx="364083" cy="363883"/>
            </a:xfrm>
            <a:custGeom>
              <a:avLst/>
              <a:gdLst>
                <a:gd name="connsiteX0" fmla="*/ 99060 w 364083"/>
                <a:gd name="connsiteY0" fmla="*/ 0 h 363883"/>
                <a:gd name="connsiteX1" fmla="*/ 85592 w 364083"/>
                <a:gd name="connsiteY1" fmla="*/ 13478 h 363883"/>
                <a:gd name="connsiteX2" fmla="*/ 336661 w 364083"/>
                <a:gd name="connsiteY2" fmla="*/ 263985 h 363883"/>
                <a:gd name="connsiteX3" fmla="*/ 330470 w 364083"/>
                <a:gd name="connsiteY3" fmla="*/ 329908 h 363883"/>
                <a:gd name="connsiteX4" fmla="*/ 294370 w 364083"/>
                <a:gd name="connsiteY4" fmla="*/ 344843 h 363883"/>
                <a:gd name="connsiteX5" fmla="*/ 265576 w 364083"/>
                <a:gd name="connsiteY5" fmla="*/ 335566 h 363883"/>
                <a:gd name="connsiteX6" fmla="*/ 260423 w 364083"/>
                <a:gd name="connsiteY6" fmla="*/ 331756 h 363883"/>
                <a:gd name="connsiteX7" fmla="*/ 258337 w 364083"/>
                <a:gd name="connsiteY7" fmla="*/ 329851 h 363883"/>
                <a:gd name="connsiteX8" fmla="*/ 13468 w 364083"/>
                <a:gd name="connsiteY8" fmla="*/ 85592 h 363883"/>
                <a:gd name="connsiteX9" fmla="*/ 0 w 364083"/>
                <a:gd name="connsiteY9" fmla="*/ 99060 h 363883"/>
                <a:gd name="connsiteX10" fmla="*/ 245297 w 364083"/>
                <a:gd name="connsiteY10" fmla="*/ 343262 h 363883"/>
                <a:gd name="connsiteX11" fmla="*/ 254403 w 364083"/>
                <a:gd name="connsiteY11" fmla="*/ 350987 h 363883"/>
                <a:gd name="connsiteX12" fmla="*/ 294408 w 364083"/>
                <a:gd name="connsiteY12" fmla="*/ 363884 h 363883"/>
                <a:gd name="connsiteX13" fmla="*/ 343938 w 364083"/>
                <a:gd name="connsiteY13" fmla="*/ 343367 h 363883"/>
                <a:gd name="connsiteX14" fmla="*/ 351558 w 364083"/>
                <a:gd name="connsiteY14" fmla="*/ 251927 h 3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083" h="363883">
                  <a:moveTo>
                    <a:pt x="99060" y="0"/>
                  </a:moveTo>
                  <a:lnTo>
                    <a:pt x="85592" y="13478"/>
                  </a:lnTo>
                  <a:lnTo>
                    <a:pt x="336661" y="263985"/>
                  </a:lnTo>
                  <a:cubicBezTo>
                    <a:pt x="349742" y="284832"/>
                    <a:pt x="347203" y="311862"/>
                    <a:pt x="330470" y="329908"/>
                  </a:cubicBezTo>
                  <a:cubicBezTo>
                    <a:pt x="320870" y="339441"/>
                    <a:pt x="307899" y="344806"/>
                    <a:pt x="294370" y="344843"/>
                  </a:cubicBezTo>
                  <a:cubicBezTo>
                    <a:pt x="284032" y="344879"/>
                    <a:pt x="273949" y="341630"/>
                    <a:pt x="265576" y="335566"/>
                  </a:cubicBezTo>
                  <a:cubicBezTo>
                    <a:pt x="265576" y="335566"/>
                    <a:pt x="262414" y="333413"/>
                    <a:pt x="260423" y="331756"/>
                  </a:cubicBezTo>
                  <a:cubicBezTo>
                    <a:pt x="259861" y="331299"/>
                    <a:pt x="258337" y="329851"/>
                    <a:pt x="258337" y="329851"/>
                  </a:cubicBezTo>
                  <a:lnTo>
                    <a:pt x="13468" y="85592"/>
                  </a:lnTo>
                  <a:lnTo>
                    <a:pt x="0" y="99060"/>
                  </a:lnTo>
                  <a:lnTo>
                    <a:pt x="245297" y="343262"/>
                  </a:lnTo>
                  <a:lnTo>
                    <a:pt x="254403" y="350987"/>
                  </a:lnTo>
                  <a:cubicBezTo>
                    <a:pt x="266038" y="359410"/>
                    <a:pt x="280045" y="363926"/>
                    <a:pt x="294408" y="363884"/>
                  </a:cubicBezTo>
                  <a:cubicBezTo>
                    <a:pt x="312983" y="363869"/>
                    <a:pt x="330795" y="356491"/>
                    <a:pt x="343938" y="343367"/>
                  </a:cubicBezTo>
                  <a:cubicBezTo>
                    <a:pt x="367606" y="318445"/>
                    <a:pt x="370774" y="280423"/>
                    <a:pt x="351558" y="2519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87DD46E-2448-42E1-806F-CAB78CD42A22}"/>
                </a:ext>
              </a:extLst>
            </p:cNvPr>
            <p:cNvSpPr/>
            <p:nvPr/>
          </p:nvSpPr>
          <p:spPr>
            <a:xfrm>
              <a:off x="5852226" y="3185226"/>
              <a:ext cx="775093" cy="775821"/>
            </a:xfrm>
            <a:custGeom>
              <a:avLst/>
              <a:gdLst>
                <a:gd name="connsiteX0" fmla="*/ 644909 w 775093"/>
                <a:gd name="connsiteY0" fmla="*/ 274320 h 775821"/>
                <a:gd name="connsiteX1" fmla="*/ 775092 w 775093"/>
                <a:gd name="connsiteY1" fmla="*/ 145311 h 775821"/>
                <a:gd name="connsiteX2" fmla="*/ 766201 w 775093"/>
                <a:gd name="connsiteY2" fmla="*/ 97546 h 775821"/>
                <a:gd name="connsiteX3" fmla="*/ 689048 w 775093"/>
                <a:gd name="connsiteY3" fmla="*/ 174698 h 775821"/>
                <a:gd name="connsiteX4" fmla="*/ 628088 w 775093"/>
                <a:gd name="connsiteY4" fmla="*/ 158506 h 775821"/>
                <a:gd name="connsiteX5" fmla="*/ 612848 w 775093"/>
                <a:gd name="connsiteY5" fmla="*/ 98498 h 775821"/>
                <a:gd name="connsiteX6" fmla="*/ 690001 w 775093"/>
                <a:gd name="connsiteY6" fmla="*/ 21346 h 775821"/>
                <a:gd name="connsiteX7" fmla="*/ 644900 w 775093"/>
                <a:gd name="connsiteY7" fmla="*/ 13183 h 775821"/>
                <a:gd name="connsiteX8" fmla="*/ 556651 w 775093"/>
                <a:gd name="connsiteY8" fmla="*/ 47063 h 775821"/>
                <a:gd name="connsiteX9" fmla="*/ 518551 w 775093"/>
                <a:gd name="connsiteY9" fmla="*/ 177556 h 775821"/>
                <a:gd name="connsiteX10" fmla="*/ 368265 w 775093"/>
                <a:gd name="connsiteY10" fmla="*/ 327841 h 775821"/>
                <a:gd name="connsiteX11" fmla="*/ 159639 w 775093"/>
                <a:gd name="connsiteY11" fmla="*/ 119453 h 775821"/>
                <a:gd name="connsiteX12" fmla="*/ 135579 w 775093"/>
                <a:gd name="connsiteY12" fmla="*/ 72304 h 775821"/>
                <a:gd name="connsiteX13" fmla="*/ 45415 w 775093"/>
                <a:gd name="connsiteY13" fmla="*/ 0 h 775821"/>
                <a:gd name="connsiteX14" fmla="*/ 0 w 775093"/>
                <a:gd name="connsiteY14" fmla="*/ 45415 h 775821"/>
                <a:gd name="connsiteX15" fmla="*/ 72390 w 775093"/>
                <a:gd name="connsiteY15" fmla="*/ 135588 h 775821"/>
                <a:gd name="connsiteX16" fmla="*/ 119453 w 775093"/>
                <a:gd name="connsiteY16" fmla="*/ 159639 h 775821"/>
                <a:gd name="connsiteX17" fmla="*/ 328051 w 775093"/>
                <a:gd name="connsiteY17" fmla="*/ 367989 h 775821"/>
                <a:gd name="connsiteX18" fmla="*/ 32776 w 775093"/>
                <a:gd name="connsiteY18" fmla="*/ 663331 h 775821"/>
                <a:gd name="connsiteX19" fmla="*/ 14678 w 775093"/>
                <a:gd name="connsiteY19" fmla="*/ 727148 h 775821"/>
                <a:gd name="connsiteX20" fmla="*/ 61351 w 775093"/>
                <a:gd name="connsiteY20" fmla="*/ 773821 h 775821"/>
                <a:gd name="connsiteX21" fmla="*/ 125168 w 775093"/>
                <a:gd name="connsiteY21" fmla="*/ 755723 h 775821"/>
                <a:gd name="connsiteX22" fmla="*/ 610943 w 775093"/>
                <a:gd name="connsiteY22" fmla="*/ 269948 h 775821"/>
                <a:gd name="connsiteX23" fmla="*/ 644909 w 775093"/>
                <a:gd name="connsiteY23" fmla="*/ 274320 h 775821"/>
                <a:gd name="connsiteX24" fmla="*/ 131893 w 775093"/>
                <a:gd name="connsiteY24" fmla="*/ 145104 h 775821"/>
                <a:gd name="connsiteX25" fmla="*/ 84639 w 775093"/>
                <a:gd name="connsiteY25" fmla="*/ 120472 h 775821"/>
                <a:gd name="connsiteX26" fmla="*/ 25584 w 775093"/>
                <a:gd name="connsiteY26" fmla="*/ 46806 h 775821"/>
                <a:gd name="connsiteX27" fmla="*/ 46844 w 775093"/>
                <a:gd name="connsiteY27" fmla="*/ 25546 h 775821"/>
                <a:gd name="connsiteX28" fmla="*/ 120510 w 775093"/>
                <a:gd name="connsiteY28" fmla="*/ 84601 h 775821"/>
                <a:gd name="connsiteX29" fmla="*/ 144037 w 775093"/>
                <a:gd name="connsiteY29" fmla="*/ 130883 h 775821"/>
                <a:gd name="connsiteX30" fmla="*/ 354768 w 775093"/>
                <a:gd name="connsiteY30" fmla="*/ 341290 h 775821"/>
                <a:gd name="connsiteX31" fmla="*/ 341567 w 775093"/>
                <a:gd name="connsiteY31" fmla="*/ 354492 h 775821"/>
                <a:gd name="connsiteX32" fmla="*/ 597475 w 775093"/>
                <a:gd name="connsiteY32" fmla="*/ 256480 h 775821"/>
                <a:gd name="connsiteX33" fmla="*/ 111700 w 775093"/>
                <a:gd name="connsiteY33" fmla="*/ 742255 h 775821"/>
                <a:gd name="connsiteX34" fmla="*/ 77543 w 775093"/>
                <a:gd name="connsiteY34" fmla="*/ 756771 h 775821"/>
                <a:gd name="connsiteX35" fmla="*/ 65980 w 775093"/>
                <a:gd name="connsiteY35" fmla="*/ 755333 h 775821"/>
                <a:gd name="connsiteX36" fmla="*/ 33166 w 775093"/>
                <a:gd name="connsiteY36" fmla="*/ 722528 h 775821"/>
                <a:gd name="connsiteX37" fmla="*/ 45863 w 775093"/>
                <a:gd name="connsiteY37" fmla="*/ 677180 h 775821"/>
                <a:gd name="connsiteX38" fmla="*/ 46063 w 775093"/>
                <a:gd name="connsiteY38" fmla="*/ 676989 h 775821"/>
                <a:gd name="connsiteX39" fmla="*/ 46253 w 775093"/>
                <a:gd name="connsiteY39" fmla="*/ 676799 h 775821"/>
                <a:gd name="connsiteX40" fmla="*/ 532028 w 775093"/>
                <a:gd name="connsiteY40" fmla="*/ 191024 h 775821"/>
                <a:gd name="connsiteX41" fmla="*/ 539744 w 775093"/>
                <a:gd name="connsiteY41" fmla="*/ 183318 h 775821"/>
                <a:gd name="connsiteX42" fmla="*/ 536991 w 775093"/>
                <a:gd name="connsiteY42" fmla="*/ 172793 h 775821"/>
                <a:gd name="connsiteX43" fmla="*/ 569376 w 775093"/>
                <a:gd name="connsiteY43" fmla="*/ 61293 h 775821"/>
                <a:gd name="connsiteX44" fmla="*/ 651748 w 775093"/>
                <a:gd name="connsiteY44" fmla="*/ 32471 h 775821"/>
                <a:gd name="connsiteX45" fmla="*/ 651815 w 775093"/>
                <a:gd name="connsiteY45" fmla="*/ 32642 h 775821"/>
                <a:gd name="connsiteX46" fmla="*/ 591722 w 775093"/>
                <a:gd name="connsiteY46" fmla="*/ 92688 h 775821"/>
                <a:gd name="connsiteX47" fmla="*/ 612381 w 775093"/>
                <a:gd name="connsiteY47" fmla="*/ 174041 h 775821"/>
                <a:gd name="connsiteX48" fmla="*/ 694763 w 775093"/>
                <a:gd name="connsiteY48" fmla="*/ 195948 h 775821"/>
                <a:gd name="connsiteX49" fmla="*/ 755428 w 775093"/>
                <a:gd name="connsiteY49" fmla="*/ 135274 h 775821"/>
                <a:gd name="connsiteX50" fmla="*/ 755599 w 775093"/>
                <a:gd name="connsiteY50" fmla="*/ 135341 h 775821"/>
                <a:gd name="connsiteX51" fmla="*/ 727424 w 775093"/>
                <a:gd name="connsiteY51" fmla="*/ 218961 h 775821"/>
                <a:gd name="connsiteX52" fmla="*/ 644909 w 775093"/>
                <a:gd name="connsiteY52" fmla="*/ 255289 h 775821"/>
                <a:gd name="connsiteX53" fmla="*/ 615734 w 775093"/>
                <a:gd name="connsiteY53" fmla="*/ 251479 h 775821"/>
                <a:gd name="connsiteX54" fmla="*/ 605180 w 775093"/>
                <a:gd name="connsiteY54" fmla="*/ 248736 h 77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75093" h="775821">
                  <a:moveTo>
                    <a:pt x="644909" y="274320"/>
                  </a:moveTo>
                  <a:cubicBezTo>
                    <a:pt x="716483" y="274644"/>
                    <a:pt x="774767" y="216885"/>
                    <a:pt x="775092" y="145311"/>
                  </a:cubicBezTo>
                  <a:cubicBezTo>
                    <a:pt x="775165" y="128971"/>
                    <a:pt x="772149" y="112765"/>
                    <a:pt x="766201" y="97546"/>
                  </a:cubicBezTo>
                  <a:lnTo>
                    <a:pt x="689048" y="174698"/>
                  </a:lnTo>
                  <a:lnTo>
                    <a:pt x="628088" y="158506"/>
                  </a:lnTo>
                  <a:lnTo>
                    <a:pt x="612848" y="98498"/>
                  </a:lnTo>
                  <a:lnTo>
                    <a:pt x="690001" y="21346"/>
                  </a:lnTo>
                  <a:cubicBezTo>
                    <a:pt x="675579" y="15938"/>
                    <a:pt x="660302" y="13173"/>
                    <a:pt x="644900" y="13183"/>
                  </a:cubicBezTo>
                  <a:cubicBezTo>
                    <a:pt x="612320" y="13255"/>
                    <a:pt x="580908" y="25315"/>
                    <a:pt x="556651" y="47063"/>
                  </a:cubicBezTo>
                  <a:cubicBezTo>
                    <a:pt x="520639" y="80070"/>
                    <a:pt x="505957" y="130357"/>
                    <a:pt x="518551" y="177556"/>
                  </a:cubicBezTo>
                  <a:lnTo>
                    <a:pt x="368265" y="327841"/>
                  </a:lnTo>
                  <a:lnTo>
                    <a:pt x="159639" y="119453"/>
                  </a:lnTo>
                  <a:lnTo>
                    <a:pt x="135579" y="72304"/>
                  </a:lnTo>
                  <a:lnTo>
                    <a:pt x="45415" y="0"/>
                  </a:lnTo>
                  <a:lnTo>
                    <a:pt x="0" y="45415"/>
                  </a:lnTo>
                  <a:lnTo>
                    <a:pt x="72390" y="135588"/>
                  </a:lnTo>
                  <a:lnTo>
                    <a:pt x="119453" y="159639"/>
                  </a:lnTo>
                  <a:lnTo>
                    <a:pt x="328051" y="367989"/>
                  </a:lnTo>
                  <a:lnTo>
                    <a:pt x="32776" y="663331"/>
                  </a:lnTo>
                  <a:cubicBezTo>
                    <a:pt x="15727" y="679814"/>
                    <a:pt x="8820" y="704169"/>
                    <a:pt x="14678" y="727148"/>
                  </a:cubicBezTo>
                  <a:cubicBezTo>
                    <a:pt x="20482" y="750098"/>
                    <a:pt x="38401" y="768017"/>
                    <a:pt x="61351" y="773821"/>
                  </a:cubicBezTo>
                  <a:cubicBezTo>
                    <a:pt x="84328" y="779587"/>
                    <a:pt x="108638" y="772693"/>
                    <a:pt x="125168" y="755723"/>
                  </a:cubicBezTo>
                  <a:lnTo>
                    <a:pt x="610943" y="269948"/>
                  </a:lnTo>
                  <a:cubicBezTo>
                    <a:pt x="622034" y="272841"/>
                    <a:pt x="633448" y="274310"/>
                    <a:pt x="644909" y="274320"/>
                  </a:cubicBezTo>
                  <a:close/>
                  <a:moveTo>
                    <a:pt x="131893" y="145104"/>
                  </a:moveTo>
                  <a:lnTo>
                    <a:pt x="84639" y="120472"/>
                  </a:lnTo>
                  <a:lnTo>
                    <a:pt x="25584" y="46806"/>
                  </a:lnTo>
                  <a:lnTo>
                    <a:pt x="46844" y="25546"/>
                  </a:lnTo>
                  <a:lnTo>
                    <a:pt x="120510" y="84601"/>
                  </a:lnTo>
                  <a:lnTo>
                    <a:pt x="144037" y="130883"/>
                  </a:lnTo>
                  <a:lnTo>
                    <a:pt x="354768" y="341290"/>
                  </a:lnTo>
                  <a:lnTo>
                    <a:pt x="341567" y="354492"/>
                  </a:lnTo>
                  <a:close/>
                  <a:moveTo>
                    <a:pt x="597475" y="256480"/>
                  </a:moveTo>
                  <a:lnTo>
                    <a:pt x="111700" y="742255"/>
                  </a:lnTo>
                  <a:cubicBezTo>
                    <a:pt x="102708" y="751458"/>
                    <a:pt x="90409" y="756684"/>
                    <a:pt x="77543" y="756771"/>
                  </a:cubicBezTo>
                  <a:cubicBezTo>
                    <a:pt x="73644" y="756771"/>
                    <a:pt x="69760" y="756287"/>
                    <a:pt x="65980" y="755333"/>
                  </a:cubicBezTo>
                  <a:cubicBezTo>
                    <a:pt x="49881" y="751195"/>
                    <a:pt x="37308" y="738626"/>
                    <a:pt x="33166" y="722528"/>
                  </a:cubicBezTo>
                  <a:cubicBezTo>
                    <a:pt x="29042" y="706230"/>
                    <a:pt x="33876" y="688967"/>
                    <a:pt x="45863" y="677180"/>
                  </a:cubicBezTo>
                  <a:lnTo>
                    <a:pt x="46063" y="676989"/>
                  </a:lnTo>
                  <a:lnTo>
                    <a:pt x="46253" y="676799"/>
                  </a:lnTo>
                  <a:lnTo>
                    <a:pt x="532028" y="191024"/>
                  </a:lnTo>
                  <a:lnTo>
                    <a:pt x="539744" y="183318"/>
                  </a:lnTo>
                  <a:lnTo>
                    <a:pt x="536991" y="172793"/>
                  </a:lnTo>
                  <a:cubicBezTo>
                    <a:pt x="526005" y="132494"/>
                    <a:pt x="538510" y="89437"/>
                    <a:pt x="569376" y="61293"/>
                  </a:cubicBezTo>
                  <a:cubicBezTo>
                    <a:pt x="591870" y="41051"/>
                    <a:pt x="621541" y="30669"/>
                    <a:pt x="651748" y="32471"/>
                  </a:cubicBezTo>
                  <a:lnTo>
                    <a:pt x="651815" y="32642"/>
                  </a:lnTo>
                  <a:lnTo>
                    <a:pt x="591722" y="92688"/>
                  </a:lnTo>
                  <a:lnTo>
                    <a:pt x="612381" y="174041"/>
                  </a:lnTo>
                  <a:lnTo>
                    <a:pt x="694763" y="195948"/>
                  </a:lnTo>
                  <a:lnTo>
                    <a:pt x="755428" y="135274"/>
                  </a:lnTo>
                  <a:cubicBezTo>
                    <a:pt x="755513" y="135188"/>
                    <a:pt x="755590" y="135217"/>
                    <a:pt x="755599" y="135341"/>
                  </a:cubicBezTo>
                  <a:cubicBezTo>
                    <a:pt x="757972" y="165886"/>
                    <a:pt x="747798" y="196080"/>
                    <a:pt x="727424" y="218961"/>
                  </a:cubicBezTo>
                  <a:cubicBezTo>
                    <a:pt x="706294" y="242194"/>
                    <a:pt x="676314" y="255393"/>
                    <a:pt x="644909" y="255289"/>
                  </a:cubicBezTo>
                  <a:cubicBezTo>
                    <a:pt x="635062" y="255262"/>
                    <a:pt x="625258" y="253982"/>
                    <a:pt x="615734" y="251479"/>
                  </a:cubicBezTo>
                  <a:lnTo>
                    <a:pt x="605180" y="2487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26D38F9-72F1-4082-B259-A34DF107C25A}"/>
                </a:ext>
              </a:extLst>
            </p:cNvPr>
            <p:cNvSpPr/>
            <p:nvPr/>
          </p:nvSpPr>
          <p:spPr>
            <a:xfrm>
              <a:off x="5908805" y="3873322"/>
              <a:ext cx="43586" cy="43586"/>
            </a:xfrm>
            <a:custGeom>
              <a:avLst/>
              <a:gdLst>
                <a:gd name="connsiteX0" fmla="*/ 21803 w 43586"/>
                <a:gd name="connsiteY0" fmla="*/ 0 h 43586"/>
                <a:gd name="connsiteX1" fmla="*/ 0 w 43586"/>
                <a:gd name="connsiteY1" fmla="*/ 21784 h 43586"/>
                <a:gd name="connsiteX2" fmla="*/ 21784 w 43586"/>
                <a:gd name="connsiteY2" fmla="*/ 43586 h 43586"/>
                <a:gd name="connsiteX3" fmla="*/ 43586 w 43586"/>
                <a:gd name="connsiteY3" fmla="*/ 21803 h 43586"/>
                <a:gd name="connsiteX4" fmla="*/ 43586 w 43586"/>
                <a:gd name="connsiteY4" fmla="*/ 21793 h 43586"/>
                <a:gd name="connsiteX5" fmla="*/ 21803 w 43586"/>
                <a:gd name="connsiteY5" fmla="*/ 0 h 4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86" h="43586">
                  <a:moveTo>
                    <a:pt x="21803" y="0"/>
                  </a:moveTo>
                  <a:cubicBezTo>
                    <a:pt x="9767" y="-5"/>
                    <a:pt x="6" y="9748"/>
                    <a:pt x="0" y="21784"/>
                  </a:cubicBezTo>
                  <a:cubicBezTo>
                    <a:pt x="-6" y="33819"/>
                    <a:pt x="9748" y="43581"/>
                    <a:pt x="21784" y="43586"/>
                  </a:cubicBezTo>
                  <a:cubicBezTo>
                    <a:pt x="33819" y="43592"/>
                    <a:pt x="43581" y="33838"/>
                    <a:pt x="43586" y="21803"/>
                  </a:cubicBezTo>
                  <a:cubicBezTo>
                    <a:pt x="43586" y="21800"/>
                    <a:pt x="43586" y="21796"/>
                    <a:pt x="43586" y="21793"/>
                  </a:cubicBezTo>
                  <a:cubicBezTo>
                    <a:pt x="43586" y="9761"/>
                    <a:pt x="33835" y="6"/>
                    <a:pt x="218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aphic 18" descr="Bar graph with upward trend">
            <a:extLst>
              <a:ext uri="{FF2B5EF4-FFF2-40B4-BE49-F238E27FC236}">
                <a16:creationId xmlns:a16="http://schemas.microsoft.com/office/drawing/2014/main" id="{7F7053C5-73CF-4721-BDB1-EA0E0625B02C}"/>
              </a:ext>
            </a:extLst>
          </p:cNvPr>
          <p:cNvGrpSpPr/>
          <p:nvPr/>
        </p:nvGrpSpPr>
        <p:grpSpPr>
          <a:xfrm>
            <a:off x="7550345" y="3548705"/>
            <a:ext cx="303589" cy="303589"/>
            <a:chOff x="6072150" y="3414675"/>
            <a:chExt cx="647700" cy="647700"/>
          </a:xfrm>
          <a:solidFill>
            <a:schemeClr val="bg1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832F575-B7CB-44F7-A61E-2CAEA95229F1}"/>
                </a:ext>
              </a:extLst>
            </p:cNvPr>
            <p:cNvSpPr/>
            <p:nvPr/>
          </p:nvSpPr>
          <p:spPr>
            <a:xfrm>
              <a:off x="6072435" y="3414675"/>
              <a:ext cx="647414" cy="647700"/>
            </a:xfrm>
            <a:custGeom>
              <a:avLst/>
              <a:gdLst>
                <a:gd name="connsiteX0" fmla="*/ 0 w 647414"/>
                <a:gd name="connsiteY0" fmla="*/ 628650 h 647700"/>
                <a:gd name="connsiteX1" fmla="*/ 628364 w 647414"/>
                <a:gd name="connsiteY1" fmla="*/ 628650 h 647700"/>
                <a:gd name="connsiteX2" fmla="*/ 628364 w 647414"/>
                <a:gd name="connsiteY2" fmla="*/ 0 h 647700"/>
                <a:gd name="connsiteX3" fmla="*/ 647414 w 647414"/>
                <a:gd name="connsiteY3" fmla="*/ 0 h 647700"/>
                <a:gd name="connsiteX4" fmla="*/ 647414 w 647414"/>
                <a:gd name="connsiteY4" fmla="*/ 647700 h 647700"/>
                <a:gd name="connsiteX5" fmla="*/ 0 w 647414"/>
                <a:gd name="connsiteY5" fmla="*/ 647700 h 647700"/>
                <a:gd name="connsiteX6" fmla="*/ 0 w 647414"/>
                <a:gd name="connsiteY6" fmla="*/ 62865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414" h="647700">
                  <a:moveTo>
                    <a:pt x="0" y="628650"/>
                  </a:moveTo>
                  <a:lnTo>
                    <a:pt x="628364" y="628650"/>
                  </a:lnTo>
                  <a:lnTo>
                    <a:pt x="628364" y="0"/>
                  </a:lnTo>
                  <a:lnTo>
                    <a:pt x="647414" y="0"/>
                  </a:lnTo>
                  <a:lnTo>
                    <a:pt x="647414" y="647700"/>
                  </a:lnTo>
                  <a:lnTo>
                    <a:pt x="0" y="647700"/>
                  </a:lnTo>
                  <a:lnTo>
                    <a:pt x="0" y="628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BC7D6B4-941D-48E4-AA0D-A56D7C2D9F8F}"/>
                </a:ext>
              </a:extLst>
            </p:cNvPr>
            <p:cNvSpPr/>
            <p:nvPr/>
          </p:nvSpPr>
          <p:spPr>
            <a:xfrm>
              <a:off x="6072150" y="3414675"/>
              <a:ext cx="152400" cy="571500"/>
            </a:xfrm>
            <a:custGeom>
              <a:avLst/>
              <a:gdLst>
                <a:gd name="connsiteX0" fmla="*/ 0 w 152400"/>
                <a:gd name="connsiteY0" fmla="*/ 571500 h 571500"/>
                <a:gd name="connsiteX1" fmla="*/ 152400 w 152400"/>
                <a:gd name="connsiteY1" fmla="*/ 571500 h 571500"/>
                <a:gd name="connsiteX2" fmla="*/ 152400 w 152400"/>
                <a:gd name="connsiteY2" fmla="*/ 0 h 571500"/>
                <a:gd name="connsiteX3" fmla="*/ 0 w 152400"/>
                <a:gd name="connsiteY3" fmla="*/ 0 h 571500"/>
                <a:gd name="connsiteX4" fmla="*/ 19050 w 152400"/>
                <a:gd name="connsiteY4" fmla="*/ 19050 h 571500"/>
                <a:gd name="connsiteX5" fmla="*/ 133350 w 152400"/>
                <a:gd name="connsiteY5" fmla="*/ 19050 h 571500"/>
                <a:gd name="connsiteX6" fmla="*/ 133350 w 152400"/>
                <a:gd name="connsiteY6" fmla="*/ 552450 h 571500"/>
                <a:gd name="connsiteX7" fmla="*/ 19050 w 152400"/>
                <a:gd name="connsiteY7" fmla="*/ 5524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571500">
                  <a:moveTo>
                    <a:pt x="0" y="571500"/>
                  </a:moveTo>
                  <a:lnTo>
                    <a:pt x="152400" y="571500"/>
                  </a:lnTo>
                  <a:lnTo>
                    <a:pt x="152400" y="0"/>
                  </a:lnTo>
                  <a:lnTo>
                    <a:pt x="0" y="0"/>
                  </a:lnTo>
                  <a:close/>
                  <a:moveTo>
                    <a:pt x="19050" y="19050"/>
                  </a:moveTo>
                  <a:lnTo>
                    <a:pt x="133350" y="19050"/>
                  </a:lnTo>
                  <a:lnTo>
                    <a:pt x="133350" y="552450"/>
                  </a:lnTo>
                  <a:lnTo>
                    <a:pt x="19050" y="5524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E6EA844-1673-44BA-AF57-1ADE41216C8B}"/>
                </a:ext>
              </a:extLst>
            </p:cNvPr>
            <p:cNvSpPr/>
            <p:nvPr/>
          </p:nvSpPr>
          <p:spPr>
            <a:xfrm>
              <a:off x="6281700" y="3624225"/>
              <a:ext cx="152400" cy="361950"/>
            </a:xfrm>
            <a:custGeom>
              <a:avLst/>
              <a:gdLst>
                <a:gd name="connsiteX0" fmla="*/ 152400 w 152400"/>
                <a:gd name="connsiteY0" fmla="*/ 0 h 361950"/>
                <a:gd name="connsiteX1" fmla="*/ 0 w 152400"/>
                <a:gd name="connsiteY1" fmla="*/ 0 h 361950"/>
                <a:gd name="connsiteX2" fmla="*/ 0 w 152400"/>
                <a:gd name="connsiteY2" fmla="*/ 361950 h 361950"/>
                <a:gd name="connsiteX3" fmla="*/ 152400 w 152400"/>
                <a:gd name="connsiteY3" fmla="*/ 361950 h 361950"/>
                <a:gd name="connsiteX4" fmla="*/ 133350 w 152400"/>
                <a:gd name="connsiteY4" fmla="*/ 342900 h 361950"/>
                <a:gd name="connsiteX5" fmla="*/ 19050 w 152400"/>
                <a:gd name="connsiteY5" fmla="*/ 342900 h 361950"/>
                <a:gd name="connsiteX6" fmla="*/ 19050 w 152400"/>
                <a:gd name="connsiteY6" fmla="*/ 19050 h 361950"/>
                <a:gd name="connsiteX7" fmla="*/ 133350 w 152400"/>
                <a:gd name="connsiteY7" fmla="*/ 190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361950">
                  <a:moveTo>
                    <a:pt x="152400" y="0"/>
                  </a:moveTo>
                  <a:lnTo>
                    <a:pt x="0" y="0"/>
                  </a:lnTo>
                  <a:lnTo>
                    <a:pt x="0" y="361950"/>
                  </a:lnTo>
                  <a:lnTo>
                    <a:pt x="152400" y="361950"/>
                  </a:lnTo>
                  <a:close/>
                  <a:moveTo>
                    <a:pt x="133350" y="342900"/>
                  </a:moveTo>
                  <a:lnTo>
                    <a:pt x="19050" y="342900"/>
                  </a:lnTo>
                  <a:lnTo>
                    <a:pt x="19050" y="19050"/>
                  </a:lnTo>
                  <a:lnTo>
                    <a:pt x="13335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0202267-5331-4552-9233-F945E7367F6F}"/>
                </a:ext>
              </a:extLst>
            </p:cNvPr>
            <p:cNvSpPr/>
            <p:nvPr/>
          </p:nvSpPr>
          <p:spPr>
            <a:xfrm>
              <a:off x="6491250" y="3795675"/>
              <a:ext cx="152400" cy="190500"/>
            </a:xfrm>
            <a:custGeom>
              <a:avLst/>
              <a:gdLst>
                <a:gd name="connsiteX0" fmla="*/ 152400 w 152400"/>
                <a:gd name="connsiteY0" fmla="*/ 0 h 190500"/>
                <a:gd name="connsiteX1" fmla="*/ 0 w 152400"/>
                <a:gd name="connsiteY1" fmla="*/ 0 h 190500"/>
                <a:gd name="connsiteX2" fmla="*/ 0 w 152400"/>
                <a:gd name="connsiteY2" fmla="*/ 190500 h 190500"/>
                <a:gd name="connsiteX3" fmla="*/ 152400 w 152400"/>
                <a:gd name="connsiteY3" fmla="*/ 190500 h 190500"/>
                <a:gd name="connsiteX4" fmla="*/ 133350 w 152400"/>
                <a:gd name="connsiteY4" fmla="*/ 171450 h 190500"/>
                <a:gd name="connsiteX5" fmla="*/ 19050 w 152400"/>
                <a:gd name="connsiteY5" fmla="*/ 171450 h 190500"/>
                <a:gd name="connsiteX6" fmla="*/ 19050 w 152400"/>
                <a:gd name="connsiteY6" fmla="*/ 19050 h 190500"/>
                <a:gd name="connsiteX7" fmla="*/ 133350 w 152400"/>
                <a:gd name="connsiteY7" fmla="*/ 190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90500">
                  <a:moveTo>
                    <a:pt x="1524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52400" y="190500"/>
                  </a:lnTo>
                  <a:close/>
                  <a:moveTo>
                    <a:pt x="133350" y="171450"/>
                  </a:moveTo>
                  <a:lnTo>
                    <a:pt x="19050" y="171450"/>
                  </a:lnTo>
                  <a:lnTo>
                    <a:pt x="19050" y="19050"/>
                  </a:lnTo>
                  <a:lnTo>
                    <a:pt x="13335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BD34203-F435-4307-B437-692CA9277A36}"/>
                </a:ext>
              </a:extLst>
            </p:cNvPr>
            <p:cNvSpPr/>
            <p:nvPr/>
          </p:nvSpPr>
          <p:spPr>
            <a:xfrm>
              <a:off x="6338850" y="3414675"/>
              <a:ext cx="311534" cy="311534"/>
            </a:xfrm>
            <a:custGeom>
              <a:avLst/>
              <a:gdLst>
                <a:gd name="connsiteX0" fmla="*/ 298066 w 311534"/>
                <a:gd name="connsiteY0" fmla="*/ 311534 h 311534"/>
                <a:gd name="connsiteX1" fmla="*/ 19183 w 311534"/>
                <a:gd name="connsiteY1" fmla="*/ 32652 h 311534"/>
                <a:gd name="connsiteX2" fmla="*/ 19049 w 311534"/>
                <a:gd name="connsiteY2" fmla="*/ 32653 h 311534"/>
                <a:gd name="connsiteX3" fmla="*/ 19021 w 311534"/>
                <a:gd name="connsiteY3" fmla="*/ 32718 h 311534"/>
                <a:gd name="connsiteX4" fmla="*/ 19021 w 311534"/>
                <a:gd name="connsiteY4" fmla="*/ 123825 h 311534"/>
                <a:gd name="connsiteX5" fmla="*/ 0 w 311534"/>
                <a:gd name="connsiteY5" fmla="*/ 123825 h 311534"/>
                <a:gd name="connsiteX6" fmla="*/ 0 w 311534"/>
                <a:gd name="connsiteY6" fmla="*/ 0 h 311534"/>
                <a:gd name="connsiteX7" fmla="*/ 123539 w 311534"/>
                <a:gd name="connsiteY7" fmla="*/ 0 h 311534"/>
                <a:gd name="connsiteX8" fmla="*/ 123539 w 311534"/>
                <a:gd name="connsiteY8" fmla="*/ 19050 h 311534"/>
                <a:gd name="connsiteX9" fmla="*/ 32747 w 311534"/>
                <a:gd name="connsiteY9" fmla="*/ 19050 h 311534"/>
                <a:gd name="connsiteX10" fmla="*/ 32653 w 311534"/>
                <a:gd name="connsiteY10" fmla="*/ 19146 h 311534"/>
                <a:gd name="connsiteX11" fmla="*/ 32680 w 311534"/>
                <a:gd name="connsiteY11" fmla="*/ 19212 h 311534"/>
                <a:gd name="connsiteX12" fmla="*/ 311534 w 311534"/>
                <a:gd name="connsiteY12" fmla="*/ 298066 h 31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534" h="311534">
                  <a:moveTo>
                    <a:pt x="298066" y="311534"/>
                  </a:moveTo>
                  <a:lnTo>
                    <a:pt x="19183" y="32652"/>
                  </a:lnTo>
                  <a:cubicBezTo>
                    <a:pt x="19146" y="32615"/>
                    <a:pt x="19085" y="32616"/>
                    <a:pt x="19049" y="32653"/>
                  </a:cubicBezTo>
                  <a:cubicBezTo>
                    <a:pt x="19032" y="32671"/>
                    <a:pt x="19021" y="32694"/>
                    <a:pt x="19021" y="32718"/>
                  </a:cubicBezTo>
                  <a:lnTo>
                    <a:pt x="19021" y="123825"/>
                  </a:lnTo>
                  <a:lnTo>
                    <a:pt x="0" y="123825"/>
                  </a:lnTo>
                  <a:lnTo>
                    <a:pt x="0" y="0"/>
                  </a:lnTo>
                  <a:lnTo>
                    <a:pt x="123539" y="0"/>
                  </a:lnTo>
                  <a:lnTo>
                    <a:pt x="123539" y="19050"/>
                  </a:lnTo>
                  <a:lnTo>
                    <a:pt x="32747" y="19050"/>
                  </a:lnTo>
                  <a:cubicBezTo>
                    <a:pt x="32695" y="19051"/>
                    <a:pt x="32653" y="19094"/>
                    <a:pt x="32653" y="19146"/>
                  </a:cubicBezTo>
                  <a:cubicBezTo>
                    <a:pt x="32654" y="19171"/>
                    <a:pt x="32663" y="19195"/>
                    <a:pt x="32680" y="19212"/>
                  </a:cubicBezTo>
                  <a:lnTo>
                    <a:pt x="311534" y="2980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3" name="Graphic 72" descr="Group brainstorm">
            <a:extLst>
              <a:ext uri="{FF2B5EF4-FFF2-40B4-BE49-F238E27FC236}">
                <a16:creationId xmlns:a16="http://schemas.microsoft.com/office/drawing/2014/main" id="{E3FC6DCD-1AC2-46C1-9CE1-282AD6AFE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9311" y="5353461"/>
            <a:ext cx="423081" cy="423081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970AED1-3EE2-4586-98CB-F1E5905C33F0}"/>
              </a:ext>
            </a:extLst>
          </p:cNvPr>
          <p:cNvSpPr/>
          <p:nvPr/>
        </p:nvSpPr>
        <p:spPr>
          <a:xfrm>
            <a:off x="8331911" y="2562280"/>
            <a:ext cx="3154059" cy="993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Certified Oracle Database Specialists – Oracle 8I to Oracle 12c.</a:t>
            </a:r>
          </a:p>
          <a:p>
            <a:pPr>
              <a:lnSpc>
                <a:spcPct val="150000"/>
              </a:lnSpc>
            </a:pPr>
            <a:r>
              <a:rPr lang="hr-H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Certified Oracle Cloud Architects with Autonomous Database Certification.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2F6BD90-6841-4306-8AD4-D283656F4BCF}"/>
              </a:ext>
            </a:extLst>
          </p:cNvPr>
          <p:cNvSpPr/>
          <p:nvPr/>
        </p:nvSpPr>
        <p:spPr>
          <a:xfrm>
            <a:off x="8331912" y="5260568"/>
            <a:ext cx="3154059" cy="5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3 DBA’s in Croatia and 2 DBA’s in India to provide 24/7 support.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38CAA5C-3E2A-4359-B928-B98CF5756884}"/>
              </a:ext>
            </a:extLst>
          </p:cNvPr>
          <p:cNvSpPr/>
          <p:nvPr/>
        </p:nvSpPr>
        <p:spPr>
          <a:xfrm>
            <a:off x="7216296" y="2616413"/>
            <a:ext cx="864538" cy="864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B4396BF8-70BC-47DD-8981-6826DBD99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7599" y="4128574"/>
            <a:ext cx="395505" cy="395506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6DAE4892-D9BC-4FBE-9B36-CFF95737CC3F}"/>
              </a:ext>
            </a:extLst>
          </p:cNvPr>
          <p:cNvSpPr/>
          <p:nvPr/>
        </p:nvSpPr>
        <p:spPr>
          <a:xfrm>
            <a:off x="8342137" y="4196384"/>
            <a:ext cx="3154059" cy="30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are centrally located in Croatia (Korčula).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35310FF1-1F4F-4DDB-AFD2-DDBEF2E96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49490" y="2854607"/>
            <a:ext cx="409206" cy="4092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43A8951-3D50-46F8-AD83-2EFFE516D0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1885" y="5205589"/>
            <a:ext cx="1909708" cy="5486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0FB4101-7D69-4D20-B8CB-DB189C7E70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468" y="2347277"/>
            <a:ext cx="5872543" cy="15933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C380479-3168-4A6C-A92F-E6434224E5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177" y="4676446"/>
            <a:ext cx="1909708" cy="5291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04B88B5-4AD9-464B-8261-39B4769593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8947" y="5789711"/>
            <a:ext cx="1778507" cy="5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5" grpId="0" animBg="1"/>
      <p:bldP spid="44" grpId="0" animBg="1"/>
      <p:bldP spid="17" grpId="0"/>
      <p:bldP spid="57" grpId="0"/>
      <p:bldP spid="46" grpId="0"/>
      <p:bldP spid="49" grpId="0"/>
      <p:bldP spid="51" grpId="0" animBg="1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A8A352-67E1-46B8-B788-2D5B0C315B18}"/>
              </a:ext>
            </a:extLst>
          </p:cNvPr>
          <p:cNvSpPr txBox="1"/>
          <p:nvPr/>
        </p:nvSpPr>
        <p:spPr>
          <a:xfrm>
            <a:off x="9719684" y="94277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31C4E8-B8A8-4A59-BA88-71C8F07429C1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81F773-CE91-4EC5-813A-7CA5F98E3983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9B1C43-558F-4325-9FF0-B6406852EAB2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3CEA3A-2062-4324-BCA6-90B377F3676A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F403596-65AB-456E-B20C-208AFFCD74B4}"/>
              </a:ext>
            </a:extLst>
          </p:cNvPr>
          <p:cNvSpPr txBox="1"/>
          <p:nvPr/>
        </p:nvSpPr>
        <p:spPr>
          <a:xfrm>
            <a:off x="566657" y="1010531"/>
            <a:ext cx="57631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Autonomous Database</a:t>
            </a:r>
            <a:endParaRPr lang="en-US" sz="3200" spc="3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endParaRPr lang="en-US" sz="3200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9D88C-F4E6-4C14-92A0-09640A011FA9}"/>
              </a:ext>
            </a:extLst>
          </p:cNvPr>
          <p:cNvSpPr txBox="1"/>
          <p:nvPr/>
        </p:nvSpPr>
        <p:spPr>
          <a:xfrm>
            <a:off x="11497526" y="6392031"/>
            <a:ext cx="457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3</a:t>
            </a:r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78E9EA-D2EC-483F-9C2E-65761894BC79}"/>
              </a:ext>
            </a:extLst>
          </p:cNvPr>
          <p:cNvCxnSpPr>
            <a:cxnSpLocks/>
          </p:cNvCxnSpPr>
          <p:nvPr/>
        </p:nvCxnSpPr>
        <p:spPr>
          <a:xfrm>
            <a:off x="4003165" y="2242896"/>
            <a:ext cx="0" cy="19569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6719B1-4937-4885-AB72-515F051859E7}"/>
              </a:ext>
            </a:extLst>
          </p:cNvPr>
          <p:cNvCxnSpPr>
            <a:cxnSpLocks/>
          </p:cNvCxnSpPr>
          <p:nvPr/>
        </p:nvCxnSpPr>
        <p:spPr>
          <a:xfrm>
            <a:off x="6593813" y="2297425"/>
            <a:ext cx="0" cy="1986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4598D64-8312-45E4-822A-FD7C82CDE517}"/>
              </a:ext>
            </a:extLst>
          </p:cNvPr>
          <p:cNvSpPr/>
          <p:nvPr/>
        </p:nvSpPr>
        <p:spPr>
          <a:xfrm>
            <a:off x="1119563" y="5417014"/>
            <a:ext cx="4195387" cy="993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Autonomous Transaction Processing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Autonomous Data Warehouse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rgbClr val="47423E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Autonomous JSON Database</a:t>
            </a:r>
            <a:endParaRPr lang="hr-HR" sz="10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-18"/>
              <a:ea typeface="Open Sans" panose="020B0606030504020204" pitchFamily="34" charset="0"/>
              <a:cs typeface="Poppins" panose="00000500000000000000" pitchFamily="2" charset="-18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rgbClr val="47423E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Oracle APEX Application Development (APEX Service)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C057FA-B608-43AD-ADB2-ACA9F37AFD45}"/>
              </a:ext>
            </a:extLst>
          </p:cNvPr>
          <p:cNvSpPr/>
          <p:nvPr/>
        </p:nvSpPr>
        <p:spPr>
          <a:xfrm>
            <a:off x="1053125" y="5101455"/>
            <a:ext cx="2947903" cy="57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200" b="1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Workload types of Autonomous DB: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9D6A8-34C8-47D6-9200-9E47A997EFBF}"/>
              </a:ext>
            </a:extLst>
          </p:cNvPr>
          <p:cNvSpPr txBox="1"/>
          <p:nvPr/>
        </p:nvSpPr>
        <p:spPr>
          <a:xfrm>
            <a:off x="8294322" y="5629002"/>
            <a:ext cx="6096000" cy="763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Shared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Dedicated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Cloud@Customer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C738DE-0ED7-49C4-A9BB-9D43E54A355F}"/>
              </a:ext>
            </a:extLst>
          </p:cNvPr>
          <p:cNvSpPr/>
          <p:nvPr/>
        </p:nvSpPr>
        <p:spPr>
          <a:xfrm>
            <a:off x="8323606" y="5286514"/>
            <a:ext cx="2176543" cy="57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200" b="1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Infrastructure options: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EE56461-11D1-4A69-89C2-A80D35BD4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81" y="1756545"/>
            <a:ext cx="9187054" cy="28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A8A352-67E1-46B8-B788-2D5B0C315B18}"/>
              </a:ext>
            </a:extLst>
          </p:cNvPr>
          <p:cNvSpPr txBox="1"/>
          <p:nvPr/>
        </p:nvSpPr>
        <p:spPr>
          <a:xfrm>
            <a:off x="9719684" y="94277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31C4E8-B8A8-4A59-BA88-71C8F07429C1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81F773-CE91-4EC5-813A-7CA5F98E3983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9B1C43-558F-4325-9FF0-B6406852EAB2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3CEA3A-2062-4324-BCA6-90B377F3676A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F403596-65AB-456E-B20C-208AFFCD74B4}"/>
              </a:ext>
            </a:extLst>
          </p:cNvPr>
          <p:cNvSpPr txBox="1"/>
          <p:nvPr/>
        </p:nvSpPr>
        <p:spPr>
          <a:xfrm>
            <a:off x="1987952" y="1088499"/>
            <a:ext cx="57631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Benefits of </a:t>
            </a:r>
            <a:endParaRPr lang="en-US" sz="3200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hr-HR" sz="3200" spc="3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Autonomous Database</a:t>
            </a:r>
            <a:endParaRPr lang="en-US" sz="3200" spc="3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endParaRPr lang="en-US" sz="3200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9D88C-F4E6-4C14-92A0-09640A011FA9}"/>
              </a:ext>
            </a:extLst>
          </p:cNvPr>
          <p:cNvSpPr txBox="1"/>
          <p:nvPr/>
        </p:nvSpPr>
        <p:spPr>
          <a:xfrm>
            <a:off x="11497526" y="6392031"/>
            <a:ext cx="463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4</a:t>
            </a:r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78E9EA-D2EC-483F-9C2E-65761894BC79}"/>
              </a:ext>
            </a:extLst>
          </p:cNvPr>
          <p:cNvCxnSpPr>
            <a:cxnSpLocks/>
          </p:cNvCxnSpPr>
          <p:nvPr/>
        </p:nvCxnSpPr>
        <p:spPr>
          <a:xfrm>
            <a:off x="4024878" y="2142605"/>
            <a:ext cx="0" cy="19569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6719B1-4937-4885-AB72-515F051859E7}"/>
              </a:ext>
            </a:extLst>
          </p:cNvPr>
          <p:cNvCxnSpPr>
            <a:cxnSpLocks/>
          </p:cNvCxnSpPr>
          <p:nvPr/>
        </p:nvCxnSpPr>
        <p:spPr>
          <a:xfrm>
            <a:off x="6603338" y="2087513"/>
            <a:ext cx="0" cy="1986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A037FD5-A950-4247-B06E-0F849FF3E9C8}"/>
              </a:ext>
            </a:extLst>
          </p:cNvPr>
          <p:cNvSpPr txBox="1"/>
          <p:nvPr/>
        </p:nvSpPr>
        <p:spPr>
          <a:xfrm>
            <a:off x="1891673" y="2427560"/>
            <a:ext cx="21114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Maximum database uptime, performance, and security―including automatic patches and fixes</a:t>
            </a:r>
            <a:endParaRPr lang="hr-HR" sz="1100" b="1" i="0" dirty="0">
              <a:solidFill>
                <a:schemeClr val="bg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892EC7-1D25-46B1-982C-B343E2FD3992}"/>
              </a:ext>
            </a:extLst>
          </p:cNvPr>
          <p:cNvSpPr txBox="1"/>
          <p:nvPr/>
        </p:nvSpPr>
        <p:spPr>
          <a:xfrm>
            <a:off x="4290856" y="2504713"/>
            <a:ext cx="22075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Elimination of manual, error-prone management tasks through automation</a:t>
            </a:r>
            <a:endParaRPr lang="hr-HR" sz="1100" b="1" i="0" dirty="0">
              <a:solidFill>
                <a:schemeClr val="bg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34D621-0446-4E59-A16A-C51EC7C6A1B2}"/>
              </a:ext>
            </a:extLst>
          </p:cNvPr>
          <p:cNvSpPr txBox="1"/>
          <p:nvPr/>
        </p:nvSpPr>
        <p:spPr>
          <a:xfrm>
            <a:off x="6695606" y="2436723"/>
            <a:ext cx="1762234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Reduced costs and improved productivity by automating routine tasks</a:t>
            </a:r>
          </a:p>
          <a:p>
            <a:endParaRPr lang="en-US" sz="1050" kern="0" spc="50" dirty="0">
              <a:solidFill>
                <a:schemeClr val="bg1"/>
              </a:solidFill>
              <a:latin typeface="Poppins Medium" panose="00000600000000000000" pitchFamily="2" charset="0"/>
              <a:ea typeface="Open Sans" panose="020B0606030504020204" pitchFamily="34" charset="0"/>
              <a:cs typeface="Poppins Medium" panose="000006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88F9BF-F5C6-41E9-A4CA-D74B4FF55489}"/>
              </a:ext>
            </a:extLst>
          </p:cNvPr>
          <p:cNvSpPr/>
          <p:nvPr/>
        </p:nvSpPr>
        <p:spPr>
          <a:xfrm>
            <a:off x="281859" y="2302679"/>
            <a:ext cx="11541251" cy="16309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521604-8F29-4040-A3C3-5B74A4AF0F55}"/>
              </a:ext>
            </a:extLst>
          </p:cNvPr>
          <p:cNvCxnSpPr>
            <a:cxnSpLocks/>
          </p:cNvCxnSpPr>
          <p:nvPr/>
        </p:nvCxnSpPr>
        <p:spPr>
          <a:xfrm>
            <a:off x="2881790" y="2302679"/>
            <a:ext cx="0" cy="19569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8372B8-4A5A-4D2C-8FCD-638516496B22}"/>
              </a:ext>
            </a:extLst>
          </p:cNvPr>
          <p:cNvCxnSpPr>
            <a:cxnSpLocks/>
          </p:cNvCxnSpPr>
          <p:nvPr/>
        </p:nvCxnSpPr>
        <p:spPr>
          <a:xfrm>
            <a:off x="5753357" y="2334660"/>
            <a:ext cx="0" cy="1986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6432F49-27CE-440F-86F2-5BAAA40DEE31}"/>
              </a:ext>
            </a:extLst>
          </p:cNvPr>
          <p:cNvSpPr txBox="1"/>
          <p:nvPr/>
        </p:nvSpPr>
        <p:spPr>
          <a:xfrm>
            <a:off x="433964" y="2902712"/>
            <a:ext cx="24246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Maximum database uptime</a:t>
            </a:r>
            <a:r>
              <a:rPr lang="hr-HR" sz="11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 and</a:t>
            </a:r>
            <a:r>
              <a:rPr lang="en-US" sz="11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 performance</a:t>
            </a:r>
            <a:endParaRPr lang="hr-HR" sz="1100" b="1" i="0" dirty="0">
              <a:solidFill>
                <a:schemeClr val="bg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1100" b="1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Automated </a:t>
            </a:r>
            <a:r>
              <a:rPr lang="en-US" sz="11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security</a:t>
            </a:r>
            <a:endParaRPr lang="hr-HR" sz="1100" b="1" i="0" dirty="0">
              <a:solidFill>
                <a:schemeClr val="bg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CF2284-60F0-4DA0-BA71-01AA84CD7EB0}"/>
              </a:ext>
            </a:extLst>
          </p:cNvPr>
          <p:cNvSpPr txBox="1"/>
          <p:nvPr/>
        </p:nvSpPr>
        <p:spPr>
          <a:xfrm>
            <a:off x="6052484" y="2818233"/>
            <a:ext cx="22280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11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Automated Detection and Resolution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1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Automatic Failover</a:t>
            </a:r>
          </a:p>
          <a:p>
            <a:r>
              <a:rPr lang="hr-HR" sz="11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     (DataGuard)</a:t>
            </a:r>
          </a:p>
          <a:p>
            <a:pPr algn="l"/>
            <a:endParaRPr lang="hr-HR" sz="1100" b="1" i="0" dirty="0">
              <a:solidFill>
                <a:schemeClr val="bg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5857C2-A2AB-4909-9065-768132B37762}"/>
              </a:ext>
            </a:extLst>
          </p:cNvPr>
          <p:cNvSpPr txBox="1"/>
          <p:nvPr/>
        </p:nvSpPr>
        <p:spPr>
          <a:xfrm>
            <a:off x="8938599" y="2825981"/>
            <a:ext cx="239751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Reduced costs and improved productivity by automating routine tasks</a:t>
            </a:r>
          </a:p>
          <a:p>
            <a:endParaRPr lang="en-US" sz="1050" kern="0" spc="50" dirty="0">
              <a:solidFill>
                <a:schemeClr val="bg1"/>
              </a:solidFill>
              <a:latin typeface="Poppins Medium" panose="00000600000000000000" pitchFamily="2" charset="0"/>
              <a:ea typeface="Open Sans" panose="020B0606030504020204" pitchFamily="34" charset="0"/>
              <a:cs typeface="Poppins Medium" panose="00000600000000000000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607630-C708-407A-A977-A54ACCD11FD2}"/>
              </a:ext>
            </a:extLst>
          </p:cNvPr>
          <p:cNvCxnSpPr>
            <a:cxnSpLocks/>
          </p:cNvCxnSpPr>
          <p:nvPr/>
        </p:nvCxnSpPr>
        <p:spPr>
          <a:xfrm>
            <a:off x="8631627" y="2124986"/>
            <a:ext cx="0" cy="1986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2A41E57-6A14-4D6C-8F6E-356EDE449866}"/>
              </a:ext>
            </a:extLst>
          </p:cNvPr>
          <p:cNvSpPr txBox="1"/>
          <p:nvPr/>
        </p:nvSpPr>
        <p:spPr>
          <a:xfrm>
            <a:off x="3473184" y="2709029"/>
            <a:ext cx="1762234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Auto-Indexing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1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Auto-Scaling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1" i="0" dirty="0">
                <a:solidFill>
                  <a:schemeClr val="bg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Auto-Backups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1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Auto-Patching</a:t>
            </a:r>
            <a:endParaRPr lang="en-US" sz="1100" b="1" i="0" dirty="0">
              <a:solidFill>
                <a:schemeClr val="bg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en-US" sz="1050" kern="0" spc="50" dirty="0">
              <a:solidFill>
                <a:schemeClr val="bg1"/>
              </a:solidFill>
              <a:latin typeface="Poppins Medium" panose="00000600000000000000" pitchFamily="2" charset="0"/>
              <a:ea typeface="Open Sans" panose="020B0606030504020204" pitchFamily="34" charset="0"/>
              <a:cs typeface="Poppins Medium" panose="000006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0679545-3057-4946-9A4B-5035F193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52" y="3956291"/>
            <a:ext cx="7928205" cy="246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26" grpId="0"/>
      <p:bldP spid="27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A8A352-67E1-46B8-B788-2D5B0C315B18}"/>
              </a:ext>
            </a:extLst>
          </p:cNvPr>
          <p:cNvSpPr txBox="1"/>
          <p:nvPr/>
        </p:nvSpPr>
        <p:spPr>
          <a:xfrm>
            <a:off x="9719684" y="94277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31C4E8-B8A8-4A59-BA88-71C8F07429C1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81F773-CE91-4EC5-813A-7CA5F98E3983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9B1C43-558F-4325-9FF0-B6406852EAB2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3CEA3A-2062-4324-BCA6-90B377F3676A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F403596-65AB-456E-B20C-208AFFCD74B4}"/>
              </a:ext>
            </a:extLst>
          </p:cNvPr>
          <p:cNvSpPr txBox="1"/>
          <p:nvPr/>
        </p:nvSpPr>
        <p:spPr>
          <a:xfrm>
            <a:off x="1987952" y="1088499"/>
            <a:ext cx="4891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	Migration Tools</a:t>
            </a:r>
            <a:endParaRPr lang="en-US" sz="3200" spc="3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endParaRPr lang="en-US" sz="3200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9D88C-F4E6-4C14-92A0-09640A011FA9}"/>
              </a:ext>
            </a:extLst>
          </p:cNvPr>
          <p:cNvSpPr txBox="1"/>
          <p:nvPr/>
        </p:nvSpPr>
        <p:spPr>
          <a:xfrm>
            <a:off x="11519298" y="6392031"/>
            <a:ext cx="4619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5</a:t>
            </a:r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78E9EA-D2EC-483F-9C2E-65761894BC79}"/>
              </a:ext>
            </a:extLst>
          </p:cNvPr>
          <p:cNvCxnSpPr>
            <a:cxnSpLocks/>
          </p:cNvCxnSpPr>
          <p:nvPr/>
        </p:nvCxnSpPr>
        <p:spPr>
          <a:xfrm>
            <a:off x="4003165" y="2242896"/>
            <a:ext cx="0" cy="19569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6719B1-4937-4885-AB72-515F051859E7}"/>
              </a:ext>
            </a:extLst>
          </p:cNvPr>
          <p:cNvCxnSpPr>
            <a:cxnSpLocks/>
          </p:cNvCxnSpPr>
          <p:nvPr/>
        </p:nvCxnSpPr>
        <p:spPr>
          <a:xfrm>
            <a:off x="6593813" y="2297425"/>
            <a:ext cx="0" cy="1986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DCF302-97E0-4978-8E89-ACB4BD7B897A}"/>
              </a:ext>
            </a:extLst>
          </p:cNvPr>
          <p:cNvGrpSpPr/>
          <p:nvPr/>
        </p:nvGrpSpPr>
        <p:grpSpPr>
          <a:xfrm>
            <a:off x="9436635" y="2165716"/>
            <a:ext cx="2539658" cy="1347338"/>
            <a:chOff x="2657377" y="2841409"/>
            <a:chExt cx="884561" cy="583462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A39F05B5-1504-4B8B-8111-BA538406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73017" y="2841409"/>
              <a:ext cx="522514" cy="4572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67B95E5-9672-4833-BF75-91AAFD4240C1}"/>
                </a:ext>
              </a:extLst>
            </p:cNvPr>
            <p:cNvSpPr/>
            <p:nvPr/>
          </p:nvSpPr>
          <p:spPr>
            <a:xfrm>
              <a:off x="2657377" y="3314441"/>
              <a:ext cx="884561" cy="1104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850"/>
                </a:lnSpc>
              </a:pPr>
              <a:br>
                <a:rPr lang="hr-HR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Autonomous Database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3B8C88-3C90-4AAD-AB32-336026AFF829}"/>
              </a:ext>
            </a:extLst>
          </p:cNvPr>
          <p:cNvGrpSpPr/>
          <p:nvPr/>
        </p:nvGrpSpPr>
        <p:grpSpPr>
          <a:xfrm>
            <a:off x="6096000" y="2267068"/>
            <a:ext cx="1805535" cy="1245986"/>
            <a:chOff x="8222643" y="1767932"/>
            <a:chExt cx="805942" cy="578256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FCDDDEAD-B974-4443-817B-525B503CC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97014" y="1767932"/>
              <a:ext cx="457200" cy="4572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623958-5EA4-4A5E-B900-AF8C5CEDCD6D}"/>
                </a:ext>
              </a:extLst>
            </p:cNvPr>
            <p:cNvSpPr/>
            <p:nvPr/>
          </p:nvSpPr>
          <p:spPr>
            <a:xfrm>
              <a:off x="8222643" y="2227841"/>
              <a:ext cx="805942" cy="11834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850"/>
                </a:lnSpc>
              </a:pPr>
              <a:endPara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lnSpc>
                  <a:spcPts val="850"/>
                </a:lnSpc>
              </a:pPr>
              <a:r>
                <a:rPr lang="en-US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Object Storage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A75E8E-FD5B-4440-BCC2-50F76208B3CD}"/>
              </a:ext>
            </a:extLst>
          </p:cNvPr>
          <p:cNvGrpSpPr/>
          <p:nvPr/>
        </p:nvGrpSpPr>
        <p:grpSpPr>
          <a:xfrm>
            <a:off x="-162826" y="2116332"/>
            <a:ext cx="2570584" cy="2490094"/>
            <a:chOff x="9316033" y="1760731"/>
            <a:chExt cx="805942" cy="69844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DA05D8-1DEE-42B8-AC61-02996532728A}"/>
                </a:ext>
              </a:extLst>
            </p:cNvPr>
            <p:cNvSpPr/>
            <p:nvPr/>
          </p:nvSpPr>
          <p:spPr>
            <a:xfrm>
              <a:off x="9316033" y="2225784"/>
              <a:ext cx="805942" cy="2333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850"/>
                </a:lnSpc>
              </a:pPr>
              <a:endParaRPr lang="hr-HR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lnSpc>
                  <a:spcPts val="850"/>
                </a:lnSpc>
              </a:pPr>
              <a:endParaRPr lang="hr-HR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lnSpc>
                  <a:spcPts val="850"/>
                </a:lnSpc>
              </a:pPr>
              <a:r>
                <a:rPr lang="en-US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Customer</a:t>
              </a:r>
              <a:endParaRPr lang="hr-HR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lnSpc>
                  <a:spcPts val="850"/>
                </a:lnSpc>
              </a:pPr>
              <a:r>
                <a:rPr lang="en-US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  <a:p>
              <a:pPr algn="ctr">
                <a:lnSpc>
                  <a:spcPts val="850"/>
                </a:lnSpc>
              </a:pPr>
              <a:r>
                <a:rPr lang="en-US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Data Center</a:t>
              </a:r>
              <a:r>
                <a:rPr lang="hr-HR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  <a:p>
              <a:pPr algn="ctr">
                <a:lnSpc>
                  <a:spcPts val="850"/>
                </a:lnSpc>
              </a:pPr>
              <a:endParaRPr lang="hr-HR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lnSpc>
                  <a:spcPts val="850"/>
                </a:lnSpc>
              </a:pPr>
              <a:r>
                <a:rPr lang="hr-HR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– on premises</a:t>
              </a:r>
              <a:endPara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B3D97F6-F46D-447F-AE05-E4712B487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78479" y="1760731"/>
              <a:ext cx="250371" cy="4572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26DC39-2F6C-4D0D-935F-0A3D43885252}"/>
              </a:ext>
            </a:extLst>
          </p:cNvPr>
          <p:cNvGrpSpPr/>
          <p:nvPr/>
        </p:nvGrpSpPr>
        <p:grpSpPr>
          <a:xfrm>
            <a:off x="6568490" y="3591127"/>
            <a:ext cx="805942" cy="722995"/>
            <a:chOff x="6973801" y="4787842"/>
            <a:chExt cx="805942" cy="722995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43C3EA27-315B-4C08-A5EB-7F1CBB471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48172" y="4787842"/>
              <a:ext cx="457200" cy="45720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1D8FB1D-6555-4058-9173-DEBC48EE8594}"/>
                </a:ext>
              </a:extLst>
            </p:cNvPr>
            <p:cNvSpPr/>
            <p:nvPr/>
          </p:nvSpPr>
          <p:spPr>
            <a:xfrm>
              <a:off x="6973801" y="5262499"/>
              <a:ext cx="805942" cy="2483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850"/>
                </a:lnSpc>
              </a:pPr>
              <a:endParaRPr lang="hr-HR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lnSpc>
                  <a:spcPts val="850"/>
                </a:lnSpc>
              </a:pPr>
              <a:r>
                <a:rPr lang="en-US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Buckets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DC0028-3402-4635-A962-040D7BDE50F2}"/>
              </a:ext>
            </a:extLst>
          </p:cNvPr>
          <p:cNvCxnSpPr>
            <a:cxnSpLocks/>
          </p:cNvCxnSpPr>
          <p:nvPr/>
        </p:nvCxnSpPr>
        <p:spPr>
          <a:xfrm>
            <a:off x="1987952" y="2799767"/>
            <a:ext cx="434327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674902-C5CE-4FDD-9FB2-C957EE8D05D8}"/>
              </a:ext>
            </a:extLst>
          </p:cNvPr>
          <p:cNvCxnSpPr/>
          <p:nvPr/>
        </p:nvCxnSpPr>
        <p:spPr>
          <a:xfrm>
            <a:off x="7551669" y="2799767"/>
            <a:ext cx="22164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7450BE5-CC74-429F-BBCE-3139A0D3748F}"/>
              </a:ext>
            </a:extLst>
          </p:cNvPr>
          <p:cNvSpPr txBox="1"/>
          <p:nvPr/>
        </p:nvSpPr>
        <p:spPr>
          <a:xfrm>
            <a:off x="2407758" y="2894413"/>
            <a:ext cx="345639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DBMS_CLOUD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SQL Developer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Data Pump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SQL*Loader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spc="3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MV2ADB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OCI Data Migration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Zero Downtime Migration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000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52EB5A8-3848-459C-8A8A-AF813C3BEB7A}"/>
              </a:ext>
            </a:extLst>
          </p:cNvPr>
          <p:cNvSpPr/>
          <p:nvPr/>
        </p:nvSpPr>
        <p:spPr>
          <a:xfrm>
            <a:off x="7506704" y="1587989"/>
            <a:ext cx="3514800" cy="11302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1770C-9FD7-45F6-8079-20A7604A2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189"/>
            <a:ext cx="7784254" cy="49713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D2095-BBA7-47AE-A64A-939F1E700B71}"/>
              </a:ext>
            </a:extLst>
          </p:cNvPr>
          <p:cNvSpPr txBox="1"/>
          <p:nvPr/>
        </p:nvSpPr>
        <p:spPr>
          <a:xfrm>
            <a:off x="8302083" y="1895776"/>
            <a:ext cx="431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spc="3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MV2ADB </a:t>
            </a:r>
            <a:endParaRPr lang="en-US" sz="3200" b="1" spc="3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66621-E2F3-4B13-9165-55BE46439A7F}"/>
              </a:ext>
            </a:extLst>
          </p:cNvPr>
          <p:cNvSpPr/>
          <p:nvPr/>
        </p:nvSpPr>
        <p:spPr>
          <a:xfrm>
            <a:off x="7953592" y="3052330"/>
            <a:ext cx="501594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hr-HR" sz="1050" i="0" dirty="0">
                <a:solidFill>
                  <a:schemeClr val="tx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Advisory tools for migrations to ADB</a:t>
            </a:r>
          </a:p>
          <a:p>
            <a:pPr algn="l" fontAlgn="base"/>
            <a:endParaRPr lang="hr-HR" sz="1050" i="0" dirty="0">
              <a:solidFill>
                <a:schemeClr val="tx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sz="1050" i="0" dirty="0">
                <a:solidFill>
                  <a:schemeClr val="tx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Oracle Data Pump local export</a:t>
            </a:r>
          </a:p>
          <a:p>
            <a:pPr algn="l" fontAlgn="base"/>
            <a:endParaRPr lang="hr-HR" sz="1050" i="0" dirty="0">
              <a:solidFill>
                <a:schemeClr val="tx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sz="1050" i="0" dirty="0">
                <a:solidFill>
                  <a:schemeClr val="tx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Transfer into Oracle Cloud Infrastructure Object Store</a:t>
            </a:r>
          </a:p>
          <a:p>
            <a:pPr algn="l" fontAlgn="base"/>
            <a:endParaRPr lang="hr-HR" sz="1050" i="0" dirty="0">
              <a:solidFill>
                <a:schemeClr val="tx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sz="1050" i="0" dirty="0">
                <a:solidFill>
                  <a:schemeClr val="tx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Oracle Data Pump local import</a:t>
            </a:r>
          </a:p>
          <a:p>
            <a:pPr algn="l" fontAlgn="base"/>
            <a:endParaRPr lang="hr-HR" sz="1050" i="0" dirty="0">
              <a:solidFill>
                <a:schemeClr val="tx1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sz="1050" i="0" dirty="0">
                <a:solidFill>
                  <a:schemeClr val="tx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Verify Oracle Data Pump import logfile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5D4D2-6264-4C1A-8222-2FB63AFFE490}"/>
              </a:ext>
            </a:extLst>
          </p:cNvPr>
          <p:cNvSpPr txBox="1"/>
          <p:nvPr/>
        </p:nvSpPr>
        <p:spPr>
          <a:xfrm>
            <a:off x="9719684" y="94277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9B5F17-8EE8-4CF5-BE89-E6FAE2491131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C54AB8-A561-4BB1-8015-22CE83779B94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3BBBC0-F48D-486E-A39E-144B70D11780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070B45-3E02-4009-A24D-8B28DDA1DCF4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8B405-85FC-4EF7-82D0-11D27C3BBBB8}"/>
              </a:ext>
            </a:extLst>
          </p:cNvPr>
          <p:cNvSpPr/>
          <p:nvPr/>
        </p:nvSpPr>
        <p:spPr>
          <a:xfrm>
            <a:off x="6057099" y="3794855"/>
            <a:ext cx="4964405" cy="30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BB43E1-672F-46AB-A33F-C99CACB86C3A}"/>
              </a:ext>
            </a:extLst>
          </p:cNvPr>
          <p:cNvSpPr txBox="1"/>
          <p:nvPr/>
        </p:nvSpPr>
        <p:spPr>
          <a:xfrm>
            <a:off x="11497526" y="6392031"/>
            <a:ext cx="4619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05D4D2-6264-4C1A-8222-2FB63AFFE490}"/>
              </a:ext>
            </a:extLst>
          </p:cNvPr>
          <p:cNvSpPr txBox="1"/>
          <p:nvPr/>
        </p:nvSpPr>
        <p:spPr>
          <a:xfrm>
            <a:off x="9719684" y="94277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9B5F17-8EE8-4CF5-BE89-E6FAE2491131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C54AB8-A561-4BB1-8015-22CE83779B94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3BBBC0-F48D-486E-A39E-144B70D11780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070B45-3E02-4009-A24D-8B28DDA1DCF4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8B405-85FC-4EF7-82D0-11D27C3BBBB8}"/>
              </a:ext>
            </a:extLst>
          </p:cNvPr>
          <p:cNvSpPr/>
          <p:nvPr/>
        </p:nvSpPr>
        <p:spPr>
          <a:xfrm>
            <a:off x="7348531" y="4448225"/>
            <a:ext cx="4964405" cy="30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B115FC-808E-4FFE-AAA0-4156FACECD2C}"/>
              </a:ext>
            </a:extLst>
          </p:cNvPr>
          <p:cNvSpPr txBox="1"/>
          <p:nvPr/>
        </p:nvSpPr>
        <p:spPr>
          <a:xfrm>
            <a:off x="2488885" y="836954"/>
            <a:ext cx="6899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Installation </a:t>
            </a:r>
            <a:r>
              <a:rPr lang="hr-HR" sz="3600" spc="3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&amp;</a:t>
            </a:r>
            <a:r>
              <a:rPr lang="hr-HR" sz="320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Prerequisites</a:t>
            </a:r>
            <a:endParaRPr lang="en-US" sz="3200" spc="3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F1F8E6-F8A3-4F2E-98CC-5904F9942193}"/>
              </a:ext>
            </a:extLst>
          </p:cNvPr>
          <p:cNvSpPr txBox="1"/>
          <p:nvPr/>
        </p:nvSpPr>
        <p:spPr>
          <a:xfrm>
            <a:off x="526604" y="1759993"/>
            <a:ext cx="10970922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Poppins" panose="00000500000000000000" pitchFamily="2" charset="-18"/>
                <a:cs typeface="Poppins" panose="00000500000000000000" pitchFamily="2" charset="-18"/>
              </a:rPr>
              <a:t>Mv2adb rpm package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Poppins" panose="00000500000000000000" pitchFamily="2" charset="-18"/>
                <a:cs typeface="Poppins" panose="00000500000000000000" pitchFamily="2" charset="-18"/>
              </a:rPr>
              <a:t>HTTP/SQL*Net Connectivity from the on-premises server to ADB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Poppins" panose="00000500000000000000" pitchFamily="2" charset="-18"/>
                <a:cs typeface="Poppins" panose="00000500000000000000" pitchFamily="2" charset="-18"/>
              </a:rPr>
              <a:t>Autonomous Database Wallet + OCI User Auth Token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Poppins" panose="00000500000000000000" pitchFamily="2" charset="-18"/>
                <a:cs typeface="Poppins" panose="00000500000000000000" pitchFamily="2" charset="-18"/>
              </a:rPr>
              <a:t>Perl Release 5.10 or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Poppins" panose="00000500000000000000" pitchFamily="2" charset="-18"/>
                <a:cs typeface="Poppins" panose="00000500000000000000" pitchFamily="2" charset="-18"/>
              </a:rPr>
              <a:t>Perl Data-Dumper module</a:t>
            </a:r>
          </a:p>
          <a:p>
            <a:endParaRPr lang="hr-HR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Poppins" panose="00000500000000000000" pitchFamily="2" charset="-18"/>
                <a:cs typeface="Poppins" panose="00000500000000000000" pitchFamily="2" charset="-18"/>
              </a:rPr>
              <a:t>Java executable in the path (</a:t>
            </a:r>
            <a:r>
              <a:rPr lang="en-US" sz="1600" i="1" dirty="0">
                <a:latin typeface="Poppins" panose="00000500000000000000" pitchFamily="2" charset="-18"/>
                <a:cs typeface="Poppins" panose="00000500000000000000" pitchFamily="2" charset="-18"/>
              </a:rPr>
              <a:t>If you have an existing installation of Oracle Database version 18.3 or higher, the executable should be </a:t>
            </a:r>
            <a:r>
              <a:rPr lang="hr-HR" sz="1600" i="1" dirty="0">
                <a:latin typeface="Poppins" panose="00000500000000000000" pitchFamily="2" charset="-18"/>
                <a:cs typeface="Poppins" panose="00000500000000000000" pitchFamily="2" charset="-18"/>
              </a:rPr>
              <a:t>added</a:t>
            </a:r>
            <a:r>
              <a:rPr lang="en-US" sz="1600" i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r-HR" sz="1600" i="1" dirty="0">
                <a:latin typeface="Poppins" panose="00000500000000000000" pitchFamily="2" charset="-18"/>
                <a:cs typeface="Poppins" panose="00000500000000000000" pitchFamily="2" charset="-18"/>
              </a:rPr>
              <a:t>to</a:t>
            </a:r>
            <a:r>
              <a:rPr lang="en-US" sz="1600" i="1" dirty="0">
                <a:latin typeface="Poppins" panose="00000500000000000000" pitchFamily="2" charset="-18"/>
                <a:cs typeface="Poppins" panose="00000500000000000000" pitchFamily="2" charset="-18"/>
              </a:rPr>
              <a:t> the path</a:t>
            </a:r>
            <a:r>
              <a:rPr lang="hr-HR" sz="1600" i="1" dirty="0">
                <a:latin typeface="Poppins" panose="00000500000000000000" pitchFamily="2" charset="-18"/>
                <a:cs typeface="Poppins" panose="00000500000000000000" pitchFamily="2" charset="-18"/>
              </a:rPr>
              <a:t>.</a:t>
            </a:r>
            <a:r>
              <a:rPr lang="hr-HR" sz="1600" dirty="0"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Poppins" panose="00000500000000000000" pitchFamily="2" charset="-18"/>
                <a:cs typeface="Poppins" panose="00000500000000000000" pitchFamily="2" charset="-18"/>
              </a:rPr>
              <a:t>Instant Client 18.3 (</a:t>
            </a:r>
            <a:r>
              <a:rPr lang="hr-HR" sz="1600" i="1" dirty="0">
                <a:latin typeface="Poppins" panose="00000500000000000000" pitchFamily="2" charset="-18"/>
                <a:cs typeface="Poppins" panose="00000500000000000000" pitchFamily="2" charset="-18"/>
              </a:rPr>
              <a:t>i</a:t>
            </a:r>
            <a:r>
              <a:rPr lang="en-US" sz="1600" i="1" dirty="0">
                <a:latin typeface="Poppins" panose="00000500000000000000" pitchFamily="2" charset="-18"/>
                <a:cs typeface="Poppins" panose="00000500000000000000" pitchFamily="2" charset="-18"/>
              </a:rPr>
              <a:t>f there is an existing Oracle Database 18.3 </a:t>
            </a:r>
            <a:r>
              <a:rPr lang="hr-HR" sz="1600" i="1" dirty="0">
                <a:latin typeface="Poppins" panose="00000500000000000000" pitchFamily="2" charset="-18"/>
                <a:cs typeface="Poppins" panose="00000500000000000000" pitchFamily="2" charset="-18"/>
              </a:rPr>
              <a:t>home </a:t>
            </a:r>
            <a:r>
              <a:rPr lang="en-US" sz="1600" i="1" dirty="0">
                <a:latin typeface="Poppins" panose="00000500000000000000" pitchFamily="2" charset="-18"/>
                <a:cs typeface="Poppins" panose="00000500000000000000" pitchFamily="2" charset="-18"/>
              </a:rPr>
              <a:t>or higher installed, you can use </a:t>
            </a:r>
            <a:r>
              <a:rPr lang="hr-HR" sz="1600" i="1" dirty="0">
                <a:latin typeface="Poppins" panose="00000500000000000000" pitchFamily="2" charset="-18"/>
                <a:cs typeface="Poppins" panose="00000500000000000000" pitchFamily="2" charset="-18"/>
              </a:rPr>
              <a:t>it</a:t>
            </a:r>
            <a:r>
              <a:rPr lang="en-US" sz="1600" i="1" dirty="0">
                <a:latin typeface="Poppins" panose="00000500000000000000" pitchFamily="2" charset="-18"/>
                <a:cs typeface="Poppins" panose="00000500000000000000" pitchFamily="2" charset="-18"/>
              </a:rPr>
              <a:t>.</a:t>
            </a:r>
            <a:r>
              <a:rPr lang="hr-HR" sz="1600" dirty="0"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endParaRPr lang="hr-HR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Poppins" panose="00000500000000000000" pitchFamily="2" charset="-18"/>
                <a:cs typeface="Poppins" panose="00000500000000000000" pitchFamily="2" charset="-18"/>
              </a:rPr>
              <a:t>Optional: Oracle Cloud Infrastructure command-line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3A8F53-9E08-4B7A-8BF1-2A8898086D00}"/>
              </a:ext>
            </a:extLst>
          </p:cNvPr>
          <p:cNvSpPr txBox="1"/>
          <p:nvPr/>
        </p:nvSpPr>
        <p:spPr>
          <a:xfrm>
            <a:off x="11497526" y="6392031"/>
            <a:ext cx="4523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7</a:t>
            </a:r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B533AA-A602-4EE3-8FB9-E1AB7E9DC624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582DEC8-ABD5-4A88-810B-FDFD2D55A8D0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B19546-F0B9-430B-94B1-7CDE213BABD0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B06E3F-9C73-4DF9-AF89-E4688C5E029B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13CE27-6123-45CE-80B2-D5221F87F4D8}"/>
              </a:ext>
            </a:extLst>
          </p:cNvPr>
          <p:cNvSpPr txBox="1"/>
          <p:nvPr/>
        </p:nvSpPr>
        <p:spPr>
          <a:xfrm>
            <a:off x="11458242" y="6400762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9</a:t>
            </a:r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 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5C140F-F025-4EA8-A399-C465A7F05318}"/>
              </a:ext>
            </a:extLst>
          </p:cNvPr>
          <p:cNvSpPr/>
          <p:nvPr/>
        </p:nvSpPr>
        <p:spPr>
          <a:xfrm>
            <a:off x="7223627" y="3761365"/>
            <a:ext cx="4522894" cy="30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9CB091-351C-441E-BE6B-D988DFFA692C}"/>
              </a:ext>
            </a:extLst>
          </p:cNvPr>
          <p:cNvSpPr txBox="1"/>
          <p:nvPr/>
        </p:nvSpPr>
        <p:spPr>
          <a:xfrm>
            <a:off x="9719684" y="94277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472C1A-BC49-4CA9-BB36-F759FB44DCE9}"/>
              </a:ext>
            </a:extLst>
          </p:cNvPr>
          <p:cNvSpPr txBox="1"/>
          <p:nvPr/>
        </p:nvSpPr>
        <p:spPr>
          <a:xfrm>
            <a:off x="355998" y="1080185"/>
            <a:ext cx="6150845" cy="1299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Poppins" panose="00000500000000000000" pitchFamily="2" charset="-18"/>
                <a:cs typeface="Poppins" panose="00000500000000000000" pitchFamily="2" charset="-18"/>
              </a:rPr>
              <a:t>MV2ADB has </a:t>
            </a:r>
            <a:r>
              <a:rPr lang="en-US" dirty="0">
                <a:latin typeface="Poppins" panose="00000500000000000000" pitchFamily="2" charset="-18"/>
                <a:cs typeface="Poppins" panose="00000500000000000000" pitchFamily="2" charset="-18"/>
              </a:rPr>
              <a:t>multiple </a:t>
            </a:r>
            <a:r>
              <a:rPr lang="hr-HR" dirty="0">
                <a:latin typeface="Poppins" panose="00000500000000000000" pitchFamily="2" charset="-18"/>
                <a:cs typeface="Poppins" panose="00000500000000000000" pitchFamily="2" charset="-18"/>
              </a:rPr>
              <a:t>commands </a:t>
            </a:r>
            <a:r>
              <a:rPr lang="en-US" dirty="0">
                <a:latin typeface="Poppins" panose="00000500000000000000" pitchFamily="2" charset="-18"/>
                <a:cs typeface="Poppins" panose="00000500000000000000" pitchFamily="2" charset="-18"/>
              </a:rPr>
              <a:t>to manage the load/migration data life</a:t>
            </a:r>
            <a:r>
              <a:rPr lang="hr-HR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dirty="0">
                <a:latin typeface="Poppins" panose="00000500000000000000" pitchFamily="2" charset="-18"/>
                <a:cs typeface="Poppins" panose="00000500000000000000" pitchFamily="2" charset="-18"/>
              </a:rPr>
              <a:t>-</a:t>
            </a:r>
            <a:r>
              <a:rPr lang="hr-HR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dirty="0">
                <a:latin typeface="Poppins" panose="00000500000000000000" pitchFamily="2" charset="-18"/>
                <a:cs typeface="Poppins" panose="00000500000000000000" pitchFamily="2" charset="-18"/>
              </a:rPr>
              <a:t>cycle from “on premises” to Autonomous Database Cloud.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D99DEB-E39F-4969-ADF1-FBDA7C49B392}"/>
              </a:ext>
            </a:extLst>
          </p:cNvPr>
          <p:cNvSpPr/>
          <p:nvPr/>
        </p:nvSpPr>
        <p:spPr>
          <a:xfrm>
            <a:off x="0" y="4041632"/>
            <a:ext cx="7839201" cy="46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FF0000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./mv2adb &lt;command&gt;   –conf &lt;path&gt;/DBNAME.mv2adb.cfg</a:t>
            </a:r>
            <a:endParaRPr lang="en-US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C343C0-D66A-4DF6-A18D-9FD753109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937" y="883631"/>
            <a:ext cx="4468359" cy="50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7010B1C-7969-4F02-895F-6BFC1EC423EE}"/>
              </a:ext>
            </a:extLst>
          </p:cNvPr>
          <p:cNvGrpSpPr/>
          <p:nvPr/>
        </p:nvGrpSpPr>
        <p:grpSpPr>
          <a:xfrm flipH="1">
            <a:off x="11746521" y="129344"/>
            <a:ext cx="295423" cy="191478"/>
            <a:chOff x="2771334" y="2082018"/>
            <a:chExt cx="1139484" cy="738554"/>
          </a:xfrm>
          <a:solidFill>
            <a:schemeClr val="bg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717C05-B646-4552-9ECE-F4A460049FF2}"/>
                </a:ext>
              </a:extLst>
            </p:cNvPr>
            <p:cNvSpPr/>
            <p:nvPr/>
          </p:nvSpPr>
          <p:spPr>
            <a:xfrm>
              <a:off x="2771335" y="2082018"/>
              <a:ext cx="113948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21C2C9-8D65-41D9-AD72-31D509A5A1D9}"/>
                </a:ext>
              </a:extLst>
            </p:cNvPr>
            <p:cNvSpPr/>
            <p:nvPr/>
          </p:nvSpPr>
          <p:spPr>
            <a:xfrm>
              <a:off x="2771334" y="2386818"/>
              <a:ext cx="844063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5B0DF4-F998-4083-A47D-B9637C317BAF}"/>
                </a:ext>
              </a:extLst>
            </p:cNvPr>
            <p:cNvSpPr/>
            <p:nvPr/>
          </p:nvSpPr>
          <p:spPr>
            <a:xfrm>
              <a:off x="2771335" y="2679895"/>
              <a:ext cx="506438" cy="1406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E826E71-6766-4480-BD07-E743A30B0E26}"/>
              </a:ext>
            </a:extLst>
          </p:cNvPr>
          <p:cNvSpPr txBox="1"/>
          <p:nvPr/>
        </p:nvSpPr>
        <p:spPr>
          <a:xfrm>
            <a:off x="11497526" y="6392031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8</a:t>
            </a:r>
            <a:r>
              <a:rPr lang="id-ID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 / </a:t>
            </a:r>
            <a:r>
              <a:rPr lang="hr-HR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18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7ADC01-CD3B-446D-AE9D-E2BFE7CB2F9A}"/>
              </a:ext>
            </a:extLst>
          </p:cNvPr>
          <p:cNvSpPr txBox="1"/>
          <p:nvPr/>
        </p:nvSpPr>
        <p:spPr>
          <a:xfrm>
            <a:off x="905345" y="621786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3200" b="1" i="1" dirty="0">
                <a:effectLst/>
                <a:latin typeface="Poppins SemiBold" panose="00000700000000000000" pitchFamily="2" charset="-18"/>
                <a:cs typeface="Poppins SemiBold" panose="00000700000000000000" pitchFamily="2" charset="-18"/>
              </a:rPr>
              <a:t>MV2ADB – advisor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6C05C6-B9BD-49E9-917C-0B567975C650}"/>
              </a:ext>
            </a:extLst>
          </p:cNvPr>
          <p:cNvSpPr/>
          <p:nvPr/>
        </p:nvSpPr>
        <p:spPr>
          <a:xfrm>
            <a:off x="800998" y="1363112"/>
            <a:ext cx="4986513" cy="1132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The ADB Schema Advisor is a utility that analyzes your on-premise or cloud Oracle Database schemas for the suitability of migration to the Oracle Autonomous Database. 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AF7B2D-6772-48C6-ADC5-AA2935851724}"/>
              </a:ext>
            </a:extLst>
          </p:cNvPr>
          <p:cNvSpPr/>
          <p:nvPr/>
        </p:nvSpPr>
        <p:spPr>
          <a:xfrm>
            <a:off x="904485" y="2758686"/>
            <a:ext cx="5097332" cy="2872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The Advisor will run on pre-existing Schema and generates a report that highlights :</a:t>
            </a:r>
            <a:endParaRPr lang="hr-HR" sz="1100" dirty="0">
              <a:effectLst/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endParaRPr lang="hr-HR" sz="1100" kern="0" spc="50" dirty="0">
              <a:solidFill>
                <a:srgbClr val="000000"/>
              </a:solidFill>
              <a:latin typeface="Poppins" panose="00000500000000000000" pitchFamily="2" charset="-18"/>
              <a:ea typeface="Open Sans" panose="020B0606030504020204" pitchFamily="34" charset="0"/>
              <a:cs typeface="Poppins" panose="00000500000000000000" pitchFamily="2" charset="-18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1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The counts of discovered objects and a summary of migration status.</a:t>
            </a:r>
            <a:endParaRPr lang="hr-HR" sz="1100" dirty="0">
              <a:solidFill>
                <a:srgbClr val="000000"/>
              </a:solidFill>
              <a:effectLst/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1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Objects that cannot be migrated to the Autonomous Database due to the restrictions.</a:t>
            </a:r>
            <a:endParaRPr lang="hr-HR" sz="1100" dirty="0">
              <a:solidFill>
                <a:srgbClr val="000000"/>
              </a:solidFill>
              <a:effectLst/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1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The Objects that will migrate with modifications automatically done during the import or the object creation process</a:t>
            </a:r>
            <a:endParaRPr lang="hr-HR" sz="1100" dirty="0">
              <a:solidFill>
                <a:srgbClr val="000000"/>
              </a:solidFill>
              <a:effectLst/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1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Informational section containing certain best practice recommendations and guidance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hr-HR" sz="1200" dirty="0">
              <a:solidFill>
                <a:srgbClr val="000000"/>
              </a:solidFill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A75E00-42CE-484F-AB1B-D9579F8FC560}"/>
              </a:ext>
            </a:extLst>
          </p:cNvPr>
          <p:cNvSpPr txBox="1"/>
          <p:nvPr/>
        </p:nvSpPr>
        <p:spPr>
          <a:xfrm>
            <a:off x="9719684" y="94277"/>
            <a:ext cx="1720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900" spc="14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Data Domain d. o. o.</a:t>
            </a:r>
            <a:endParaRPr lang="en-US" sz="900" spc="14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BBBCD8-5A3A-4F1D-BC84-6C158500D757}"/>
              </a:ext>
            </a:extLst>
          </p:cNvPr>
          <p:cNvSpPr txBox="1"/>
          <p:nvPr/>
        </p:nvSpPr>
        <p:spPr>
          <a:xfrm>
            <a:off x="6685847" y="1423836"/>
            <a:ext cx="5506153" cy="200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Using "</a:t>
            </a:r>
            <a:r>
              <a:rPr lang="en-US" sz="1200" b="1" i="1" dirty="0">
                <a:solidFill>
                  <a:srgbClr val="000000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--</a:t>
            </a:r>
            <a:r>
              <a:rPr lang="en-US" sz="1200" b="1" i="1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premigadvisor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" </a:t>
            </a:r>
            <a:r>
              <a:rPr lang="hr-HR" sz="1200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we can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leverage on new "Cloud Premigration Advisor Tool (CPAT)"</a:t>
            </a:r>
            <a:endParaRPr lang="hr-HR"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lnSpc>
                <a:spcPct val="150000"/>
              </a:lnSpc>
            </a:pPr>
            <a:endParaRPr lang="hr-HR" sz="1200" b="0" i="0" dirty="0">
              <a:solidFill>
                <a:srgbClr val="000000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lnSpc>
                <a:spcPct val="150000"/>
              </a:lnSpc>
            </a:pPr>
            <a:r>
              <a:rPr lang="en-US" sz="1200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CPAT is a Java based tool that connects to an Oracle database instance in order to perform a series of checks.  Each check is designed to evaluate a particular set of objects or conditions to ensure a successful migration to </a:t>
            </a:r>
            <a:r>
              <a:rPr lang="hr-HR" sz="1200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an Autonomous Database.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AAA5BE-6430-43F4-BE70-291557AAD1EC}"/>
              </a:ext>
            </a:extLst>
          </p:cNvPr>
          <p:cNvSpPr txBox="1"/>
          <p:nvPr/>
        </p:nvSpPr>
        <p:spPr>
          <a:xfrm>
            <a:off x="8153698" y="621786"/>
            <a:ext cx="6267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1" i="1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CPAT</a:t>
            </a:r>
            <a:endParaRPr lang="hr-HR" sz="3200" b="1" i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1CC564-EF7D-4F0D-A271-64FA7F9595D2}"/>
              </a:ext>
            </a:extLst>
          </p:cNvPr>
          <p:cNvSpPr txBox="1"/>
          <p:nvPr/>
        </p:nvSpPr>
        <p:spPr>
          <a:xfrm>
            <a:off x="6725780" y="4922143"/>
            <a:ext cx="5097332" cy="763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0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* CPAT is the recommended aproach as we get </a:t>
            </a:r>
            <a:r>
              <a:rPr lang="hr-HR" sz="1000" dirty="0">
                <a:solidFill>
                  <a:srgbClr val="000000"/>
                </a:solidFill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a much</a:t>
            </a:r>
            <a:r>
              <a:rPr lang="hr-HR" sz="10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detailed report with the required actions.</a:t>
            </a:r>
            <a:endParaRPr lang="hr-HR" sz="1000" dirty="0">
              <a:solidFill>
                <a:srgbClr val="000000"/>
              </a:solidFill>
              <a:latin typeface="Poppins" panose="00000500000000000000" pitchFamily="2" charset="-18"/>
              <a:ea typeface="Times New Roman" panose="02020603050405020304" pitchFamily="18" charset="0"/>
              <a:cs typeface="Poppins" panose="00000500000000000000" pitchFamily="2" charset="-18"/>
            </a:endParaRPr>
          </a:p>
          <a:p>
            <a:pPr>
              <a:lnSpc>
                <a:spcPct val="150000"/>
              </a:lnSpc>
            </a:pPr>
            <a:r>
              <a:rPr lang="hr-HR" sz="1000" b="1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More in the Demo!</a:t>
            </a:r>
          </a:p>
        </p:txBody>
      </p:sp>
    </p:spTree>
    <p:extLst>
      <p:ext uri="{BB962C8B-B14F-4D97-AF65-F5344CB8AC3E}">
        <p14:creationId xmlns:p14="http://schemas.microsoft.com/office/powerpoint/2010/main" val="182378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1759</Words>
  <Application>Microsoft Office PowerPoint</Application>
  <PresentationFormat>Widescreen</PresentationFormat>
  <Paragraphs>266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Airal</vt:lpstr>
      <vt:lpstr>Arial</vt:lpstr>
      <vt:lpstr>Calibri</vt:lpstr>
      <vt:lpstr>Calibri Light</vt:lpstr>
      <vt:lpstr>Cooper Black</vt:lpstr>
      <vt:lpstr>Open Sans</vt:lpstr>
      <vt:lpstr>Poppins</vt:lpstr>
      <vt:lpstr>Poppins Medium</vt:lpstr>
      <vt:lpstr>Poppins SemiBold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DataDomain-Migration_to_ADB</dc:title>
  <dc:creator>Ines Kapor</dc:creator>
  <cp:lastModifiedBy>Domagoj Sain</cp:lastModifiedBy>
  <cp:revision>21</cp:revision>
  <dcterms:created xsi:type="dcterms:W3CDTF">2021-09-10T11:39:11Z</dcterms:created>
  <dcterms:modified xsi:type="dcterms:W3CDTF">2021-10-04T10:53:25Z</dcterms:modified>
</cp:coreProperties>
</file>