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6" r:id="rId4"/>
    <p:sldMasterId id="2147493463" r:id="rId5"/>
    <p:sldMasterId id="2147493490" r:id="rId6"/>
    <p:sldMasterId id="2147493479" r:id="rId7"/>
  </p:sldMasterIdLst>
  <p:notesMasterIdLst>
    <p:notesMasterId r:id="rId45"/>
  </p:notesMasterIdLst>
  <p:handoutMasterIdLst>
    <p:handoutMasterId r:id="rId46"/>
  </p:handoutMasterIdLst>
  <p:sldIdLst>
    <p:sldId id="2076137807" r:id="rId8"/>
    <p:sldId id="2076137843" r:id="rId9"/>
    <p:sldId id="2076137766" r:id="rId10"/>
    <p:sldId id="2076137793" r:id="rId11"/>
    <p:sldId id="2076137808" r:id="rId12"/>
    <p:sldId id="2076137811" r:id="rId13"/>
    <p:sldId id="2076137774" r:id="rId14"/>
    <p:sldId id="2076137812" r:id="rId15"/>
    <p:sldId id="2076137813" r:id="rId16"/>
    <p:sldId id="2076137814" r:id="rId17"/>
    <p:sldId id="2076137815" r:id="rId18"/>
    <p:sldId id="2076137816" r:id="rId19"/>
    <p:sldId id="2076137817" r:id="rId20"/>
    <p:sldId id="2076137818" r:id="rId21"/>
    <p:sldId id="2076137819" r:id="rId22"/>
    <p:sldId id="2076137820" r:id="rId23"/>
    <p:sldId id="2076137821" r:id="rId24"/>
    <p:sldId id="2076137822" r:id="rId25"/>
    <p:sldId id="2076137823" r:id="rId26"/>
    <p:sldId id="2076137824" r:id="rId27"/>
    <p:sldId id="2076137825" r:id="rId28"/>
    <p:sldId id="2076137826" r:id="rId29"/>
    <p:sldId id="2076137827" r:id="rId30"/>
    <p:sldId id="2076137828" r:id="rId31"/>
    <p:sldId id="2076137829" r:id="rId32"/>
    <p:sldId id="2076137830" r:id="rId33"/>
    <p:sldId id="2076137832" r:id="rId34"/>
    <p:sldId id="2076137831" r:id="rId35"/>
    <p:sldId id="2076137833" r:id="rId36"/>
    <p:sldId id="2076137834" r:id="rId37"/>
    <p:sldId id="2076137836" r:id="rId38"/>
    <p:sldId id="2076137837" r:id="rId39"/>
    <p:sldId id="2076137838" r:id="rId40"/>
    <p:sldId id="2076137839" r:id="rId41"/>
    <p:sldId id="2076137840" r:id="rId42"/>
    <p:sldId id="2076137841" r:id="rId43"/>
    <p:sldId id="2076137842" r:id="rId4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7" userDrawn="1">
          <p15:clr>
            <a:srgbClr val="A4A3A4"/>
          </p15:clr>
        </p15:guide>
        <p15:guide id="2" pos="5556" userDrawn="1">
          <p15:clr>
            <a:srgbClr val="A4A3A4"/>
          </p15:clr>
        </p15:guide>
        <p15:guide id="3" orient="horz" pos="214" userDrawn="1">
          <p15:clr>
            <a:srgbClr val="A4A3A4"/>
          </p15:clr>
        </p15:guide>
        <p15:guide id="4" pos="19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a Leiseder" initials="IL" lastIdx="68" clrIdx="0">
    <p:extLst>
      <p:ext uri="{19B8F6BF-5375-455C-9EA6-DF929625EA0E}">
        <p15:presenceInfo xmlns:p15="http://schemas.microsoft.com/office/powerpoint/2012/main" userId="ce7156aeb4907568" providerId="Windows Live"/>
      </p:ext>
    </p:extLst>
  </p:cmAuthor>
  <p:cmAuthor id="2" name="Anita Gluderer" initials="AG" lastIdx="1" clrIdx="1">
    <p:extLst>
      <p:ext uri="{19B8F6BF-5375-455C-9EA6-DF929625EA0E}">
        <p15:presenceInfo xmlns:p15="http://schemas.microsoft.com/office/powerpoint/2012/main" userId="S::anita@linecommunications.onmicrosoft.com::ce479b69-97c6-40d9-adab-6c765dc2abaf" providerId="AD"/>
      </p:ext>
    </p:extLst>
  </p:cmAuthor>
  <p:cmAuthor id="3" name="Giulia Ravasio" initials="GR" lastIdx="43" clrIdx="2">
    <p:extLst>
      <p:ext uri="{19B8F6BF-5375-455C-9EA6-DF929625EA0E}">
        <p15:presenceInfo xmlns:p15="http://schemas.microsoft.com/office/powerpoint/2012/main" userId="ae50fbd8f86298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FF"/>
    <a:srgbClr val="DC19FF"/>
    <a:srgbClr val="002060"/>
    <a:srgbClr val="FF2350"/>
    <a:srgbClr val="1E2846"/>
    <a:srgbClr val="FF0096"/>
    <a:srgbClr val="FF001E"/>
    <a:srgbClr val="5A00D2"/>
    <a:srgbClr val="9A00B3"/>
    <a:srgbClr val="EB5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3" autoAdjust="0"/>
    <p:restoredTop sz="70975" autoAdjust="0"/>
  </p:normalViewPr>
  <p:slideViewPr>
    <p:cSldViewPr snapToGrid="0" snapToObjects="1">
      <p:cViewPr varScale="1">
        <p:scale>
          <a:sx n="102" d="100"/>
          <a:sy n="102" d="100"/>
        </p:scale>
        <p:origin x="3324" y="72"/>
      </p:cViewPr>
      <p:guideLst>
        <p:guide orient="horz" pos="2527"/>
        <p:guide pos="5556"/>
        <p:guide orient="horz" pos="214"/>
        <p:guide pos="19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442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7-08T16:20:07.411" idx="38">
    <p:pos x="10" y="10"/>
    <p:text>Alternative mit dunklem Hintergrund wie im Branding Guidelines verwendet.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8758-C230-2746-B5B7-86CF425F9BD1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C4372-6F64-2240-B059-4893812A12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184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3360F-8E17-3840-AA07-AA2649F84EB8}" type="datetimeFigureOut">
              <a:rPr lang="de-DE" smtClean="0"/>
              <a:t>04.10.2021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DB022-BF3C-DF40-8161-AB02939666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5847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711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>
                <a:latin typeface="Consolas" panose="020B0609020204030204" pitchFamily="49" charset="0"/>
              </a:rPr>
              <a:t>Exadata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supports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snapshot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copy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functionality</a:t>
            </a:r>
            <a:r>
              <a:rPr lang="de-CH" dirty="0">
                <a:latin typeface="Consolas" panose="020B0609020204030204" pitchFamily="49" charset="0"/>
              </a:rPr>
              <a:t> on ASM </a:t>
            </a:r>
            <a:r>
              <a:rPr lang="de-CH" dirty="0" err="1">
                <a:latin typeface="Consolas" panose="020B0609020204030204" pitchFamily="49" charset="0"/>
              </a:rPr>
              <a:t>configured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with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sparse</a:t>
            </a:r>
            <a:r>
              <a:rPr lang="de-CH" dirty="0">
                <a:latin typeface="Consolas" panose="020B0609020204030204" pitchFamily="49" charset="0"/>
              </a:rPr>
              <a:t> ASM </a:t>
            </a:r>
            <a:r>
              <a:rPr lang="de-CH" dirty="0" err="1">
                <a:latin typeface="Consolas" panose="020B0609020204030204" pitchFamily="49" charset="0"/>
              </a:rPr>
              <a:t>grid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disks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75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750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>
                <a:latin typeface="Consolas" panose="020B0609020204030204" pitchFamily="49" charset="0"/>
              </a:rPr>
              <a:t>Create User in Source PDB</a:t>
            </a:r>
          </a:p>
          <a:p>
            <a:r>
              <a:rPr lang="de-CH" dirty="0">
                <a:latin typeface="Consolas" panose="020B0609020204030204" pitchFamily="49" charset="0"/>
              </a:rPr>
              <a:t>CREATE USER </a:t>
            </a:r>
            <a:r>
              <a:rPr lang="de-CH" dirty="0" err="1">
                <a:latin typeface="Consolas" panose="020B0609020204030204" pitchFamily="49" charset="0"/>
              </a:rPr>
              <a:t>source_user</a:t>
            </a:r>
            <a:r>
              <a:rPr lang="de-CH" dirty="0">
                <a:latin typeface="Consolas" panose="020B0609020204030204" pitchFamily="49" charset="0"/>
              </a:rPr>
              <a:t> IDENTIFIED BY </a:t>
            </a:r>
            <a:r>
              <a:rPr lang="de-CH" dirty="0" err="1">
                <a:latin typeface="Consolas" panose="020B0609020204030204" pitchFamily="49" charset="0"/>
              </a:rPr>
              <a:t>source_user</a:t>
            </a:r>
            <a:r>
              <a:rPr lang="de-CH" dirty="0">
                <a:latin typeface="Consolas" panose="020B0609020204030204" pitchFamily="49" charset="0"/>
              </a:rPr>
              <a:t>;</a:t>
            </a:r>
          </a:p>
          <a:p>
            <a:r>
              <a:rPr lang="de-CH" dirty="0">
                <a:latin typeface="Consolas" panose="020B0609020204030204" pitchFamily="49" charset="0"/>
              </a:rPr>
              <a:t>GRANT CREATE SESSION, CREATE PLUGGABLE DATABASE TO </a:t>
            </a:r>
            <a:r>
              <a:rPr lang="de-CH" dirty="0" err="1">
                <a:latin typeface="Consolas" panose="020B0609020204030204" pitchFamily="49" charset="0"/>
              </a:rPr>
              <a:t>source_user</a:t>
            </a:r>
            <a:r>
              <a:rPr lang="de-CH" dirty="0">
                <a:latin typeface="Consolas" panose="020B0609020204030204" pitchFamily="49" charset="0"/>
              </a:rPr>
              <a:t>;</a:t>
            </a:r>
          </a:p>
          <a:p>
            <a:endParaRPr lang="de-CH" dirty="0">
              <a:latin typeface="Consolas" panose="020B0609020204030204" pitchFamily="49" charset="0"/>
            </a:endParaRPr>
          </a:p>
          <a:p>
            <a:r>
              <a:rPr lang="de-CH" dirty="0">
                <a:latin typeface="Consolas" panose="020B0609020204030204" pitchFamily="49" charset="0"/>
              </a:rPr>
              <a:t>CREATE USER c##</a:t>
            </a:r>
            <a:r>
              <a:rPr lang="de-CH" dirty="0" err="1">
                <a:latin typeface="Consolas" panose="020B0609020204030204" pitchFamily="49" charset="0"/>
              </a:rPr>
              <a:t>source_user</a:t>
            </a:r>
            <a:r>
              <a:rPr lang="de-CH" dirty="0">
                <a:latin typeface="Consolas" panose="020B0609020204030204" pitchFamily="49" charset="0"/>
              </a:rPr>
              <a:t> IDENTIFIED BY </a:t>
            </a:r>
            <a:r>
              <a:rPr lang="de-CH" dirty="0" err="1">
                <a:latin typeface="Consolas" panose="020B0609020204030204" pitchFamily="49" charset="0"/>
              </a:rPr>
              <a:t>source_user</a:t>
            </a:r>
            <a:r>
              <a:rPr lang="de-CH" dirty="0">
                <a:latin typeface="Consolas" panose="020B0609020204030204" pitchFamily="49" charset="0"/>
              </a:rPr>
              <a:t> CONTAINER=ALL;</a:t>
            </a:r>
          </a:p>
          <a:p>
            <a:r>
              <a:rPr lang="de-CH" dirty="0">
                <a:latin typeface="Consolas" panose="020B0609020204030204" pitchFamily="49" charset="0"/>
              </a:rPr>
              <a:t>GRANT CREATE SESSION, CREATE PLUGGABLE DATABASE TO c##</a:t>
            </a:r>
            <a:r>
              <a:rPr lang="de-CH" dirty="0" err="1">
                <a:latin typeface="Consolas" panose="020B0609020204030204" pitchFamily="49" charset="0"/>
              </a:rPr>
              <a:t>source_user</a:t>
            </a:r>
            <a:r>
              <a:rPr lang="de-CH" dirty="0">
                <a:latin typeface="Consolas" panose="020B0609020204030204" pitchFamily="49" charset="0"/>
              </a:rPr>
              <a:t> CONTAINER=ALL;</a:t>
            </a:r>
          </a:p>
          <a:p>
            <a:endParaRPr lang="de-CH" dirty="0">
              <a:latin typeface="Consolas" panose="020B0609020204030204" pitchFamily="49" charset="0"/>
            </a:endParaRPr>
          </a:p>
          <a:p>
            <a:r>
              <a:rPr lang="de-CH" dirty="0" err="1">
                <a:latin typeface="Consolas" panose="020B0609020204030204" pitchFamily="49" charset="0"/>
              </a:rPr>
              <a:t>Starting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with</a:t>
            </a:r>
            <a:r>
              <a:rPr lang="de-CH" dirty="0">
                <a:latin typeface="Consolas" panose="020B0609020204030204" pitchFamily="49" charset="0"/>
              </a:rPr>
              <a:t> 21c PDBs </a:t>
            </a:r>
            <a:r>
              <a:rPr lang="de-CH" dirty="0" err="1">
                <a:latin typeface="Consolas" panose="020B0609020204030204" pitchFamily="49" charset="0"/>
              </a:rPr>
              <a:t>are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automatically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upgraded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when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they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are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opened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for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the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first</a:t>
            </a:r>
            <a:r>
              <a:rPr lang="de-CH" dirty="0">
                <a:latin typeface="Consolas" panose="020B0609020204030204" pitchFamily="49" charset="0"/>
              </a:rPr>
              <a:t> time. This feature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called</a:t>
            </a:r>
            <a:r>
              <a:rPr lang="de-CH" dirty="0">
                <a:latin typeface="Consolas" panose="020B0609020204030204" pitchFamily="49" charset="0"/>
              </a:rPr>
              <a:t> Replay Upgrade.</a:t>
            </a:r>
          </a:p>
          <a:p>
            <a:r>
              <a:rPr lang="de-CH" dirty="0">
                <a:latin typeface="Consolas" panose="020B0609020204030204" pitchFamily="49" charset="0"/>
              </a:rPr>
              <a:t>Enabled </a:t>
            </a:r>
            <a:r>
              <a:rPr lang="de-CH" dirty="0" err="1">
                <a:latin typeface="Consolas" panose="020B0609020204030204" pitchFamily="49" charset="0"/>
              </a:rPr>
              <a:t>by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default</a:t>
            </a:r>
            <a:r>
              <a:rPr lang="de-CH" dirty="0">
                <a:latin typeface="Consolas" panose="020B0609020204030204" pitchFamily="49" charset="0"/>
              </a:rPr>
              <a:t>, but </a:t>
            </a:r>
            <a:r>
              <a:rPr lang="de-CH" dirty="0" err="1">
                <a:latin typeface="Consolas" panose="020B0609020204030204" pitchFamily="49" charset="0"/>
              </a:rPr>
              <a:t>can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be</a:t>
            </a:r>
            <a:r>
              <a:rPr lang="de-CH" dirty="0">
                <a:latin typeface="Consolas" panose="020B0609020204030204" pitchFamily="49" charset="0"/>
              </a:rPr>
              <a:t> disabled.</a:t>
            </a:r>
          </a:p>
          <a:p>
            <a:r>
              <a:rPr lang="de-CH" dirty="0">
                <a:latin typeface="Consolas" panose="020B0609020204030204" pitchFamily="49" charset="0"/>
              </a:rPr>
              <a:t>SQL&gt; ALTER DATABASE UPGRADE SYNC OFF;</a:t>
            </a:r>
          </a:p>
          <a:p>
            <a:endParaRPr lang="de-CH" dirty="0">
              <a:latin typeface="Consolas" panose="020B0609020204030204" pitchFamily="49" charset="0"/>
            </a:endParaRPr>
          </a:p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103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Consolas" panose="020B0609020204030204" pitchFamily="49" charset="0"/>
              </a:rPr>
              <a:t>Database link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not </a:t>
            </a:r>
            <a:r>
              <a:rPr lang="de-CH" dirty="0" err="1">
                <a:latin typeface="Consolas" panose="020B0609020204030204" pitchFamily="49" charset="0"/>
              </a:rPr>
              <a:t>removed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if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the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clone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operation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failed</a:t>
            </a:r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517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629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469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Consolas" panose="020B0609020204030204" pitchFamily="49" charset="0"/>
              </a:rPr>
              <a:t>If a PDB Archive File was already plugged in, every subsequent try will fail except AS CLONE is used</a:t>
            </a:r>
          </a:p>
          <a:p>
            <a:r>
              <a:rPr lang="en-US" dirty="0">
                <a:latin typeface="Consolas" panose="020B0609020204030204" pitchFamily="49" charset="0"/>
              </a:rPr>
              <a:t>SQL&gt; CREATE PLUGGABLE DATABASE PDB23 USING '/</a:t>
            </a:r>
            <a:r>
              <a:rPr lang="en-US" dirty="0" err="1">
                <a:latin typeface="Consolas" panose="020B0609020204030204" pitchFamily="49" charset="0"/>
              </a:rPr>
              <a:t>tmp</a:t>
            </a:r>
            <a:r>
              <a:rPr lang="en-US" dirty="0">
                <a:latin typeface="Consolas" panose="020B0609020204030204" pitchFamily="49" charset="0"/>
              </a:rPr>
              <a:t>/pdb3_20180913.pdb'</a:t>
            </a:r>
          </a:p>
          <a:p>
            <a:r>
              <a:rPr lang="en-US" dirty="0">
                <a:latin typeface="Consolas" panose="020B0609020204030204" pitchFamily="49" charset="0"/>
              </a:rPr>
              <a:t>*</a:t>
            </a:r>
          </a:p>
          <a:p>
            <a:r>
              <a:rPr lang="en-US" dirty="0">
                <a:latin typeface="Consolas" panose="020B0609020204030204" pitchFamily="49" charset="0"/>
              </a:rPr>
              <a:t>ERROR at line 1:</a:t>
            </a:r>
          </a:p>
          <a:p>
            <a:r>
              <a:rPr lang="en-US" dirty="0">
                <a:latin typeface="Consolas" panose="020B0609020204030204" pitchFamily="49" charset="0"/>
              </a:rPr>
              <a:t>ORA-65122: Pluggable database GUID conflicts with the GUID of an existing container.</a:t>
            </a:r>
          </a:p>
          <a:p>
            <a:endParaRPr lang="de-CH" dirty="0">
              <a:latin typeface="Consolas" panose="020B0609020204030204" pitchFamily="49" charset="0"/>
            </a:endParaRPr>
          </a:p>
          <a:p>
            <a:r>
              <a:rPr lang="de-CH" b="1" dirty="0" err="1">
                <a:latin typeface="Consolas" panose="020B0609020204030204" pitchFamily="49" charset="0"/>
              </a:rPr>
              <a:t>Purging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of</a:t>
            </a:r>
            <a:r>
              <a:rPr lang="de-CH" b="1" dirty="0">
                <a:latin typeface="Consolas" panose="020B0609020204030204" pitchFamily="49" charset="0"/>
              </a:rPr>
              <a:t> RESOLVED </a:t>
            </a:r>
            <a:r>
              <a:rPr lang="de-CH" b="1" dirty="0" err="1">
                <a:latin typeface="Consolas" panose="020B0609020204030204" pitchFamily="49" charset="0"/>
              </a:rPr>
              <a:t>entries</a:t>
            </a:r>
            <a:endParaRPr lang="de-CH" b="1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SQL&gt; exec DBMS_PDB.CLEAR_PLUGIN_VIOLATIONS( </a:t>
            </a:r>
            <a:r>
              <a:rPr lang="en-US" dirty="0" err="1">
                <a:latin typeface="Consolas" panose="020B0609020204030204" pitchFamily="49" charset="0"/>
              </a:rPr>
              <a:t>pdb_name</a:t>
            </a:r>
            <a:r>
              <a:rPr lang="en-US" dirty="0">
                <a:latin typeface="Consolas" panose="020B0609020204030204" pitchFamily="49" charset="0"/>
              </a:rPr>
              <a:t> =&gt; 'PDB1' );</a:t>
            </a:r>
            <a:endParaRPr lang="de-CH" dirty="0">
              <a:latin typeface="Consolas" panose="020B0609020204030204" pitchFamily="49" charset="0"/>
            </a:endParaRPr>
          </a:p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840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>
                <a:latin typeface="Consolas" panose="020B0609020204030204" pitchFamily="49" charset="0"/>
              </a:rPr>
              <a:t>Try </a:t>
            </a:r>
            <a:r>
              <a:rPr lang="de-CH" b="1" dirty="0" err="1">
                <a:latin typeface="Consolas" panose="020B0609020204030204" pitchFamily="49" charset="0"/>
              </a:rPr>
              <a:t>to</a:t>
            </a:r>
            <a:r>
              <a:rPr lang="de-CH" b="1" dirty="0">
                <a:latin typeface="Consolas" panose="020B0609020204030204" pitchFamily="49" charset="0"/>
              </a:rPr>
              <a:t> open a </a:t>
            </a:r>
            <a:r>
              <a:rPr lang="de-CH" b="1" dirty="0" err="1">
                <a:latin typeface="Consolas" panose="020B0609020204030204" pitchFamily="49" charset="0"/>
              </a:rPr>
              <a:t>Refreshable</a:t>
            </a:r>
            <a:r>
              <a:rPr lang="de-CH" b="1" dirty="0">
                <a:latin typeface="Consolas" panose="020B0609020204030204" pitchFamily="49" charset="0"/>
              </a:rPr>
              <a:t> PDB </a:t>
            </a:r>
            <a:r>
              <a:rPr lang="de-CH" b="1" dirty="0" err="1">
                <a:latin typeface="Consolas" panose="020B0609020204030204" pitchFamily="49" charset="0"/>
              </a:rPr>
              <a:t>read-write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fails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with</a:t>
            </a:r>
            <a:r>
              <a:rPr lang="de-CH" b="1" dirty="0">
                <a:latin typeface="Consolas" panose="020B0609020204030204" pitchFamily="49" charset="0"/>
              </a:rPr>
              <a:t> ORA-65341</a:t>
            </a:r>
          </a:p>
          <a:p>
            <a:r>
              <a:rPr lang="de-CH" dirty="0">
                <a:latin typeface="Consolas" panose="020B0609020204030204" pitchFamily="49" charset="0"/>
              </a:rPr>
              <a:t>SQL&gt; 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pdb1_remote_clone open;</a:t>
            </a:r>
          </a:p>
          <a:p>
            <a:r>
              <a:rPr lang="de-CH" dirty="0">
                <a:latin typeface="Consolas" panose="020B0609020204030204" pitchFamily="49" charset="0"/>
              </a:rPr>
              <a:t>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pdb1_remote_clone open</a:t>
            </a:r>
          </a:p>
          <a:p>
            <a:r>
              <a:rPr lang="de-CH" dirty="0">
                <a:latin typeface="Consolas" panose="020B0609020204030204" pitchFamily="49" charset="0"/>
              </a:rPr>
              <a:t>*</a:t>
            </a:r>
          </a:p>
          <a:p>
            <a:r>
              <a:rPr lang="de-CH" dirty="0">
                <a:latin typeface="Consolas" panose="020B0609020204030204" pitchFamily="49" charset="0"/>
              </a:rPr>
              <a:t>ERROR at </a:t>
            </a:r>
            <a:r>
              <a:rPr lang="de-CH" dirty="0" err="1">
                <a:latin typeface="Consolas" panose="020B0609020204030204" pitchFamily="49" charset="0"/>
              </a:rPr>
              <a:t>line</a:t>
            </a:r>
            <a:r>
              <a:rPr lang="de-CH" dirty="0">
                <a:latin typeface="Consolas" panose="020B0609020204030204" pitchFamily="49" charset="0"/>
              </a:rPr>
              <a:t> 1:</a:t>
            </a:r>
          </a:p>
          <a:p>
            <a:r>
              <a:rPr lang="de-CH" dirty="0">
                <a:latin typeface="Consolas" panose="020B0609020204030204" pitchFamily="49" charset="0"/>
              </a:rPr>
              <a:t>ORA-65341: </a:t>
            </a:r>
            <a:r>
              <a:rPr lang="de-CH" dirty="0" err="1">
                <a:latin typeface="Consolas" panose="020B0609020204030204" pitchFamily="49" charset="0"/>
              </a:rPr>
              <a:t>cannot</a:t>
            </a:r>
            <a:r>
              <a:rPr lang="de-CH" dirty="0">
                <a:latin typeface="Consolas" panose="020B0609020204030204" pitchFamily="49" charset="0"/>
              </a:rPr>
              <a:t> open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in </a:t>
            </a:r>
            <a:r>
              <a:rPr lang="de-CH" dirty="0" err="1">
                <a:latin typeface="Consolas" panose="020B0609020204030204" pitchFamily="49" charset="0"/>
              </a:rPr>
              <a:t>read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write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mode</a:t>
            </a:r>
            <a:endParaRPr lang="de-CH" dirty="0">
              <a:latin typeface="Consolas" panose="020B0609020204030204" pitchFamily="49" charset="0"/>
            </a:endParaRPr>
          </a:p>
          <a:p>
            <a:endParaRPr lang="de-CH" dirty="0">
              <a:latin typeface="Consolas" panose="020B0609020204030204" pitchFamily="49" charset="0"/>
            </a:endParaRPr>
          </a:p>
          <a:p>
            <a:r>
              <a:rPr lang="de-CH" b="1" dirty="0">
                <a:latin typeface="Consolas" panose="020B0609020204030204" pitchFamily="49" charset="0"/>
              </a:rPr>
              <a:t>PDB </a:t>
            </a:r>
            <a:r>
              <a:rPr lang="de-CH" b="1" dirty="0" err="1">
                <a:latin typeface="Consolas" panose="020B0609020204030204" pitchFamily="49" charset="0"/>
              </a:rPr>
              <a:t>Switchover</a:t>
            </a:r>
            <a:endParaRPr lang="de-CH" b="1" dirty="0">
              <a:latin typeface="Consolas" panose="020B0609020204030204" pitchFamily="49" charset="0"/>
            </a:endParaRPr>
          </a:p>
          <a:p>
            <a:r>
              <a:rPr lang="de-CH" dirty="0">
                <a:latin typeface="Consolas" panose="020B0609020204030204" pitchFamily="49" charset="0"/>
              </a:rPr>
              <a:t>ALTER PLUGGABLE DATABASE REFRESH MODE MANUAL FROM PDB01_REF@TARGET SWITCHOVER;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073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If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the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Refreshable</a:t>
            </a:r>
            <a:r>
              <a:rPr lang="de-CH" dirty="0">
                <a:latin typeface="Consolas" panose="020B0609020204030204" pitchFamily="49" charset="0"/>
              </a:rPr>
              <a:t> PDB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not </a:t>
            </a:r>
            <a:r>
              <a:rPr lang="de-CH" dirty="0" err="1">
                <a:latin typeface="Consolas" panose="020B0609020204030204" pitchFamily="49" charset="0"/>
              </a:rPr>
              <a:t>closed</a:t>
            </a:r>
            <a:r>
              <a:rPr lang="de-CH" dirty="0">
                <a:latin typeface="Consolas" panose="020B0609020204030204" pitchFamily="49" charset="0"/>
              </a:rPr>
              <a:t> on all </a:t>
            </a:r>
            <a:r>
              <a:rPr lang="de-CH" dirty="0" err="1">
                <a:latin typeface="Consolas" panose="020B0609020204030204" pitchFamily="49" charset="0"/>
              </a:rPr>
              <a:t>instances</a:t>
            </a:r>
            <a:r>
              <a:rPr lang="de-CH" dirty="0">
                <a:latin typeface="Consolas" panose="020B0609020204030204" pitchFamily="49" charset="0"/>
              </a:rPr>
              <a:t>, a Refresh will fail.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pdb1_remote_clone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r>
              <a:rPr lang="de-CH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pdb1_remote_clone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ERROR at </a:t>
            </a:r>
            <a:r>
              <a:rPr lang="de-CH" dirty="0" err="1">
                <a:latin typeface="Consolas" panose="020B0609020204030204" pitchFamily="49" charset="0"/>
              </a:rPr>
              <a:t>line</a:t>
            </a:r>
            <a:r>
              <a:rPr lang="de-CH" dirty="0">
                <a:latin typeface="Consolas" panose="020B0609020204030204" pitchFamily="49" charset="0"/>
              </a:rPr>
              <a:t> 1: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ORA-65025: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PDB1_REMOTE_CLONE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not </a:t>
            </a:r>
            <a:r>
              <a:rPr lang="de-CH" dirty="0" err="1">
                <a:latin typeface="Consolas" panose="020B0609020204030204" pitchFamily="49" charset="0"/>
              </a:rPr>
              <a:t>closed</a:t>
            </a:r>
            <a:r>
              <a:rPr lang="de-CH" dirty="0">
                <a:latin typeface="Consolas" panose="020B0609020204030204" pitchFamily="49" charset="0"/>
              </a:rPr>
              <a:t> on all </a:t>
            </a:r>
            <a:r>
              <a:rPr lang="de-CH" dirty="0" err="1">
                <a:latin typeface="Consolas" panose="020B0609020204030204" pitchFamily="49" charset="0"/>
              </a:rPr>
              <a:t>instances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2018-09-11T14:55:12.610165+02:00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pdb1_remote_clone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2018-09-11T14:55:14.489937+02:00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Applying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media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recovery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for</a:t>
            </a:r>
            <a:r>
              <a:rPr lang="de-CH" dirty="0">
                <a:latin typeface="Consolas" panose="020B0609020204030204" pitchFamily="49" charset="0"/>
              </a:rPr>
              <a:t> pdb-4099 </a:t>
            </a:r>
            <a:r>
              <a:rPr lang="de-CH" dirty="0" err="1">
                <a:latin typeface="Consolas" panose="020B0609020204030204" pitchFamily="49" charset="0"/>
              </a:rPr>
              <a:t>from</a:t>
            </a:r>
            <a:r>
              <a:rPr lang="de-CH" dirty="0">
                <a:latin typeface="Consolas" panose="020B0609020204030204" pitchFamily="49" charset="0"/>
              </a:rPr>
              <a:t> SCN 4803260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SCN 4803267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Remote log </a:t>
            </a:r>
            <a:r>
              <a:rPr lang="de-CH" dirty="0" err="1">
                <a:latin typeface="Consolas" panose="020B0609020204030204" pitchFamily="49" charset="0"/>
              </a:rPr>
              <a:t>information</a:t>
            </a:r>
            <a:r>
              <a:rPr lang="de-CH" dirty="0">
                <a:latin typeface="Consolas" panose="020B0609020204030204" pitchFamily="49" charset="0"/>
              </a:rPr>
              <a:t>: count-1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thr-1, seq-64, logfile-/u00/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fast_recovery_area</a:t>
            </a:r>
            <a:r>
              <a:rPr lang="de-CH" dirty="0">
                <a:latin typeface="Consolas" panose="020B0609020204030204" pitchFamily="49" charset="0"/>
              </a:rPr>
              <a:t>/L18CEEC1/</a:t>
            </a:r>
            <a:r>
              <a:rPr lang="de-CH" dirty="0" err="1">
                <a:latin typeface="Consolas" panose="020B0609020204030204" pitchFamily="49" charset="0"/>
              </a:rPr>
              <a:t>foreign_archivelog</a:t>
            </a:r>
            <a:r>
              <a:rPr lang="de-CH" dirty="0">
                <a:latin typeface="Consolas" panose="020B0609020204030204" pitchFamily="49" charset="0"/>
              </a:rPr>
              <a:t>/PDB1/2018_09_11/o1_mf_1_64_502165962_.arc, los-4803159, nxs-18446744073709551615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PDB1_REMOTE_CLONE(4):Media Recovery Start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2018-09-11T14:55:14.490487+02:00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PDB1_REMOTE_CLONE(4):Serial Media Recovery </a:t>
            </a:r>
            <a:r>
              <a:rPr lang="de-CH" dirty="0" err="1">
                <a:latin typeface="Consolas" panose="020B0609020204030204" pitchFamily="49" charset="0"/>
              </a:rPr>
              <a:t>started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max_pdb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2018-09-11T14:55:14.582339+02:00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PDB1_REMOTE_CLONE(4):Media Recovery Log 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fast_recovery_area</a:t>
            </a:r>
            <a:r>
              <a:rPr lang="de-CH" dirty="0">
                <a:latin typeface="Consolas" panose="020B0609020204030204" pitchFamily="49" charset="0"/>
              </a:rPr>
              <a:t>/L18CEEC1/</a:t>
            </a:r>
            <a:r>
              <a:rPr lang="de-CH" dirty="0" err="1">
                <a:latin typeface="Consolas" panose="020B0609020204030204" pitchFamily="49" charset="0"/>
              </a:rPr>
              <a:t>foreign_archivelog</a:t>
            </a:r>
            <a:r>
              <a:rPr lang="de-CH" dirty="0">
                <a:latin typeface="Consolas" panose="020B0609020204030204" pitchFamily="49" charset="0"/>
              </a:rPr>
              <a:t>/PDB1/2018_09_11/o1_mf_1_64_502165962_.arc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2018-09-11T14:55:14.717201+02:00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Incomplete</a:t>
            </a:r>
            <a:r>
              <a:rPr lang="de-CH" dirty="0">
                <a:latin typeface="Consolas" panose="020B0609020204030204" pitchFamily="49" charset="0"/>
              </a:rPr>
              <a:t> Recovery </a:t>
            </a:r>
            <a:r>
              <a:rPr lang="de-CH" dirty="0" err="1">
                <a:latin typeface="Consolas" panose="020B0609020204030204" pitchFamily="49" charset="0"/>
              </a:rPr>
              <a:t>applied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until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change</a:t>
            </a:r>
            <a:r>
              <a:rPr lang="de-CH" dirty="0">
                <a:latin typeface="Consolas" panose="020B0609020204030204" pitchFamily="49" charset="0"/>
              </a:rPr>
              <a:t> 4803267 time 09/11/2018 14:55:12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2018-09-11T14:55:14.721876+02:00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PDB1_REMOTE_CLONE(4):Media Recovery </a:t>
            </a:r>
            <a:r>
              <a:rPr lang="de-CH" dirty="0" err="1">
                <a:latin typeface="Consolas" panose="020B0609020204030204" pitchFamily="49" charset="0"/>
              </a:rPr>
              <a:t>Complete</a:t>
            </a:r>
            <a:r>
              <a:rPr lang="de-CH" dirty="0">
                <a:latin typeface="Consolas" panose="020B0609020204030204" pitchFamily="49" charset="0"/>
              </a:rPr>
              <a:t> (L18CEEC2)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Completed</a:t>
            </a:r>
            <a:r>
              <a:rPr lang="de-CH" dirty="0">
                <a:latin typeface="Consolas" panose="020B0609020204030204" pitchFamily="49" charset="0"/>
              </a:rPr>
              <a:t>: 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pdb1_remote_clone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pdb1_remote_clone open;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pdb1_remote_clone open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ERROR at </a:t>
            </a:r>
            <a:r>
              <a:rPr lang="de-CH" dirty="0" err="1">
                <a:latin typeface="Consolas" panose="020B0609020204030204" pitchFamily="49" charset="0"/>
              </a:rPr>
              <a:t>line</a:t>
            </a:r>
            <a:r>
              <a:rPr lang="de-CH" dirty="0">
                <a:latin typeface="Consolas" panose="020B0609020204030204" pitchFamily="49" charset="0"/>
              </a:rPr>
              <a:t> 1: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ORA-65341: </a:t>
            </a:r>
            <a:r>
              <a:rPr lang="de-CH" dirty="0" err="1">
                <a:latin typeface="Consolas" panose="020B0609020204030204" pitchFamily="49" charset="0"/>
              </a:rPr>
              <a:t>cannot</a:t>
            </a:r>
            <a:r>
              <a:rPr lang="de-CH" dirty="0">
                <a:latin typeface="Consolas" panose="020B0609020204030204" pitchFamily="49" charset="0"/>
              </a:rPr>
              <a:t> open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in </a:t>
            </a:r>
            <a:r>
              <a:rPr lang="de-CH" dirty="0" err="1">
                <a:latin typeface="Consolas" panose="020B0609020204030204" pitchFamily="49" charset="0"/>
              </a:rPr>
              <a:t>read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write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mode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pdb1_remote_clone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  2  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pdb1_remote_clone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ERROR at </a:t>
            </a:r>
            <a:r>
              <a:rPr lang="de-CH" dirty="0" err="1">
                <a:latin typeface="Consolas" panose="020B0609020204030204" pitchFamily="49" charset="0"/>
              </a:rPr>
              <a:t>line</a:t>
            </a:r>
            <a:r>
              <a:rPr lang="de-CH" dirty="0">
                <a:latin typeface="Consolas" panose="020B0609020204030204" pitchFamily="49" charset="0"/>
              </a:rPr>
              <a:t> 1: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ORA-17627: ORA-12514: </a:t>
            </a:r>
            <a:r>
              <a:rPr lang="de-CH" dirty="0" err="1">
                <a:latin typeface="Consolas" panose="020B0609020204030204" pitchFamily="49" charset="0"/>
              </a:rPr>
              <a:t>TNS:listener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does</a:t>
            </a:r>
            <a:r>
              <a:rPr lang="de-CH" dirty="0">
                <a:latin typeface="Consolas" panose="020B0609020204030204" pitchFamily="49" charset="0"/>
              </a:rPr>
              <a:t> not </a:t>
            </a:r>
            <a:r>
              <a:rPr lang="de-CH" dirty="0" err="1">
                <a:latin typeface="Consolas" panose="020B0609020204030204" pitchFamily="49" charset="0"/>
              </a:rPr>
              <a:t>currently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know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of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service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requested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in connect </a:t>
            </a:r>
            <a:r>
              <a:rPr lang="de-CH" dirty="0" err="1">
                <a:latin typeface="Consolas" panose="020B0609020204030204" pitchFamily="49" charset="0"/>
              </a:rPr>
              <a:t>descriptor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ORA-17629: </a:t>
            </a:r>
            <a:r>
              <a:rPr lang="de-CH" dirty="0" err="1">
                <a:latin typeface="Consolas" panose="020B0609020204030204" pitchFamily="49" charset="0"/>
              </a:rPr>
              <a:t>Cannot</a:t>
            </a:r>
            <a:r>
              <a:rPr lang="de-CH" dirty="0">
                <a:latin typeface="Consolas" panose="020B0609020204030204" pitchFamily="49" charset="0"/>
              </a:rPr>
              <a:t> connect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the</a:t>
            </a:r>
            <a:r>
              <a:rPr lang="de-CH" dirty="0">
                <a:latin typeface="Consolas" panose="020B0609020204030204" pitchFamily="49" charset="0"/>
              </a:rPr>
              <a:t> remote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server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pdb1_remote_clone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mode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none</a:t>
            </a:r>
            <a:r>
              <a:rPr lang="de-CH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pdb1_remote_clone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mode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none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ERROR at </a:t>
            </a:r>
            <a:r>
              <a:rPr lang="de-CH" dirty="0" err="1">
                <a:latin typeface="Consolas" panose="020B0609020204030204" pitchFamily="49" charset="0"/>
              </a:rPr>
              <a:t>line</a:t>
            </a:r>
            <a:r>
              <a:rPr lang="de-CH" dirty="0">
                <a:latin typeface="Consolas" panose="020B0609020204030204" pitchFamily="49" charset="0"/>
              </a:rPr>
              <a:t> 1: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ORA-17627: ORA-12514: </a:t>
            </a:r>
            <a:r>
              <a:rPr lang="de-CH" dirty="0" err="1">
                <a:latin typeface="Consolas" panose="020B0609020204030204" pitchFamily="49" charset="0"/>
              </a:rPr>
              <a:t>TNS:listener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does</a:t>
            </a:r>
            <a:r>
              <a:rPr lang="de-CH" dirty="0">
                <a:latin typeface="Consolas" panose="020B0609020204030204" pitchFamily="49" charset="0"/>
              </a:rPr>
              <a:t> not </a:t>
            </a:r>
            <a:r>
              <a:rPr lang="de-CH" dirty="0" err="1">
                <a:latin typeface="Consolas" panose="020B0609020204030204" pitchFamily="49" charset="0"/>
              </a:rPr>
              <a:t>currently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know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of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service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requested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in connect </a:t>
            </a:r>
            <a:r>
              <a:rPr lang="de-CH" dirty="0" err="1">
                <a:latin typeface="Consolas" panose="020B0609020204030204" pitchFamily="49" charset="0"/>
              </a:rPr>
              <a:t>descriptor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ORA-17629: </a:t>
            </a:r>
            <a:r>
              <a:rPr lang="de-CH" dirty="0" err="1">
                <a:latin typeface="Consolas" panose="020B0609020204030204" pitchFamily="49" charset="0"/>
              </a:rPr>
              <a:t>Cannot</a:t>
            </a:r>
            <a:r>
              <a:rPr lang="de-CH" dirty="0">
                <a:latin typeface="Consolas" panose="020B0609020204030204" pitchFamily="49" charset="0"/>
              </a:rPr>
              <a:t> connect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the</a:t>
            </a:r>
            <a:r>
              <a:rPr lang="de-CH" dirty="0">
                <a:latin typeface="Consolas" panose="020B0609020204030204" pitchFamily="49" charset="0"/>
              </a:rPr>
              <a:t> remote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server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alter </a:t>
            </a:r>
            <a:r>
              <a:rPr lang="de-CH" dirty="0" err="1">
                <a:latin typeface="Consolas" panose="020B0609020204030204" pitchFamily="49" charset="0"/>
              </a:rPr>
              <a:t>system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remote_recovery_file_dest</a:t>
            </a:r>
            <a:r>
              <a:rPr lang="de-CH" dirty="0">
                <a:latin typeface="Consolas" panose="020B0609020204030204" pitchFamily="49" charset="0"/>
              </a:rPr>
              <a:t>='/</a:t>
            </a:r>
            <a:r>
              <a:rPr lang="de-CH" dirty="0" err="1">
                <a:latin typeface="Consolas" panose="020B0609020204030204" pitchFamily="49" charset="0"/>
              </a:rPr>
              <a:t>tmp</a:t>
            </a:r>
            <a:r>
              <a:rPr lang="de-CH" dirty="0">
                <a:latin typeface="Consolas" panose="020B0609020204030204" pitchFamily="49" charset="0"/>
              </a:rPr>
              <a:t>'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ERROR at </a:t>
            </a:r>
            <a:r>
              <a:rPr lang="de-CH" dirty="0" err="1">
                <a:latin typeface="Consolas" panose="020B0609020204030204" pitchFamily="49" charset="0"/>
              </a:rPr>
              <a:t>line</a:t>
            </a:r>
            <a:r>
              <a:rPr lang="de-CH" dirty="0">
                <a:latin typeface="Consolas" panose="020B0609020204030204" pitchFamily="49" charset="0"/>
              </a:rPr>
              <a:t> 1: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ORA-01219: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or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not open: </a:t>
            </a:r>
            <a:r>
              <a:rPr lang="de-CH" dirty="0" err="1">
                <a:latin typeface="Consolas" panose="020B0609020204030204" pitchFamily="49" charset="0"/>
              </a:rPr>
              <a:t>queries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allowed</a:t>
            </a:r>
            <a:r>
              <a:rPr lang="de-CH" dirty="0">
                <a:latin typeface="Consolas" panose="020B0609020204030204" pitchFamily="49" charset="0"/>
              </a:rPr>
              <a:t> on </a:t>
            </a:r>
            <a:r>
              <a:rPr lang="de-CH" dirty="0" err="1">
                <a:latin typeface="Consolas" panose="020B0609020204030204" pitchFamily="49" charset="0"/>
              </a:rPr>
              <a:t>fixed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tables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or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views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only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open </a:t>
            </a:r>
            <a:r>
              <a:rPr lang="de-CH" dirty="0" err="1">
                <a:latin typeface="Consolas" panose="020B0609020204030204" pitchFamily="49" charset="0"/>
              </a:rPr>
              <a:t>read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only</a:t>
            </a:r>
            <a:r>
              <a:rPr lang="de-CH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altered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alter </a:t>
            </a:r>
            <a:r>
              <a:rPr lang="de-CH" dirty="0" err="1">
                <a:latin typeface="Consolas" panose="020B0609020204030204" pitchFamily="49" charset="0"/>
              </a:rPr>
              <a:t>system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remote_recovery_file_dest</a:t>
            </a:r>
            <a:r>
              <a:rPr lang="de-CH" dirty="0">
                <a:latin typeface="Consolas" panose="020B0609020204030204" pitchFamily="49" charset="0"/>
              </a:rPr>
              <a:t>='/</a:t>
            </a:r>
            <a:r>
              <a:rPr lang="de-CH" dirty="0" err="1">
                <a:latin typeface="Consolas" panose="020B0609020204030204" pitchFamily="49" charset="0"/>
              </a:rPr>
              <a:t>tmp</a:t>
            </a:r>
            <a:r>
              <a:rPr lang="de-CH" dirty="0">
                <a:latin typeface="Consolas" panose="020B0609020204030204" pitchFamily="49" charset="0"/>
              </a:rPr>
              <a:t>';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System </a:t>
            </a:r>
            <a:r>
              <a:rPr lang="de-CH" dirty="0" err="1">
                <a:latin typeface="Consolas" panose="020B0609020204030204" pitchFamily="49" charset="0"/>
              </a:rPr>
              <a:t>altered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r>
              <a:rPr lang="de-CH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ERROR at </a:t>
            </a:r>
            <a:r>
              <a:rPr lang="de-CH" dirty="0" err="1">
                <a:latin typeface="Consolas" panose="020B0609020204030204" pitchFamily="49" charset="0"/>
              </a:rPr>
              <a:t>line</a:t>
            </a:r>
            <a:r>
              <a:rPr lang="de-CH" dirty="0">
                <a:latin typeface="Consolas" panose="020B0609020204030204" pitchFamily="49" charset="0"/>
              </a:rPr>
              <a:t> 1: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ORA-65025: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PDB1_REMOTE_CLONE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not </a:t>
            </a:r>
            <a:r>
              <a:rPr lang="de-CH" dirty="0" err="1">
                <a:latin typeface="Consolas" panose="020B0609020204030204" pitchFamily="49" charset="0"/>
              </a:rPr>
              <a:t>closed</a:t>
            </a:r>
            <a:r>
              <a:rPr lang="de-CH" dirty="0">
                <a:latin typeface="Consolas" panose="020B0609020204030204" pitchFamily="49" charset="0"/>
              </a:rPr>
              <a:t> on all </a:t>
            </a:r>
            <a:r>
              <a:rPr lang="de-CH" dirty="0" err="1">
                <a:latin typeface="Consolas" panose="020B0609020204030204" pitchFamily="49" charset="0"/>
              </a:rPr>
              <a:t>instances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close</a:t>
            </a:r>
            <a:r>
              <a:rPr lang="de-CH" dirty="0">
                <a:latin typeface="Consolas" panose="020B0609020204030204" pitchFamily="49" charset="0"/>
              </a:rPr>
              <a:t> immediate;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altered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2018-09-11T17:13:54.556194+02:00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Remote log information: count-0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No matching archive logs found. Nothing to refresh from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PDB1_REMOTE_CLONE(3):Completed: alter pluggable database refresh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2018-09-11T17:18:27.989179+02:00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2018-09-11T17:18:28.028655+02:00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Remote log </a:t>
            </a:r>
            <a:r>
              <a:rPr lang="de-CH" dirty="0" err="1">
                <a:latin typeface="Consolas" panose="020B0609020204030204" pitchFamily="49" charset="0"/>
              </a:rPr>
              <a:t>information</a:t>
            </a:r>
            <a:r>
              <a:rPr lang="de-CH" dirty="0">
                <a:latin typeface="Consolas" panose="020B0609020204030204" pitchFamily="49" charset="0"/>
              </a:rPr>
              <a:t>: count-1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Applying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media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recovery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for</a:t>
            </a:r>
            <a:r>
              <a:rPr lang="de-CH" dirty="0">
                <a:latin typeface="Consolas" panose="020B0609020204030204" pitchFamily="49" charset="0"/>
              </a:rPr>
              <a:t> pdb-0 </a:t>
            </a:r>
            <a:r>
              <a:rPr lang="de-CH" dirty="0" err="1">
                <a:latin typeface="Consolas" panose="020B0609020204030204" pitchFamily="49" charset="0"/>
              </a:rPr>
              <a:t>from</a:t>
            </a:r>
            <a:r>
              <a:rPr lang="de-CH" dirty="0">
                <a:latin typeface="Consolas" panose="020B0609020204030204" pitchFamily="49" charset="0"/>
              </a:rPr>
              <a:t> SCN 4810346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SCN 4810379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thr-1, seq-75, logfile-/</a:t>
            </a:r>
            <a:r>
              <a:rPr lang="de-CH" dirty="0" err="1">
                <a:latin typeface="Consolas" panose="020B0609020204030204" pitchFamily="49" charset="0"/>
              </a:rPr>
              <a:t>tmp</a:t>
            </a:r>
            <a:r>
              <a:rPr lang="de-CH" dirty="0">
                <a:latin typeface="Consolas" panose="020B0609020204030204" pitchFamily="49" charset="0"/>
              </a:rPr>
              <a:t>/o1_mf_1_75_fshpzdsd_.arc, los-4809784, nxs-4810379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PDB1_REMOTE_CLONE(3):Media Recovery Start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2018-09-11T17:18:28.031580+02:00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PDB1_REMOTE_CLONE(3):Serial Media Recovery </a:t>
            </a:r>
            <a:r>
              <a:rPr lang="de-CH" dirty="0" err="1">
                <a:latin typeface="Consolas" panose="020B0609020204030204" pitchFamily="49" charset="0"/>
              </a:rPr>
              <a:t>started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</a:t>
            </a:r>
            <a:r>
              <a:rPr lang="de-CH" dirty="0" err="1">
                <a:latin typeface="Consolas" panose="020B0609020204030204" pitchFamily="49" charset="0"/>
              </a:rPr>
              <a:t>max_pdb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2018-09-11T17:18:28.197464+02:00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PDB1_REMOTE_CLONE(3):Media Recovery Log /</a:t>
            </a:r>
            <a:r>
              <a:rPr lang="de-CH" dirty="0" err="1">
                <a:latin typeface="Consolas" panose="020B0609020204030204" pitchFamily="49" charset="0"/>
              </a:rPr>
              <a:t>tmp</a:t>
            </a:r>
            <a:r>
              <a:rPr lang="de-CH" dirty="0">
                <a:latin typeface="Consolas" panose="020B0609020204030204" pitchFamily="49" charset="0"/>
              </a:rPr>
              <a:t>/o1_mf_1_75_fshpzdsd_.arc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2018-09-11T17:18:28.258578+02:00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</a:t>
            </a:r>
            <a:r>
              <a:rPr lang="de-CH" dirty="0" err="1">
                <a:latin typeface="Consolas" panose="020B0609020204030204" pitchFamily="49" charset="0"/>
              </a:rPr>
              <a:t>Incomplete</a:t>
            </a:r>
            <a:r>
              <a:rPr lang="de-CH" dirty="0">
                <a:latin typeface="Consolas" panose="020B0609020204030204" pitchFamily="49" charset="0"/>
              </a:rPr>
              <a:t> Recovery </a:t>
            </a:r>
            <a:r>
              <a:rPr lang="de-CH" dirty="0" err="1">
                <a:latin typeface="Consolas" panose="020B0609020204030204" pitchFamily="49" charset="0"/>
              </a:rPr>
              <a:t>applied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until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change</a:t>
            </a:r>
            <a:r>
              <a:rPr lang="de-CH" dirty="0">
                <a:latin typeface="Consolas" panose="020B0609020204030204" pitchFamily="49" charset="0"/>
              </a:rPr>
              <a:t> 4810379 time 09/11/2018 17:12:48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2018-09-11T17:18:28.275099+02:00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PDB1_REMOTE_CLONE(3):Media Recovery </a:t>
            </a:r>
            <a:r>
              <a:rPr lang="de-CH" dirty="0" err="1">
                <a:latin typeface="Consolas" panose="020B0609020204030204" pitchFamily="49" charset="0"/>
              </a:rPr>
              <a:t>Complete</a:t>
            </a:r>
            <a:r>
              <a:rPr lang="de-CH" dirty="0">
                <a:latin typeface="Consolas" panose="020B0609020204030204" pitchFamily="49" charset="0"/>
              </a:rPr>
              <a:t> (L18CEEC2)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</a:t>
            </a:r>
            <a:r>
              <a:rPr lang="de-CH" dirty="0" err="1">
                <a:latin typeface="Consolas" panose="020B0609020204030204" pitchFamily="49" charset="0"/>
              </a:rPr>
              <a:t>Completed</a:t>
            </a:r>
            <a:r>
              <a:rPr lang="de-CH" dirty="0">
                <a:latin typeface="Consolas" panose="020B0609020204030204" pitchFamily="49" charset="0"/>
              </a:rPr>
              <a:t>: 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2018-09-11T17:19:06.047359+02:00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2018-09-11T17:19:06.057151+02:00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Remote log </a:t>
            </a:r>
            <a:r>
              <a:rPr lang="de-CH" dirty="0" err="1">
                <a:latin typeface="Consolas" panose="020B0609020204030204" pitchFamily="49" charset="0"/>
              </a:rPr>
              <a:t>information</a:t>
            </a:r>
            <a:r>
              <a:rPr lang="de-CH" dirty="0">
                <a:latin typeface="Consolas" panose="020B0609020204030204" pitchFamily="49" charset="0"/>
              </a:rPr>
              <a:t>: count-1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Applying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media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recovery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for</a:t>
            </a:r>
            <a:r>
              <a:rPr lang="de-CH" dirty="0">
                <a:latin typeface="Consolas" panose="020B0609020204030204" pitchFamily="49" charset="0"/>
              </a:rPr>
              <a:t> pdb-0 </a:t>
            </a:r>
            <a:r>
              <a:rPr lang="de-CH" dirty="0" err="1">
                <a:latin typeface="Consolas" panose="020B0609020204030204" pitchFamily="49" charset="0"/>
              </a:rPr>
              <a:t>from</a:t>
            </a:r>
            <a:r>
              <a:rPr lang="de-CH" dirty="0">
                <a:latin typeface="Consolas" panose="020B0609020204030204" pitchFamily="49" charset="0"/>
              </a:rPr>
              <a:t> SCN 4810379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SCN 4810379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thr-1, seq-75, logfile-/</a:t>
            </a:r>
            <a:r>
              <a:rPr lang="de-CH" dirty="0" err="1">
                <a:latin typeface="Consolas" panose="020B0609020204030204" pitchFamily="49" charset="0"/>
              </a:rPr>
              <a:t>tmp</a:t>
            </a:r>
            <a:r>
              <a:rPr lang="de-CH" dirty="0">
                <a:latin typeface="Consolas" panose="020B0609020204030204" pitchFamily="49" charset="0"/>
              </a:rPr>
              <a:t>/o1_mf_1_75_fshpzdsd_.arc, los-4809784, nxs-4810379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PDB1_REMOTE_CLONE(3):Media Recovery Start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2018-09-11T17:19:06.057934+02:00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PDB1_REMOTE_CLONE(3):Serial Media Recovery </a:t>
            </a:r>
            <a:r>
              <a:rPr lang="de-CH" dirty="0" err="1">
                <a:latin typeface="Consolas" panose="020B0609020204030204" pitchFamily="49" charset="0"/>
              </a:rPr>
              <a:t>started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</a:t>
            </a:r>
            <a:r>
              <a:rPr lang="de-CH" dirty="0" err="1">
                <a:latin typeface="Consolas" panose="020B0609020204030204" pitchFamily="49" charset="0"/>
              </a:rPr>
              <a:t>max_pdb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PDB1_REMOTE_CLONE(3):Media Recovery Not </a:t>
            </a:r>
            <a:r>
              <a:rPr lang="de-CH" dirty="0" err="1">
                <a:latin typeface="Consolas" panose="020B0609020204030204" pitchFamily="49" charset="0"/>
              </a:rPr>
              <a:t>Required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</a:t>
            </a:r>
            <a:r>
              <a:rPr lang="de-CH" dirty="0" err="1">
                <a:latin typeface="Consolas" panose="020B0609020204030204" pitchFamily="49" charset="0"/>
              </a:rPr>
              <a:t>Completed</a:t>
            </a:r>
            <a:r>
              <a:rPr lang="de-CH" dirty="0">
                <a:latin typeface="Consolas" panose="020B0609020204030204" pitchFamily="49" charset="0"/>
              </a:rPr>
              <a:t>: 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13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CH" b="1" dirty="0">
                <a:latin typeface="Consolas" panose="020B0609020204030204" pitchFamily="49" charset="0"/>
              </a:rPr>
              <a:t>Job Action </a:t>
            </a:r>
            <a:r>
              <a:rPr lang="de-CH" b="1" dirty="0" err="1">
                <a:latin typeface="Consolas" panose="020B0609020204030204" pitchFamily="49" charset="0"/>
              </a:rPr>
              <a:t>of</a:t>
            </a:r>
            <a:r>
              <a:rPr lang="de-CH" b="1" dirty="0">
                <a:latin typeface="Consolas" panose="020B0609020204030204" pitchFamily="49" charset="0"/>
              </a:rPr>
              <a:t> Refresh Job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DECLARE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   </a:t>
            </a:r>
            <a:r>
              <a:rPr lang="de-CH" dirty="0" err="1">
                <a:latin typeface="Consolas" panose="020B0609020204030204" pitchFamily="49" charset="0"/>
              </a:rPr>
              <a:t>cur</a:t>
            </a:r>
            <a:r>
              <a:rPr lang="de-CH" dirty="0">
                <a:latin typeface="Consolas" panose="020B0609020204030204" pitchFamily="49" charset="0"/>
              </a:rPr>
              <a:t> INTEGER := SYS.DBMS_SQL.OPEN_CURSOR(</a:t>
            </a:r>
            <a:r>
              <a:rPr lang="de-CH" dirty="0" err="1">
                <a:latin typeface="Consolas" panose="020B0609020204030204" pitchFamily="49" charset="0"/>
              </a:rPr>
              <a:t>security_level</a:t>
            </a:r>
            <a:r>
              <a:rPr lang="de-CH" dirty="0">
                <a:latin typeface="Consolas" panose="020B0609020204030204" pitchFamily="49" charset="0"/>
              </a:rPr>
              <a:t> =&gt; 2);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BEGIN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   SYS.DBMS_SQL.PARSE(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      c =&gt; </a:t>
            </a:r>
            <a:r>
              <a:rPr lang="de-CH" dirty="0" err="1">
                <a:latin typeface="Consolas" panose="020B0609020204030204" pitchFamily="49" charset="0"/>
              </a:rPr>
              <a:t>cur</a:t>
            </a:r>
            <a:r>
              <a:rPr lang="de-CH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      </a:t>
            </a:r>
            <a:r>
              <a:rPr lang="de-CH" dirty="0" err="1">
                <a:latin typeface="Consolas" panose="020B0609020204030204" pitchFamily="49" charset="0"/>
              </a:rPr>
              <a:t>statement</a:t>
            </a:r>
            <a:r>
              <a:rPr lang="de-CH" dirty="0">
                <a:latin typeface="Consolas" panose="020B0609020204030204" pitchFamily="49" charset="0"/>
              </a:rPr>
              <a:t> =&gt; 'alter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r>
              <a:rPr lang="de-CH" dirty="0">
                <a:latin typeface="Consolas" panose="020B0609020204030204" pitchFamily="49" charset="0"/>
              </a:rPr>
              <a:t>',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      </a:t>
            </a:r>
            <a:r>
              <a:rPr lang="de-CH" dirty="0" err="1">
                <a:latin typeface="Consolas" panose="020B0609020204030204" pitchFamily="49" charset="0"/>
              </a:rPr>
              <a:t>language_flag</a:t>
            </a:r>
            <a:r>
              <a:rPr lang="de-CH" dirty="0">
                <a:latin typeface="Consolas" panose="020B0609020204030204" pitchFamily="49" charset="0"/>
              </a:rPr>
              <a:t> =&gt; </a:t>
            </a:r>
            <a:r>
              <a:rPr lang="de-CH" dirty="0" err="1">
                <a:latin typeface="Consolas" panose="020B0609020204030204" pitchFamily="49" charset="0"/>
              </a:rPr>
              <a:t>sys.dbms_sql.native</a:t>
            </a:r>
            <a:r>
              <a:rPr lang="de-CH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      </a:t>
            </a:r>
            <a:r>
              <a:rPr lang="de-CH" dirty="0" err="1">
                <a:latin typeface="Consolas" panose="020B0609020204030204" pitchFamily="49" charset="0"/>
              </a:rPr>
              <a:t>container</a:t>
            </a:r>
            <a:r>
              <a:rPr lang="de-CH" dirty="0">
                <a:latin typeface="Consolas" panose="020B0609020204030204" pitchFamily="49" charset="0"/>
              </a:rPr>
              <a:t> =&gt; 'PDB1_REMOTE_CLONE');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   SYS.DBMS_SQL.CLOSE_CURSOR(c=&gt;</a:t>
            </a:r>
            <a:r>
              <a:rPr lang="de-CH" dirty="0" err="1">
                <a:latin typeface="Consolas" panose="020B0609020204030204" pitchFamily="49" charset="0"/>
              </a:rPr>
              <a:t>cur</a:t>
            </a:r>
            <a:r>
              <a:rPr lang="de-CH" dirty="0">
                <a:latin typeface="Consolas" panose="020B0609020204030204" pitchFamily="49" charset="0"/>
              </a:rPr>
              <a:t>);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END;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69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357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CH" b="1" dirty="0">
                <a:latin typeface="Consolas" panose="020B0609020204030204" pitchFamily="49" charset="0"/>
              </a:rPr>
              <a:t>Recovery </a:t>
            </a:r>
            <a:r>
              <a:rPr lang="de-CH" b="1" dirty="0" err="1">
                <a:latin typeface="Consolas" panose="020B0609020204030204" pitchFamily="49" charset="0"/>
              </a:rPr>
              <a:t>of</a:t>
            </a:r>
            <a:r>
              <a:rPr lang="de-CH" b="1" dirty="0">
                <a:latin typeface="Consolas" panose="020B0609020204030204" pitchFamily="49" charset="0"/>
              </a:rPr>
              <a:t> Archive Logs </a:t>
            </a:r>
            <a:r>
              <a:rPr lang="de-CH" b="1" dirty="0" err="1">
                <a:latin typeface="Consolas" panose="020B0609020204030204" pitchFamily="49" charset="0"/>
              </a:rPr>
              <a:t>located</a:t>
            </a:r>
            <a:r>
              <a:rPr lang="de-CH" b="1" dirty="0">
                <a:latin typeface="Consolas" panose="020B0609020204030204" pitchFamily="49" charset="0"/>
              </a:rPr>
              <a:t> at </a:t>
            </a:r>
            <a:r>
              <a:rPr lang="de-CH" b="1" dirty="0" err="1">
                <a:latin typeface="Consolas" panose="020B0609020204030204" pitchFamily="49" charset="0"/>
              </a:rPr>
              <a:t>the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directory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defined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by</a:t>
            </a:r>
            <a:r>
              <a:rPr lang="de-CH" b="1" dirty="0">
                <a:latin typeface="Consolas" panose="020B0609020204030204" pitchFamily="49" charset="0"/>
              </a:rPr>
              <a:t> REMOTE_RECOVERY_FILE_DEST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2018-09-11T17:13:54.556194+02:00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Remote log information: count-0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No matching archive logs found. Nothing to refresh from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nsolas" panose="020B0609020204030204" pitchFamily="49" charset="0"/>
              </a:rPr>
              <a:t>PDB1_REMOTE_CLONE(3):Completed: alter pluggable database refresh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2018-09-11T17:18:27.989179+02:00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2018-09-11T17:18:28.028655+02:00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Remote log </a:t>
            </a:r>
            <a:r>
              <a:rPr lang="de-CH" dirty="0" err="1">
                <a:latin typeface="Consolas" panose="020B0609020204030204" pitchFamily="49" charset="0"/>
              </a:rPr>
              <a:t>information</a:t>
            </a:r>
            <a:r>
              <a:rPr lang="de-CH" dirty="0">
                <a:latin typeface="Consolas" panose="020B0609020204030204" pitchFamily="49" charset="0"/>
              </a:rPr>
              <a:t>: count-1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Applying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media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recovery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for</a:t>
            </a:r>
            <a:r>
              <a:rPr lang="de-CH" dirty="0">
                <a:latin typeface="Consolas" panose="020B0609020204030204" pitchFamily="49" charset="0"/>
              </a:rPr>
              <a:t> pdb-0 </a:t>
            </a:r>
            <a:r>
              <a:rPr lang="de-CH" dirty="0" err="1">
                <a:latin typeface="Consolas" panose="020B0609020204030204" pitchFamily="49" charset="0"/>
              </a:rPr>
              <a:t>from</a:t>
            </a:r>
            <a:r>
              <a:rPr lang="de-CH" dirty="0">
                <a:latin typeface="Consolas" panose="020B0609020204030204" pitchFamily="49" charset="0"/>
              </a:rPr>
              <a:t> SCN 4810346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SCN 4810379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thr-1, seq-75, logfile-/</a:t>
            </a:r>
            <a:r>
              <a:rPr lang="de-CH" dirty="0" err="1">
                <a:latin typeface="Consolas" panose="020B0609020204030204" pitchFamily="49" charset="0"/>
              </a:rPr>
              <a:t>tmp</a:t>
            </a:r>
            <a:r>
              <a:rPr lang="de-CH" dirty="0">
                <a:latin typeface="Consolas" panose="020B0609020204030204" pitchFamily="49" charset="0"/>
              </a:rPr>
              <a:t>/o1_mf_1_75_fshpzdsd_.arc, los-4809784, nxs-4810379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PDB1_REMOTE_CLONE(3):Media Recovery Start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2018-09-11T17:18:28.031580+02:00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PDB1_REMOTE_CLONE(3):Serial Media Recovery </a:t>
            </a:r>
            <a:r>
              <a:rPr lang="de-CH" dirty="0" err="1">
                <a:latin typeface="Consolas" panose="020B0609020204030204" pitchFamily="49" charset="0"/>
              </a:rPr>
              <a:t>started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</a:t>
            </a:r>
            <a:r>
              <a:rPr lang="de-CH" dirty="0" err="1">
                <a:latin typeface="Consolas" panose="020B0609020204030204" pitchFamily="49" charset="0"/>
              </a:rPr>
              <a:t>max_pdb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2018-09-11T17:18:28.197464+02:00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PDB1_REMOTE_CLONE(3):Media Recovery Log /</a:t>
            </a:r>
            <a:r>
              <a:rPr lang="de-CH" dirty="0" err="1">
                <a:latin typeface="Consolas" panose="020B0609020204030204" pitchFamily="49" charset="0"/>
              </a:rPr>
              <a:t>tmp</a:t>
            </a:r>
            <a:r>
              <a:rPr lang="de-CH" dirty="0">
                <a:latin typeface="Consolas" panose="020B0609020204030204" pitchFamily="49" charset="0"/>
              </a:rPr>
              <a:t>/o1_mf_1_75_fshpzdsd_.arc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2018-09-11T17:18:28.258578+02:00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</a:t>
            </a:r>
            <a:r>
              <a:rPr lang="de-CH" dirty="0" err="1">
                <a:latin typeface="Consolas" panose="020B0609020204030204" pitchFamily="49" charset="0"/>
              </a:rPr>
              <a:t>Incomplete</a:t>
            </a:r>
            <a:r>
              <a:rPr lang="de-CH" dirty="0">
                <a:latin typeface="Consolas" panose="020B0609020204030204" pitchFamily="49" charset="0"/>
              </a:rPr>
              <a:t> Recovery </a:t>
            </a:r>
            <a:r>
              <a:rPr lang="de-CH" dirty="0" err="1">
                <a:latin typeface="Consolas" panose="020B0609020204030204" pitchFamily="49" charset="0"/>
              </a:rPr>
              <a:t>applied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until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change</a:t>
            </a:r>
            <a:r>
              <a:rPr lang="de-CH" dirty="0">
                <a:latin typeface="Consolas" panose="020B0609020204030204" pitchFamily="49" charset="0"/>
              </a:rPr>
              <a:t> 4810379 time 09/11/2018 17:12:48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2018-09-11T17:18:28.275099+02:00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PDB1_REMOTE_CLONE(3):Media Recovery </a:t>
            </a:r>
            <a:r>
              <a:rPr lang="de-CH" dirty="0" err="1">
                <a:latin typeface="Consolas" panose="020B0609020204030204" pitchFamily="49" charset="0"/>
              </a:rPr>
              <a:t>Complete</a:t>
            </a:r>
            <a:r>
              <a:rPr lang="de-CH" dirty="0">
                <a:latin typeface="Consolas" panose="020B0609020204030204" pitchFamily="49" charset="0"/>
              </a:rPr>
              <a:t> (L18CEEC2)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PDB1_REMOTE_CLONE(3):</a:t>
            </a:r>
            <a:r>
              <a:rPr lang="de-CH" dirty="0" err="1">
                <a:latin typeface="Consolas" panose="020B0609020204030204" pitchFamily="49" charset="0"/>
              </a:rPr>
              <a:t>Completed</a:t>
            </a:r>
            <a:r>
              <a:rPr lang="de-CH" dirty="0">
                <a:latin typeface="Consolas" panose="020B0609020204030204" pitchFamily="49" charset="0"/>
              </a:rPr>
              <a:t>: 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615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CREATE PLUGGABLE DATABASE PDB1_REMOTE_CLONE FROM PDB1@SOURCE_PDB REFRESH MODE MANUAL;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created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alter </a:t>
            </a:r>
            <a:r>
              <a:rPr lang="de-CH" dirty="0" err="1">
                <a:latin typeface="Consolas" panose="020B0609020204030204" pitchFamily="49" charset="0"/>
              </a:rPr>
              <a:t>session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container</a:t>
            </a:r>
            <a:r>
              <a:rPr lang="de-CH" dirty="0">
                <a:latin typeface="Consolas" panose="020B0609020204030204" pitchFamily="49" charset="0"/>
              </a:rPr>
              <a:t> = PDB1_REMOTE_CLONE;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Session </a:t>
            </a:r>
            <a:r>
              <a:rPr lang="de-CH" dirty="0" err="1">
                <a:latin typeface="Consolas" panose="020B0609020204030204" pitchFamily="49" charset="0"/>
              </a:rPr>
              <a:t>altered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ALTER PLUGGABLE DATABASE REFRESH;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ALTER PLUGGABLE DATABASE REFRESH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ERROR at </a:t>
            </a:r>
            <a:r>
              <a:rPr lang="de-CH" dirty="0" err="1">
                <a:latin typeface="Consolas" panose="020B0609020204030204" pitchFamily="49" charset="0"/>
              </a:rPr>
              <a:t>line</a:t>
            </a:r>
            <a:r>
              <a:rPr lang="de-CH" dirty="0">
                <a:latin typeface="Consolas" panose="020B0609020204030204" pitchFamily="49" charset="0"/>
              </a:rPr>
              <a:t> 1: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ORA-17627: ORA-12514: </a:t>
            </a:r>
            <a:r>
              <a:rPr lang="de-CH" dirty="0" err="1">
                <a:latin typeface="Consolas" panose="020B0609020204030204" pitchFamily="49" charset="0"/>
              </a:rPr>
              <a:t>TNS:listener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does</a:t>
            </a:r>
            <a:r>
              <a:rPr lang="de-CH" dirty="0">
                <a:latin typeface="Consolas" panose="020B0609020204030204" pitchFamily="49" charset="0"/>
              </a:rPr>
              <a:t> not </a:t>
            </a:r>
            <a:r>
              <a:rPr lang="de-CH" dirty="0" err="1">
                <a:latin typeface="Consolas" panose="020B0609020204030204" pitchFamily="49" charset="0"/>
              </a:rPr>
              <a:t>currently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know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of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service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requested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in connect </a:t>
            </a:r>
            <a:r>
              <a:rPr lang="de-CH" dirty="0" err="1">
                <a:latin typeface="Consolas" panose="020B0609020204030204" pitchFamily="49" charset="0"/>
              </a:rPr>
              <a:t>descriptor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ORA-17629: </a:t>
            </a:r>
            <a:r>
              <a:rPr lang="de-CH" dirty="0" err="1">
                <a:latin typeface="Consolas" panose="020B0609020204030204" pitchFamily="49" charset="0"/>
              </a:rPr>
              <a:t>Cannot</a:t>
            </a:r>
            <a:r>
              <a:rPr lang="de-CH" dirty="0">
                <a:latin typeface="Consolas" panose="020B0609020204030204" pitchFamily="49" charset="0"/>
              </a:rPr>
              <a:t> connect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the</a:t>
            </a:r>
            <a:r>
              <a:rPr lang="de-CH" dirty="0">
                <a:latin typeface="Consolas" panose="020B0609020204030204" pitchFamily="49" charset="0"/>
              </a:rPr>
              <a:t> remote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server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ALTER PLUGGABLE DATABASE REFRESH MODE NONE;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ALTER PLUGGABLE DATABASE REFRESH MODE NONE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ERROR at </a:t>
            </a:r>
            <a:r>
              <a:rPr lang="de-CH" dirty="0" err="1">
                <a:latin typeface="Consolas" panose="020B0609020204030204" pitchFamily="49" charset="0"/>
              </a:rPr>
              <a:t>line</a:t>
            </a:r>
            <a:r>
              <a:rPr lang="de-CH" dirty="0">
                <a:latin typeface="Consolas" panose="020B0609020204030204" pitchFamily="49" charset="0"/>
              </a:rPr>
              <a:t> 1: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ORA-17627: ORA-12514: </a:t>
            </a:r>
            <a:r>
              <a:rPr lang="de-CH" dirty="0" err="1">
                <a:latin typeface="Consolas" panose="020B0609020204030204" pitchFamily="49" charset="0"/>
              </a:rPr>
              <a:t>TNS:listener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does</a:t>
            </a:r>
            <a:r>
              <a:rPr lang="de-CH" dirty="0">
                <a:latin typeface="Consolas" panose="020B0609020204030204" pitchFamily="49" charset="0"/>
              </a:rPr>
              <a:t> not </a:t>
            </a:r>
            <a:r>
              <a:rPr lang="de-CH" dirty="0" err="1">
                <a:latin typeface="Consolas" panose="020B0609020204030204" pitchFamily="49" charset="0"/>
              </a:rPr>
              <a:t>currently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know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of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service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requested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in connect </a:t>
            </a:r>
            <a:r>
              <a:rPr lang="de-CH" dirty="0" err="1">
                <a:latin typeface="Consolas" panose="020B0609020204030204" pitchFamily="49" charset="0"/>
              </a:rPr>
              <a:t>descriptor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ORA-17629: </a:t>
            </a:r>
            <a:r>
              <a:rPr lang="de-CH" dirty="0" err="1">
                <a:latin typeface="Consolas" panose="020B0609020204030204" pitchFamily="49" charset="0"/>
              </a:rPr>
              <a:t>Cannot</a:t>
            </a:r>
            <a:r>
              <a:rPr lang="de-CH" dirty="0">
                <a:latin typeface="Consolas" panose="020B0609020204030204" pitchFamily="49" charset="0"/>
              </a:rPr>
              <a:t> connect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the</a:t>
            </a:r>
            <a:r>
              <a:rPr lang="de-CH" dirty="0">
                <a:latin typeface="Consolas" panose="020B0609020204030204" pitchFamily="49" charset="0"/>
              </a:rPr>
              <a:t> remote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server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ALTER PLUGGABLE DATABASE OPEN READ ONLY;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altered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ALTER SYSTEM SET </a:t>
            </a:r>
            <a:r>
              <a:rPr lang="de-CH" dirty="0" err="1">
                <a:latin typeface="Consolas" panose="020B0609020204030204" pitchFamily="49" charset="0"/>
              </a:rPr>
              <a:t>remote_recovery_file_dest</a:t>
            </a:r>
            <a:r>
              <a:rPr lang="de-CH" dirty="0">
                <a:latin typeface="Consolas" panose="020B0609020204030204" pitchFamily="49" charset="0"/>
              </a:rPr>
              <a:t> = '/u01/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';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System </a:t>
            </a:r>
            <a:r>
              <a:rPr lang="de-CH" dirty="0" err="1">
                <a:latin typeface="Consolas" panose="020B0609020204030204" pitchFamily="49" charset="0"/>
              </a:rPr>
              <a:t>altered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ALTER PLUGGABLE DATABASE CLOSE IMMEDIATE;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altered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ALTER PLUGGABLE DATABASE REFRESH;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altered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ALTER PLUGGABLE DATABASE REFRESH MODE NONE;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altered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SQL&gt; ALTER PLUGGABLE DATABASE OPEN READ WRITE;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altered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2018-09-11T17:41:42.293563+02:00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PDB1_REMOTE_CLONE(4):ALTER PLUGGABLE DATABASE REFRESH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2018-09-11T17:41:42.296858+02:00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Remote log </a:t>
            </a:r>
            <a:r>
              <a:rPr lang="de-CH" dirty="0" err="1">
                <a:latin typeface="Consolas" panose="020B0609020204030204" pitchFamily="49" charset="0"/>
              </a:rPr>
              <a:t>information</a:t>
            </a:r>
            <a:r>
              <a:rPr lang="de-CH" dirty="0">
                <a:latin typeface="Consolas" panose="020B0609020204030204" pitchFamily="49" charset="0"/>
              </a:rPr>
              <a:t>: count-0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No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matching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archive</a:t>
            </a:r>
            <a:r>
              <a:rPr lang="de-CH" dirty="0">
                <a:latin typeface="Consolas" panose="020B0609020204030204" pitchFamily="49" charset="0"/>
              </a:rPr>
              <a:t> logs </a:t>
            </a:r>
            <a:r>
              <a:rPr lang="de-CH" dirty="0" err="1">
                <a:latin typeface="Consolas" panose="020B0609020204030204" pitchFamily="49" charset="0"/>
              </a:rPr>
              <a:t>found</a:t>
            </a:r>
            <a:r>
              <a:rPr lang="de-CH" dirty="0">
                <a:latin typeface="Consolas" panose="020B0609020204030204" pitchFamily="49" charset="0"/>
              </a:rPr>
              <a:t>. Nothing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from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Completed</a:t>
            </a:r>
            <a:r>
              <a:rPr lang="de-CH" dirty="0">
                <a:latin typeface="Consolas" panose="020B0609020204030204" pitchFamily="49" charset="0"/>
              </a:rPr>
              <a:t>: ALTER PLUGGABLE DATABASE REFRESH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2018-09-11T17:41:46.728071+02:00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PDB1_REMOTE_CLONE(4):ALTER PLUGGABLE DATABASE REFRESH MODE NONE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2018-09-11T17:41:46.731134+02:00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Remote log </a:t>
            </a:r>
            <a:r>
              <a:rPr lang="de-CH" dirty="0" err="1">
                <a:latin typeface="Consolas" panose="020B0609020204030204" pitchFamily="49" charset="0"/>
              </a:rPr>
              <a:t>information</a:t>
            </a:r>
            <a:r>
              <a:rPr lang="de-CH" dirty="0">
                <a:latin typeface="Consolas" panose="020B0609020204030204" pitchFamily="49" charset="0"/>
              </a:rPr>
              <a:t>: count-0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No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matching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archive</a:t>
            </a:r>
            <a:r>
              <a:rPr lang="de-CH" dirty="0">
                <a:latin typeface="Consolas" panose="020B0609020204030204" pitchFamily="49" charset="0"/>
              </a:rPr>
              <a:t> logs </a:t>
            </a:r>
            <a:r>
              <a:rPr lang="de-CH" dirty="0" err="1">
                <a:latin typeface="Consolas" panose="020B0609020204030204" pitchFamily="49" charset="0"/>
              </a:rPr>
              <a:t>found</a:t>
            </a:r>
            <a:r>
              <a:rPr lang="de-CH" dirty="0">
                <a:latin typeface="Consolas" panose="020B0609020204030204" pitchFamily="49" charset="0"/>
              </a:rPr>
              <a:t>. Nothing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refresh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from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Endian</a:t>
            </a:r>
            <a:r>
              <a:rPr lang="de-CH" dirty="0">
                <a:latin typeface="Consolas" panose="020B0609020204030204" pitchFamily="49" charset="0"/>
              </a:rPr>
              <a:t> type </a:t>
            </a:r>
            <a:r>
              <a:rPr lang="de-CH" dirty="0" err="1">
                <a:latin typeface="Consolas" panose="020B0609020204030204" pitchFamily="49" charset="0"/>
              </a:rPr>
              <a:t>of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dictionary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little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PDB1_REMOTE_CLONE(4):Database </a:t>
            </a:r>
            <a:r>
              <a:rPr lang="de-CH" dirty="0" err="1">
                <a:latin typeface="Consolas" panose="020B0609020204030204" pitchFamily="49" charset="0"/>
              </a:rPr>
              <a:t>Characterset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for</a:t>
            </a:r>
            <a:r>
              <a:rPr lang="de-CH" dirty="0">
                <a:latin typeface="Consolas" panose="020B0609020204030204" pitchFamily="49" charset="0"/>
              </a:rPr>
              <a:t> PDB1_REMOTE_CLONE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AL32UTF8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PDB1_REMOTE_CLONE(4):JIT: </a:t>
            </a:r>
            <a:r>
              <a:rPr lang="de-CH" dirty="0" err="1">
                <a:latin typeface="Consolas" panose="020B0609020204030204" pitchFamily="49" charset="0"/>
              </a:rPr>
              <a:t>pid</a:t>
            </a:r>
            <a:r>
              <a:rPr lang="de-CH" dirty="0">
                <a:latin typeface="Consolas" panose="020B0609020204030204" pitchFamily="49" charset="0"/>
              </a:rPr>
              <a:t> 4040 </a:t>
            </a:r>
            <a:r>
              <a:rPr lang="de-CH" dirty="0" err="1">
                <a:latin typeface="Consolas" panose="020B0609020204030204" pitchFamily="49" charset="0"/>
              </a:rPr>
              <a:t>requesting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stop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PDB1_REMOTE_CLONE(4):Buffer Cache </a:t>
            </a:r>
            <a:r>
              <a:rPr lang="de-CH" dirty="0" err="1">
                <a:latin typeface="Consolas" panose="020B0609020204030204" pitchFamily="49" charset="0"/>
              </a:rPr>
              <a:t>flush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started</a:t>
            </a:r>
            <a:r>
              <a:rPr lang="de-CH" dirty="0">
                <a:latin typeface="Consolas" panose="020B0609020204030204" pitchFamily="49" charset="0"/>
              </a:rPr>
              <a:t>: 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PDB1_REMOTE_CLONE(4):Buffer Cache </a:t>
            </a:r>
            <a:r>
              <a:rPr lang="de-CH" dirty="0" err="1">
                <a:latin typeface="Consolas" panose="020B0609020204030204" pitchFamily="49" charset="0"/>
              </a:rPr>
              <a:t>flush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finished</a:t>
            </a:r>
            <a:r>
              <a:rPr lang="de-CH" dirty="0">
                <a:latin typeface="Consolas" panose="020B0609020204030204" pitchFamily="49" charset="0"/>
              </a:rPr>
              <a:t>: 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2018-09-11T17:41:47.291407+02:00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While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transitioning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the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pdb</a:t>
            </a:r>
            <a:r>
              <a:rPr lang="de-CH" dirty="0">
                <a:latin typeface="Consolas" panose="020B0609020204030204" pitchFamily="49" charset="0"/>
              </a:rPr>
              <a:t> 4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clean </a:t>
            </a:r>
            <a:r>
              <a:rPr lang="de-CH" dirty="0" err="1">
                <a:latin typeface="Consolas" panose="020B0609020204030204" pitchFamily="49" charset="0"/>
              </a:rPr>
              <a:t>state</a:t>
            </a:r>
            <a:r>
              <a:rPr lang="de-CH" dirty="0">
                <a:latin typeface="Consolas" panose="020B0609020204030204" pitchFamily="49" charset="0"/>
              </a:rPr>
              <a:t>, </a:t>
            </a:r>
            <a:r>
              <a:rPr lang="de-CH" dirty="0" err="1">
                <a:latin typeface="Consolas" panose="020B0609020204030204" pitchFamily="49" charset="0"/>
              </a:rPr>
              <a:t>clearing</a:t>
            </a:r>
            <a:r>
              <a:rPr lang="de-CH" dirty="0">
                <a:latin typeface="Consolas" panose="020B0609020204030204" pitchFamily="49" charset="0"/>
              </a:rPr>
              <a:t> all </a:t>
            </a:r>
            <a:r>
              <a:rPr lang="de-CH" dirty="0" err="1">
                <a:latin typeface="Consolas" panose="020B0609020204030204" pitchFamily="49" charset="0"/>
              </a:rPr>
              <a:t>its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abort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bits</a:t>
            </a:r>
            <a:r>
              <a:rPr lang="de-CH" dirty="0">
                <a:latin typeface="Consolas" panose="020B0609020204030204" pitchFamily="49" charset="0"/>
              </a:rPr>
              <a:t> in </a:t>
            </a:r>
            <a:r>
              <a:rPr lang="de-CH" dirty="0" err="1">
                <a:latin typeface="Consolas" panose="020B0609020204030204" pitchFamily="49" charset="0"/>
              </a:rPr>
              <a:t>the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control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Completed</a:t>
            </a:r>
            <a:r>
              <a:rPr lang="de-CH" dirty="0">
                <a:latin typeface="Consolas" panose="020B0609020204030204" pitchFamily="49" charset="0"/>
              </a:rPr>
              <a:t>: ALTER PLUGGABLE DATABASE REFRESH MODE NONE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2018-09-11T17:41:55.344270+02:00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PDB1_REMOTE_CLONE(4):ALTER PLUGGABLE DATABASE OPEN READ WRITE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2018-09-11T17:41:55.598718+02:00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Endian</a:t>
            </a:r>
            <a:r>
              <a:rPr lang="de-CH" dirty="0">
                <a:latin typeface="Consolas" panose="020B0609020204030204" pitchFamily="49" charset="0"/>
              </a:rPr>
              <a:t> type </a:t>
            </a:r>
            <a:r>
              <a:rPr lang="de-CH" dirty="0" err="1">
                <a:latin typeface="Consolas" panose="020B0609020204030204" pitchFamily="49" charset="0"/>
              </a:rPr>
              <a:t>of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dictionary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little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Deleting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old</a:t>
            </a:r>
            <a:r>
              <a:rPr lang="de-CH" dirty="0">
                <a:latin typeface="Consolas" panose="020B0609020204030204" pitchFamily="49" charset="0"/>
              </a:rPr>
              <a:t> file#42 </a:t>
            </a:r>
            <a:r>
              <a:rPr lang="de-CH" dirty="0" err="1">
                <a:latin typeface="Consolas" panose="020B0609020204030204" pitchFamily="49" charset="0"/>
              </a:rPr>
              <a:t>from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$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Deleting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old</a:t>
            </a:r>
            <a:r>
              <a:rPr lang="de-CH" dirty="0">
                <a:latin typeface="Consolas" panose="020B0609020204030204" pitchFamily="49" charset="0"/>
              </a:rPr>
              <a:t> file#43 </a:t>
            </a:r>
            <a:r>
              <a:rPr lang="de-CH" dirty="0" err="1">
                <a:latin typeface="Consolas" panose="020B0609020204030204" pitchFamily="49" charset="0"/>
              </a:rPr>
              <a:t>from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$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Deleting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old</a:t>
            </a:r>
            <a:r>
              <a:rPr lang="de-CH" dirty="0">
                <a:latin typeface="Consolas" panose="020B0609020204030204" pitchFamily="49" charset="0"/>
              </a:rPr>
              <a:t> file#44 </a:t>
            </a:r>
            <a:r>
              <a:rPr lang="de-CH" dirty="0" err="1">
                <a:latin typeface="Consolas" panose="020B0609020204030204" pitchFamily="49" charset="0"/>
              </a:rPr>
              <a:t>from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$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Deleting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old</a:t>
            </a:r>
            <a:r>
              <a:rPr lang="de-CH" dirty="0">
                <a:latin typeface="Consolas" panose="020B0609020204030204" pitchFamily="49" charset="0"/>
              </a:rPr>
              <a:t> file#57 </a:t>
            </a:r>
            <a:r>
              <a:rPr lang="de-CH" dirty="0" err="1">
                <a:latin typeface="Consolas" panose="020B0609020204030204" pitchFamily="49" charset="0"/>
              </a:rPr>
              <a:t>from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$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Adding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new</a:t>
            </a:r>
            <a:r>
              <a:rPr lang="de-CH" dirty="0">
                <a:latin typeface="Consolas" panose="020B0609020204030204" pitchFamily="49" charset="0"/>
              </a:rPr>
              <a:t> file#39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$(</a:t>
            </a:r>
            <a:r>
              <a:rPr lang="de-CH" dirty="0" err="1">
                <a:latin typeface="Consolas" panose="020B0609020204030204" pitchFamily="49" charset="0"/>
              </a:rPr>
              <a:t>old</a:t>
            </a:r>
            <a:r>
              <a:rPr lang="de-CH" dirty="0">
                <a:latin typeface="Consolas" panose="020B0609020204030204" pitchFamily="49" charset="0"/>
              </a:rPr>
              <a:t> file#42).             fopr-1, newblks-26880, oldblks-26880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Adding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new</a:t>
            </a:r>
            <a:r>
              <a:rPr lang="de-CH" dirty="0">
                <a:latin typeface="Consolas" panose="020B0609020204030204" pitchFamily="49" charset="0"/>
              </a:rPr>
              <a:t> file#40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$(</a:t>
            </a:r>
            <a:r>
              <a:rPr lang="de-CH" dirty="0" err="1">
                <a:latin typeface="Consolas" panose="020B0609020204030204" pitchFamily="49" charset="0"/>
              </a:rPr>
              <a:t>old</a:t>
            </a:r>
            <a:r>
              <a:rPr lang="de-CH" dirty="0">
                <a:latin typeface="Consolas" panose="020B0609020204030204" pitchFamily="49" charset="0"/>
              </a:rPr>
              <a:t> file#43).             fopr-1, newblks-23680, oldblks-21120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Adding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new</a:t>
            </a:r>
            <a:r>
              <a:rPr lang="de-CH" dirty="0">
                <a:latin typeface="Consolas" panose="020B0609020204030204" pitchFamily="49" charset="0"/>
              </a:rPr>
              <a:t> file#41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$(</a:t>
            </a:r>
            <a:r>
              <a:rPr lang="de-CH" dirty="0" err="1">
                <a:latin typeface="Consolas" panose="020B0609020204030204" pitchFamily="49" charset="0"/>
              </a:rPr>
              <a:t>old</a:t>
            </a:r>
            <a:r>
              <a:rPr lang="de-CH" dirty="0">
                <a:latin typeface="Consolas" panose="020B0609020204030204" pitchFamily="49" charset="0"/>
              </a:rPr>
              <a:t> file#44).             fopr-1, newblks-28160, oldblks-7680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Adding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new</a:t>
            </a:r>
            <a:r>
              <a:rPr lang="de-CH" dirty="0">
                <a:latin typeface="Consolas" panose="020B0609020204030204" pitchFamily="49" charset="0"/>
              </a:rPr>
              <a:t> file#42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$(</a:t>
            </a:r>
            <a:r>
              <a:rPr lang="de-CH" dirty="0" err="1">
                <a:latin typeface="Consolas" panose="020B0609020204030204" pitchFamily="49" charset="0"/>
              </a:rPr>
              <a:t>old</a:t>
            </a:r>
            <a:r>
              <a:rPr lang="de-CH" dirty="0">
                <a:latin typeface="Consolas" panose="020B0609020204030204" pitchFamily="49" charset="0"/>
              </a:rPr>
              <a:t> file#57).             fopr-1, newblks-1280, oldblks-1280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Successfully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created</a:t>
            </a:r>
            <a:r>
              <a:rPr lang="de-CH" dirty="0">
                <a:latin typeface="Consolas" panose="020B0609020204030204" pitchFamily="49" charset="0"/>
              </a:rPr>
              <a:t> internal </a:t>
            </a:r>
            <a:r>
              <a:rPr lang="de-CH" dirty="0" err="1">
                <a:latin typeface="Consolas" panose="020B0609020204030204" pitchFamily="49" charset="0"/>
              </a:rPr>
              <a:t>service</a:t>
            </a:r>
            <a:r>
              <a:rPr lang="de-CH" dirty="0">
                <a:latin typeface="Consolas" panose="020B0609020204030204" pitchFamily="49" charset="0"/>
              </a:rPr>
              <a:t> PDB1_REMOTE_CLONE at open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****************************************************************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Post </a:t>
            </a:r>
            <a:r>
              <a:rPr lang="de-CH" dirty="0" err="1">
                <a:latin typeface="Consolas" panose="020B0609020204030204" pitchFamily="49" charset="0"/>
              </a:rPr>
              <a:t>plug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operations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are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now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complete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PDB1_REMOTE_CLONE </a:t>
            </a:r>
            <a:r>
              <a:rPr lang="de-CH" dirty="0" err="1">
                <a:latin typeface="Consolas" panose="020B0609020204030204" pitchFamily="49" charset="0"/>
              </a:rPr>
              <a:t>with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pdb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id</a:t>
            </a:r>
            <a:r>
              <a:rPr lang="de-CH" dirty="0">
                <a:latin typeface="Consolas" panose="020B0609020204030204" pitchFamily="49" charset="0"/>
              </a:rPr>
              <a:t> - 4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now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marked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as</a:t>
            </a:r>
            <a:r>
              <a:rPr lang="de-CH" dirty="0">
                <a:latin typeface="Consolas" panose="020B0609020204030204" pitchFamily="49" charset="0"/>
              </a:rPr>
              <a:t> NEW.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****************************************************************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PDB1_REMOTE_CLONE </a:t>
            </a:r>
            <a:r>
              <a:rPr lang="de-CH" dirty="0" err="1">
                <a:latin typeface="Consolas" panose="020B0609020204030204" pitchFamily="49" charset="0"/>
              </a:rPr>
              <a:t>dictionary</a:t>
            </a:r>
            <a:r>
              <a:rPr lang="de-CH" dirty="0">
                <a:latin typeface="Consolas" panose="020B0609020204030204" pitchFamily="49" charset="0"/>
              </a:rPr>
              <a:t> check </a:t>
            </a:r>
            <a:r>
              <a:rPr lang="de-CH" dirty="0" err="1">
                <a:latin typeface="Consolas" panose="020B0609020204030204" pitchFamily="49" charset="0"/>
              </a:rPr>
              <a:t>beginning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Database PDB1_REMOTE_CLONE Dictionary check </a:t>
            </a:r>
            <a:r>
              <a:rPr lang="de-CH" dirty="0" err="1">
                <a:latin typeface="Consolas" panose="020B0609020204030204" pitchFamily="49" charset="0"/>
              </a:rPr>
              <a:t>complete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PDB1_REMOTE_CLONE(4):Database </a:t>
            </a:r>
            <a:r>
              <a:rPr lang="de-CH" dirty="0" err="1">
                <a:latin typeface="Consolas" panose="020B0609020204030204" pitchFamily="49" charset="0"/>
              </a:rPr>
              <a:t>Characterset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for</a:t>
            </a:r>
            <a:r>
              <a:rPr lang="de-CH" dirty="0">
                <a:latin typeface="Consolas" panose="020B0609020204030204" pitchFamily="49" charset="0"/>
              </a:rPr>
              <a:t> PDB1_REMOTE_CLONE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AL32UTF8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2018-09-11T17:41:56.670851+02:00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PDB1_REMOTE_CLONE(4):JIT: </a:t>
            </a:r>
            <a:r>
              <a:rPr lang="de-CH" dirty="0" err="1">
                <a:latin typeface="Consolas" panose="020B0609020204030204" pitchFamily="49" charset="0"/>
              </a:rPr>
              <a:t>pid</a:t>
            </a:r>
            <a:r>
              <a:rPr lang="de-CH" dirty="0">
                <a:latin typeface="Consolas" panose="020B0609020204030204" pitchFamily="49" charset="0"/>
              </a:rPr>
              <a:t> 4040 </a:t>
            </a:r>
            <a:r>
              <a:rPr lang="de-CH" dirty="0" err="1">
                <a:latin typeface="Consolas" panose="020B0609020204030204" pitchFamily="49" charset="0"/>
              </a:rPr>
              <a:t>requesting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full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stop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2018-09-11T17:42:00.608029+02:00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PDB1_REMOTE_CLONE(4):JIT: </a:t>
            </a:r>
            <a:r>
              <a:rPr lang="de-CH" dirty="0" err="1">
                <a:latin typeface="Consolas" panose="020B0609020204030204" pitchFamily="49" charset="0"/>
              </a:rPr>
              <a:t>pid</a:t>
            </a:r>
            <a:r>
              <a:rPr lang="de-CH" dirty="0">
                <a:latin typeface="Consolas" panose="020B0609020204030204" pitchFamily="49" charset="0"/>
              </a:rPr>
              <a:t> 4040 </a:t>
            </a:r>
            <a:r>
              <a:rPr lang="de-CH" dirty="0" err="1">
                <a:latin typeface="Consolas" panose="020B0609020204030204" pitchFamily="49" charset="0"/>
              </a:rPr>
              <a:t>requesting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full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stop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PDB1_REMOTE_CLONE(4):JIT: </a:t>
            </a:r>
            <a:r>
              <a:rPr lang="de-CH" dirty="0" err="1">
                <a:latin typeface="Consolas" panose="020B0609020204030204" pitchFamily="49" charset="0"/>
              </a:rPr>
              <a:t>pid</a:t>
            </a:r>
            <a:r>
              <a:rPr lang="de-CH" dirty="0">
                <a:latin typeface="Consolas" panose="020B0609020204030204" pitchFamily="49" charset="0"/>
              </a:rPr>
              <a:t> 4040 </a:t>
            </a:r>
            <a:r>
              <a:rPr lang="de-CH" dirty="0" err="1">
                <a:latin typeface="Consolas" panose="020B0609020204030204" pitchFamily="49" charset="0"/>
              </a:rPr>
              <a:t>requesting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full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stop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Violations</a:t>
            </a:r>
            <a:r>
              <a:rPr lang="de-CH" dirty="0">
                <a:latin typeface="Consolas" panose="020B0609020204030204" pitchFamily="49" charset="0"/>
              </a:rPr>
              <a:t>: Type: 2, Count: 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PDB1_REMOTE_CLONE(4):***************************************************************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PDB1_REMOTE_CLONE(4):WARNING: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Database PDB1_REMOTE_CLONE </a:t>
            </a:r>
            <a:r>
              <a:rPr lang="de-CH" dirty="0" err="1">
                <a:latin typeface="Consolas" panose="020B0609020204030204" pitchFamily="49" charset="0"/>
              </a:rPr>
              <a:t>with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pdb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id</a:t>
            </a:r>
            <a:r>
              <a:rPr lang="de-CH" dirty="0">
                <a:latin typeface="Consolas" panose="020B0609020204030204" pitchFamily="49" charset="0"/>
              </a:rPr>
              <a:t> - 4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         </a:t>
            </a:r>
            <a:r>
              <a:rPr lang="de-CH" dirty="0" err="1">
                <a:latin typeface="Consolas" panose="020B0609020204030204" pitchFamily="49" charset="0"/>
              </a:rPr>
              <a:t>altered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with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errors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or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warnings</a:t>
            </a:r>
            <a:r>
              <a:rPr lang="de-CH" dirty="0">
                <a:latin typeface="Consolas" panose="020B0609020204030204" pitchFamily="49" charset="0"/>
              </a:rPr>
              <a:t>. </a:t>
            </a:r>
            <a:r>
              <a:rPr lang="de-CH" dirty="0" err="1">
                <a:latin typeface="Consolas" panose="020B0609020204030204" pitchFamily="49" charset="0"/>
              </a:rPr>
              <a:t>Please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look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into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         PDB_PLUG_IN_VIOLATIONS </a:t>
            </a:r>
            <a:r>
              <a:rPr lang="de-CH" dirty="0" err="1">
                <a:latin typeface="Consolas" panose="020B0609020204030204" pitchFamily="49" charset="0"/>
              </a:rPr>
              <a:t>view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for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more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details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PDB1_REMOTE_CLONE(4):***************************************************************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2018-09-11T17:42:03.241082+02:00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PDB1_REMOTE_CLONE(4):Opening </a:t>
            </a:r>
            <a:r>
              <a:rPr lang="de-CH" dirty="0" err="1">
                <a:latin typeface="Consolas" panose="020B0609020204030204" pitchFamily="49" charset="0"/>
              </a:rPr>
              <a:t>pdb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with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no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Resource</a:t>
            </a:r>
            <a:r>
              <a:rPr lang="de-CH" dirty="0">
                <a:latin typeface="Consolas" panose="020B0609020204030204" pitchFamily="49" charset="0"/>
              </a:rPr>
              <a:t> Manager plan </a:t>
            </a:r>
            <a:r>
              <a:rPr lang="de-CH" dirty="0" err="1">
                <a:latin typeface="Consolas" panose="020B0609020204030204" pitchFamily="49" charset="0"/>
              </a:rPr>
              <a:t>active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PDB1_REMOTE_CLONE </a:t>
            </a:r>
            <a:r>
              <a:rPr lang="de-CH" dirty="0" err="1">
                <a:latin typeface="Consolas" panose="020B0609020204030204" pitchFamily="49" charset="0"/>
              </a:rPr>
              <a:t>opened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read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write</a:t>
            </a:r>
            <a:endParaRPr lang="de-CH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CH" dirty="0">
                <a:latin typeface="Consolas" panose="020B0609020204030204" pitchFamily="49" charset="0"/>
              </a:rPr>
              <a:t>PDB1_REMOTE_CLONE(4):</a:t>
            </a:r>
            <a:r>
              <a:rPr lang="de-CH" dirty="0" err="1">
                <a:latin typeface="Consolas" panose="020B0609020204030204" pitchFamily="49" charset="0"/>
              </a:rPr>
              <a:t>Completed</a:t>
            </a:r>
            <a:r>
              <a:rPr lang="de-CH" dirty="0">
                <a:latin typeface="Consolas" panose="020B0609020204030204" pitchFamily="49" charset="0"/>
              </a:rPr>
              <a:t>: ALTER PLUGGABLE DATABASE OPEN READ WRITE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217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err="1">
                <a:latin typeface="Consolas" panose="020B0609020204030204" pitchFamily="49" charset="0"/>
              </a:rPr>
              <a:t>Get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current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value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of</a:t>
            </a:r>
            <a:r>
              <a:rPr lang="de-CH" b="1" dirty="0">
                <a:latin typeface="Consolas" panose="020B0609020204030204" pitchFamily="49" charset="0"/>
              </a:rPr>
              <a:t> MAX_PDB_SNAPSHOTS </a:t>
            </a:r>
            <a:r>
              <a:rPr lang="de-CH" b="1" dirty="0" err="1">
                <a:latin typeface="Consolas" panose="020B0609020204030204" pitchFamily="49" charset="0"/>
              </a:rPr>
              <a:t>either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from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the</a:t>
            </a:r>
            <a:r>
              <a:rPr lang="de-CH" b="1" dirty="0">
                <a:latin typeface="Consolas" panose="020B0609020204030204" pitchFamily="49" charset="0"/>
              </a:rPr>
              <a:t> CDB </a:t>
            </a:r>
            <a:r>
              <a:rPr lang="de-CH" b="1" dirty="0" err="1">
                <a:latin typeface="Consolas" panose="020B0609020204030204" pitchFamily="49" charset="0"/>
              </a:rPr>
              <a:t>or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within</a:t>
            </a:r>
            <a:r>
              <a:rPr lang="de-CH" b="1" dirty="0">
                <a:latin typeface="Consolas" panose="020B0609020204030204" pitchFamily="49" charset="0"/>
              </a:rPr>
              <a:t> a PDB</a:t>
            </a:r>
          </a:p>
          <a:p>
            <a:r>
              <a:rPr lang="de-CH" dirty="0">
                <a:latin typeface="Consolas" panose="020B0609020204030204" pitchFamily="49" charset="0"/>
              </a:rPr>
              <a:t>SQL&gt; SELECT </a:t>
            </a:r>
            <a:r>
              <a:rPr lang="de-CH" dirty="0" err="1">
                <a:latin typeface="Consolas" panose="020B0609020204030204" pitchFamily="49" charset="0"/>
              </a:rPr>
              <a:t>con_id</a:t>
            </a:r>
            <a:r>
              <a:rPr lang="de-CH" dirty="0">
                <a:latin typeface="Consolas" panose="020B0609020204030204" pitchFamily="49" charset="0"/>
              </a:rPr>
              <a:t>, </a:t>
            </a:r>
            <a:r>
              <a:rPr lang="de-CH" dirty="0" err="1">
                <a:latin typeface="Consolas" panose="020B0609020204030204" pitchFamily="49" charset="0"/>
              </a:rPr>
              <a:t>property_name</a:t>
            </a:r>
            <a:r>
              <a:rPr lang="de-CH" dirty="0">
                <a:latin typeface="Consolas" panose="020B0609020204030204" pitchFamily="49" charset="0"/>
              </a:rPr>
              <a:t>, </a:t>
            </a:r>
            <a:r>
              <a:rPr lang="de-CH" dirty="0" err="1">
                <a:latin typeface="Consolas" panose="020B0609020204030204" pitchFamily="49" charset="0"/>
              </a:rPr>
              <a:t>property_value</a:t>
            </a:r>
            <a:r>
              <a:rPr lang="de-CH" dirty="0">
                <a:latin typeface="Consolas" panose="020B0609020204030204" pitchFamily="49" charset="0"/>
              </a:rPr>
              <a:t> FROM </a:t>
            </a:r>
            <a:r>
              <a:rPr lang="de-CH" dirty="0" err="1">
                <a:latin typeface="Consolas" panose="020B0609020204030204" pitchFamily="49" charset="0"/>
              </a:rPr>
              <a:t>cdb_properties</a:t>
            </a:r>
            <a:r>
              <a:rPr lang="de-CH" dirty="0">
                <a:latin typeface="Consolas" panose="020B0609020204030204" pitchFamily="49" charset="0"/>
              </a:rPr>
              <a:t> WHERE </a:t>
            </a:r>
            <a:r>
              <a:rPr lang="de-CH" dirty="0" err="1">
                <a:latin typeface="Consolas" panose="020B0609020204030204" pitchFamily="49" charset="0"/>
              </a:rPr>
              <a:t>property_name</a:t>
            </a:r>
            <a:r>
              <a:rPr lang="de-CH" dirty="0">
                <a:latin typeface="Consolas" panose="020B0609020204030204" pitchFamily="49" charset="0"/>
              </a:rPr>
              <a:t> ='MAX_PDB_SNAPSHOTS'</a:t>
            </a:r>
          </a:p>
          <a:p>
            <a:endParaRPr lang="de-CH" dirty="0">
              <a:latin typeface="Consolas" panose="020B0609020204030204" pitchFamily="49" charset="0"/>
            </a:endParaRPr>
          </a:p>
          <a:p>
            <a:r>
              <a:rPr lang="de-CH" dirty="0">
                <a:latin typeface="Consolas" panose="020B0609020204030204" pitchFamily="49" charset="0"/>
              </a:rPr>
              <a:t>    CON_ID PROPERTY_NAME	PROPERTY_VALUE</a:t>
            </a:r>
          </a:p>
          <a:p>
            <a:r>
              <a:rPr lang="de-CH" dirty="0">
                <a:latin typeface="Consolas" panose="020B0609020204030204" pitchFamily="49" charset="0"/>
              </a:rPr>
              <a:t>---------- -------------------- --------------------</a:t>
            </a:r>
          </a:p>
          <a:p>
            <a:r>
              <a:rPr lang="de-CH" dirty="0">
                <a:latin typeface="Consolas" panose="020B0609020204030204" pitchFamily="49" charset="0"/>
              </a:rPr>
              <a:t>	 3 MAX_PDB_SNAPSHOTS	8</a:t>
            </a:r>
          </a:p>
          <a:p>
            <a:r>
              <a:rPr lang="de-CH" dirty="0">
                <a:latin typeface="Consolas" panose="020B0609020204030204" pitchFamily="49" charset="0"/>
              </a:rPr>
              <a:t>	 1 MAX_PDB_SNAPSHOTS	8</a:t>
            </a:r>
          </a:p>
          <a:p>
            <a:endParaRPr lang="de-CH" dirty="0">
              <a:latin typeface="Consolas" panose="020B0609020204030204" pitchFamily="49" charset="0"/>
            </a:endParaRPr>
          </a:p>
          <a:p>
            <a:endParaRPr lang="de-CH" dirty="0">
              <a:latin typeface="Consolas" panose="020B0609020204030204" pitchFamily="49" charset="0"/>
            </a:endParaRPr>
          </a:p>
          <a:p>
            <a:r>
              <a:rPr lang="de-CH" dirty="0">
                <a:latin typeface="Consolas" panose="020B0609020204030204" pitchFamily="49" charset="0"/>
              </a:rPr>
              <a:t>SQL&gt; SELECT </a:t>
            </a:r>
            <a:r>
              <a:rPr lang="de-CH" dirty="0" err="1">
                <a:latin typeface="Consolas" panose="020B0609020204030204" pitchFamily="49" charset="0"/>
              </a:rPr>
              <a:t>property_name</a:t>
            </a:r>
            <a:r>
              <a:rPr lang="de-CH" dirty="0">
                <a:latin typeface="Consolas" panose="020B0609020204030204" pitchFamily="49" charset="0"/>
              </a:rPr>
              <a:t>, </a:t>
            </a:r>
            <a:r>
              <a:rPr lang="de-CH" dirty="0" err="1">
                <a:latin typeface="Consolas" panose="020B0609020204030204" pitchFamily="49" charset="0"/>
              </a:rPr>
              <a:t>property_value</a:t>
            </a:r>
            <a:r>
              <a:rPr lang="de-CH" dirty="0">
                <a:latin typeface="Consolas" panose="020B0609020204030204" pitchFamily="49" charset="0"/>
              </a:rPr>
              <a:t> FROM </a:t>
            </a:r>
            <a:r>
              <a:rPr lang="de-CH" dirty="0" err="1">
                <a:latin typeface="Consolas" panose="020B0609020204030204" pitchFamily="49" charset="0"/>
              </a:rPr>
              <a:t>database_properties</a:t>
            </a:r>
            <a:r>
              <a:rPr lang="de-CH" dirty="0">
                <a:latin typeface="Consolas" panose="020B0609020204030204" pitchFamily="49" charset="0"/>
              </a:rPr>
              <a:t> WHERE </a:t>
            </a:r>
            <a:r>
              <a:rPr lang="de-CH" dirty="0" err="1">
                <a:latin typeface="Consolas" panose="020B0609020204030204" pitchFamily="49" charset="0"/>
              </a:rPr>
              <a:t>property_name</a:t>
            </a:r>
            <a:r>
              <a:rPr lang="de-CH" dirty="0">
                <a:latin typeface="Consolas" panose="020B0609020204030204" pitchFamily="49" charset="0"/>
              </a:rPr>
              <a:t> ='MAX_PDB_SNAPSHOTS';</a:t>
            </a:r>
          </a:p>
          <a:p>
            <a:endParaRPr lang="de-CH" dirty="0">
              <a:latin typeface="Consolas" panose="020B0609020204030204" pitchFamily="49" charset="0"/>
            </a:endParaRPr>
          </a:p>
          <a:p>
            <a:r>
              <a:rPr lang="de-CH" dirty="0">
                <a:latin typeface="Consolas" panose="020B0609020204030204" pitchFamily="49" charset="0"/>
              </a:rPr>
              <a:t>PROPERTY_NAME	     PROPERTY_VALUE</a:t>
            </a:r>
          </a:p>
          <a:p>
            <a:r>
              <a:rPr lang="de-CH" dirty="0">
                <a:latin typeface="Consolas" panose="020B0609020204030204" pitchFamily="49" charset="0"/>
              </a:rPr>
              <a:t>-------------------- --------------------</a:t>
            </a:r>
          </a:p>
          <a:p>
            <a:r>
              <a:rPr lang="de-CH" dirty="0">
                <a:latin typeface="Consolas" panose="020B0609020204030204" pitchFamily="49" charset="0"/>
              </a:rPr>
              <a:t>MAX_PDB_SNAPSHOTS    8</a:t>
            </a:r>
          </a:p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286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err="1">
                <a:latin typeface="Consolas" panose="020B0609020204030204" pitchFamily="49" charset="0"/>
              </a:rPr>
              <a:t>Operations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are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only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permitted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within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the</a:t>
            </a:r>
            <a:r>
              <a:rPr lang="de-CH" b="1" dirty="0">
                <a:latin typeface="Consolas" panose="020B0609020204030204" pitchFamily="49" charset="0"/>
              </a:rPr>
              <a:t> PDB</a:t>
            </a:r>
          </a:p>
          <a:p>
            <a:r>
              <a:rPr lang="de-CH" dirty="0">
                <a:latin typeface="Consolas" panose="020B0609020204030204" pitchFamily="49" charset="0"/>
              </a:rPr>
              <a:t>SQL&gt; ALTER PLUGGABLE DATABASE PDB1 SET MAX_PDB_SNAPSHOTS = 3;</a:t>
            </a:r>
          </a:p>
          <a:p>
            <a:r>
              <a:rPr lang="de-CH" dirty="0">
                <a:latin typeface="Consolas" panose="020B0609020204030204" pitchFamily="49" charset="0"/>
              </a:rPr>
              <a:t>ALTER PLUGGABLE DATABASE PDB1 SET MAX_PDB_SNAPSHOTS = 3</a:t>
            </a:r>
          </a:p>
          <a:p>
            <a:r>
              <a:rPr lang="de-CH" dirty="0">
                <a:latin typeface="Consolas" panose="020B0609020204030204" pitchFamily="49" charset="0"/>
              </a:rPr>
              <a:t>*</a:t>
            </a:r>
          </a:p>
          <a:p>
            <a:r>
              <a:rPr lang="de-CH" dirty="0">
                <a:latin typeface="Consolas" panose="020B0609020204030204" pitchFamily="49" charset="0"/>
              </a:rPr>
              <a:t>ERROR at </a:t>
            </a:r>
            <a:r>
              <a:rPr lang="de-CH" dirty="0" err="1">
                <a:latin typeface="Consolas" panose="020B0609020204030204" pitchFamily="49" charset="0"/>
              </a:rPr>
              <a:t>line</a:t>
            </a:r>
            <a:r>
              <a:rPr lang="de-CH" dirty="0">
                <a:latin typeface="Consolas" panose="020B0609020204030204" pitchFamily="49" charset="0"/>
              </a:rPr>
              <a:t> 1:</a:t>
            </a:r>
          </a:p>
          <a:p>
            <a:r>
              <a:rPr lang="de-CH" dirty="0">
                <a:latin typeface="Consolas" panose="020B0609020204030204" pitchFamily="49" charset="0"/>
              </a:rPr>
              <a:t>ORA-65046: </a:t>
            </a:r>
            <a:r>
              <a:rPr lang="de-CH" dirty="0" err="1">
                <a:latin typeface="Consolas" panose="020B0609020204030204" pitchFamily="49" charset="0"/>
              </a:rPr>
              <a:t>operation</a:t>
            </a:r>
            <a:r>
              <a:rPr lang="de-CH" dirty="0">
                <a:latin typeface="Consolas" panose="020B0609020204030204" pitchFamily="49" charset="0"/>
              </a:rPr>
              <a:t> not </a:t>
            </a:r>
            <a:r>
              <a:rPr lang="de-CH" dirty="0" err="1">
                <a:latin typeface="Consolas" panose="020B0609020204030204" pitchFamily="49" charset="0"/>
              </a:rPr>
              <a:t>allowed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from</a:t>
            </a:r>
            <a:r>
              <a:rPr lang="de-CH" dirty="0">
                <a:latin typeface="Consolas" panose="020B0609020204030204" pitchFamily="49" charset="0"/>
              </a:rPr>
              <a:t> outside a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endParaRPr lang="de-CH" dirty="0">
              <a:latin typeface="Consolas" panose="020B0609020204030204" pitchFamily="49" charset="0"/>
            </a:endParaRPr>
          </a:p>
          <a:p>
            <a:endParaRPr lang="de-CH" dirty="0">
              <a:latin typeface="Consolas" panose="020B0609020204030204" pitchFamily="49" charset="0"/>
            </a:endParaRPr>
          </a:p>
          <a:p>
            <a:endParaRPr lang="de-CH" dirty="0">
              <a:latin typeface="Consolas" panose="020B0609020204030204" pitchFamily="49" charset="0"/>
            </a:endParaRPr>
          </a:p>
          <a:p>
            <a:r>
              <a:rPr lang="de-CH" dirty="0">
                <a:latin typeface="Consolas" panose="020B0609020204030204" pitchFamily="49" charset="0"/>
              </a:rPr>
              <a:t>SQL&gt; ALTER PLUGGABLE DATABASE PDB1 SNAPSHOT;</a:t>
            </a:r>
          </a:p>
          <a:p>
            <a:r>
              <a:rPr lang="de-CH" dirty="0">
                <a:latin typeface="Consolas" panose="020B0609020204030204" pitchFamily="49" charset="0"/>
              </a:rPr>
              <a:t>ALTER PLUGGABLE DATABASE PDB1 SNAPSHOT</a:t>
            </a:r>
          </a:p>
          <a:p>
            <a:r>
              <a:rPr lang="de-CH" dirty="0">
                <a:latin typeface="Consolas" panose="020B0609020204030204" pitchFamily="49" charset="0"/>
              </a:rPr>
              <a:t>*</a:t>
            </a:r>
          </a:p>
          <a:p>
            <a:r>
              <a:rPr lang="de-CH" dirty="0">
                <a:latin typeface="Consolas" panose="020B0609020204030204" pitchFamily="49" charset="0"/>
              </a:rPr>
              <a:t>ERROR at </a:t>
            </a:r>
            <a:r>
              <a:rPr lang="de-CH" dirty="0" err="1">
                <a:latin typeface="Consolas" panose="020B0609020204030204" pitchFamily="49" charset="0"/>
              </a:rPr>
              <a:t>line</a:t>
            </a:r>
            <a:r>
              <a:rPr lang="de-CH" dirty="0">
                <a:latin typeface="Consolas" panose="020B0609020204030204" pitchFamily="49" charset="0"/>
              </a:rPr>
              <a:t> 1:</a:t>
            </a:r>
          </a:p>
          <a:p>
            <a:r>
              <a:rPr lang="de-CH" dirty="0">
                <a:latin typeface="Consolas" panose="020B0609020204030204" pitchFamily="49" charset="0"/>
              </a:rPr>
              <a:t>ORA-65118: </a:t>
            </a:r>
            <a:r>
              <a:rPr lang="de-CH" dirty="0" err="1">
                <a:latin typeface="Consolas" panose="020B0609020204030204" pitchFamily="49" charset="0"/>
              </a:rPr>
              <a:t>operation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affecting</a:t>
            </a:r>
            <a:r>
              <a:rPr lang="de-CH" dirty="0">
                <a:latin typeface="Consolas" panose="020B0609020204030204" pitchFamily="49" charset="0"/>
              </a:rPr>
              <a:t> a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cannot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be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performed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from</a:t>
            </a:r>
            <a:endParaRPr lang="de-CH" dirty="0">
              <a:latin typeface="Consolas" panose="020B0609020204030204" pitchFamily="49" charset="0"/>
            </a:endParaRPr>
          </a:p>
          <a:p>
            <a:r>
              <a:rPr lang="de-CH" dirty="0" err="1">
                <a:latin typeface="Consolas" panose="020B0609020204030204" pitchFamily="49" charset="0"/>
              </a:rPr>
              <a:t>another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endParaRPr lang="de-CH" dirty="0">
              <a:latin typeface="Consolas" panose="020B0609020204030204" pitchFamily="49" charset="0"/>
            </a:endParaRPr>
          </a:p>
          <a:p>
            <a:endParaRPr lang="de-CH" dirty="0">
              <a:latin typeface="Consolas" panose="020B0609020204030204" pitchFamily="49" charset="0"/>
            </a:endParaRPr>
          </a:p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811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278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err="1">
                <a:latin typeface="Consolas" panose="020B0609020204030204" pitchFamily="49" charset="0"/>
              </a:rPr>
              <a:t>Entries</a:t>
            </a:r>
            <a:r>
              <a:rPr lang="de-CH" b="1" dirty="0">
                <a:latin typeface="Consolas" panose="020B0609020204030204" pitchFamily="49" charset="0"/>
              </a:rPr>
              <a:t> in </a:t>
            </a:r>
            <a:r>
              <a:rPr lang="de-CH" b="1" dirty="0" err="1">
                <a:latin typeface="Consolas" panose="020B0609020204030204" pitchFamily="49" charset="0"/>
              </a:rPr>
              <a:t>the</a:t>
            </a:r>
            <a:r>
              <a:rPr lang="de-CH" b="1" dirty="0">
                <a:latin typeface="Consolas" panose="020B0609020204030204" pitchFamily="49" charset="0"/>
              </a:rPr>
              <a:t> Alert.log</a:t>
            </a: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19:02:41 2018</a:t>
            </a:r>
          </a:p>
          <a:p>
            <a:r>
              <a:rPr lang="de-CH" dirty="0">
                <a:latin typeface="Consolas" panose="020B0609020204030204" pitchFamily="49" charset="0"/>
              </a:rPr>
              <a:t>PDB1(3):alter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snapshot</a:t>
            </a:r>
            <a:endParaRPr lang="de-CH" dirty="0">
              <a:latin typeface="Consolas" panose="020B0609020204030204" pitchFamily="49" charset="0"/>
            </a:endParaRPr>
          </a:p>
          <a:p>
            <a:r>
              <a:rPr lang="de-CH" dirty="0">
                <a:latin typeface="Consolas" panose="020B0609020204030204" pitchFamily="49" charset="0"/>
              </a:rPr>
              <a:t>CREATE PLUGGABLE DATABASE "SNAP_2984345588_986670161" FROM "PDB1" CREATE_FILE_DEST = '/u00/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oradata</a:t>
            </a:r>
            <a:r>
              <a:rPr lang="de-CH" dirty="0">
                <a:latin typeface="Consolas" panose="020B0609020204030204" pitchFamily="49" charset="0"/>
              </a:rPr>
              <a:t>' SNAPSHOT COPY KEYSTORE IDENTIFIED BY EXTERNAL STORE</a:t>
            </a: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19:02:41 2018</a:t>
            </a:r>
          </a:p>
          <a:p>
            <a:r>
              <a:rPr lang="de-CH" dirty="0">
                <a:latin typeface="Consolas" panose="020B0609020204030204" pitchFamily="49" charset="0"/>
              </a:rPr>
              <a:t>PDB1(3): AUDSYS.AUD$UNIFIED (SQL_TEXT) - CLOB </a:t>
            </a:r>
            <a:r>
              <a:rPr lang="de-CH" dirty="0" err="1">
                <a:latin typeface="Consolas" panose="020B0609020204030204" pitchFamily="49" charset="0"/>
              </a:rPr>
              <a:t>populated</a:t>
            </a:r>
            <a:endParaRPr lang="de-CH" dirty="0">
              <a:latin typeface="Consolas" panose="020B0609020204030204" pitchFamily="49" charset="0"/>
            </a:endParaRP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19:02:41 2018</a:t>
            </a:r>
          </a:p>
          <a:p>
            <a:r>
              <a:rPr lang="de-CH" dirty="0">
                <a:latin typeface="Consolas" panose="020B0609020204030204" pitchFamily="49" charset="0"/>
              </a:rPr>
              <a:t>Errors in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 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diag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rdbms</a:t>
            </a:r>
            <a:r>
              <a:rPr lang="de-CH" dirty="0">
                <a:latin typeface="Consolas" panose="020B0609020204030204" pitchFamily="49" charset="0"/>
              </a:rPr>
              <a:t>/l18ceec1/L18CEEC1/</a:t>
            </a:r>
            <a:r>
              <a:rPr lang="de-CH" dirty="0" err="1">
                <a:latin typeface="Consolas" panose="020B0609020204030204" pitchFamily="49" charset="0"/>
              </a:rPr>
              <a:t>trace</a:t>
            </a:r>
            <a:r>
              <a:rPr lang="de-CH" dirty="0">
                <a:latin typeface="Consolas" panose="020B0609020204030204" pitchFamily="49" charset="0"/>
              </a:rPr>
              <a:t>/L18CEEC1_p000_7374.trc:</a:t>
            </a:r>
          </a:p>
          <a:p>
            <a:r>
              <a:rPr lang="de-CH" dirty="0">
                <a:latin typeface="Consolas" panose="020B0609020204030204" pitchFamily="49" charset="0"/>
              </a:rPr>
              <a:t>ORA-17525: Database </a:t>
            </a:r>
            <a:r>
              <a:rPr lang="de-CH" dirty="0" err="1">
                <a:latin typeface="Consolas" panose="020B0609020204030204" pitchFamily="49" charset="0"/>
              </a:rPr>
              <a:t>clone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using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storage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snapshot</a:t>
            </a:r>
            <a:r>
              <a:rPr lang="de-CH" dirty="0">
                <a:latin typeface="Consolas" panose="020B0609020204030204" pitchFamily="49" charset="0"/>
              </a:rPr>
              <a:t> not </a:t>
            </a:r>
            <a:r>
              <a:rPr lang="de-CH" dirty="0" err="1">
                <a:latin typeface="Consolas" panose="020B0609020204030204" pitchFamily="49" charset="0"/>
              </a:rPr>
              <a:t>supported</a:t>
            </a:r>
            <a:r>
              <a:rPr lang="de-CH" dirty="0">
                <a:latin typeface="Consolas" panose="020B0609020204030204" pitchFamily="49" charset="0"/>
              </a:rPr>
              <a:t> on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 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oradata</a:t>
            </a:r>
            <a:r>
              <a:rPr lang="de-CH" dirty="0">
                <a:latin typeface="Consolas" panose="020B0609020204030204" pitchFamily="49" charset="0"/>
              </a:rPr>
              <a:t>/L18CEEC1/74FCC1678F811EA9E0531A19A8C01E33/</a:t>
            </a:r>
            <a:r>
              <a:rPr lang="de-CH" dirty="0" err="1">
                <a:latin typeface="Consolas" panose="020B0609020204030204" pitchFamily="49" charset="0"/>
              </a:rPr>
              <a:t>datafile</a:t>
            </a:r>
            <a:r>
              <a:rPr lang="de-CH" dirty="0">
                <a:latin typeface="Consolas" panose="020B0609020204030204" pitchFamily="49" charset="0"/>
              </a:rPr>
              <a:t>/o1_mf_data_fsb4st1c_.dbf</a:t>
            </a: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19:02:41 2018</a:t>
            </a:r>
          </a:p>
          <a:p>
            <a:r>
              <a:rPr lang="de-CH" dirty="0">
                <a:latin typeface="Consolas" panose="020B0609020204030204" pitchFamily="49" charset="0"/>
              </a:rPr>
              <a:t>Errors in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 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diag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rdbms</a:t>
            </a:r>
            <a:r>
              <a:rPr lang="de-CH" dirty="0">
                <a:latin typeface="Consolas" panose="020B0609020204030204" pitchFamily="49" charset="0"/>
              </a:rPr>
              <a:t>/l18ceec1/L18CEEC1/</a:t>
            </a:r>
            <a:r>
              <a:rPr lang="de-CH" dirty="0" err="1">
                <a:latin typeface="Consolas" panose="020B0609020204030204" pitchFamily="49" charset="0"/>
              </a:rPr>
              <a:t>trace</a:t>
            </a:r>
            <a:r>
              <a:rPr lang="de-CH" dirty="0">
                <a:latin typeface="Consolas" panose="020B0609020204030204" pitchFamily="49" charset="0"/>
              </a:rPr>
              <a:t>/L18CEEC1_p001_7376.trc:</a:t>
            </a:r>
          </a:p>
          <a:p>
            <a:r>
              <a:rPr lang="de-CH" dirty="0">
                <a:latin typeface="Consolas" panose="020B0609020204030204" pitchFamily="49" charset="0"/>
              </a:rPr>
              <a:t>ORA-17525: Database </a:t>
            </a:r>
            <a:r>
              <a:rPr lang="de-CH" dirty="0" err="1">
                <a:latin typeface="Consolas" panose="020B0609020204030204" pitchFamily="49" charset="0"/>
              </a:rPr>
              <a:t>clone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using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storage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snapshot</a:t>
            </a:r>
            <a:r>
              <a:rPr lang="de-CH" dirty="0">
                <a:latin typeface="Consolas" panose="020B0609020204030204" pitchFamily="49" charset="0"/>
              </a:rPr>
              <a:t> not </a:t>
            </a:r>
            <a:r>
              <a:rPr lang="de-CH" dirty="0" err="1">
                <a:latin typeface="Consolas" panose="020B0609020204030204" pitchFamily="49" charset="0"/>
              </a:rPr>
              <a:t>supported</a:t>
            </a:r>
            <a:r>
              <a:rPr lang="de-CH" dirty="0">
                <a:latin typeface="Consolas" panose="020B0609020204030204" pitchFamily="49" charset="0"/>
              </a:rPr>
              <a:t> on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 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oradata</a:t>
            </a:r>
            <a:r>
              <a:rPr lang="de-CH" dirty="0">
                <a:latin typeface="Consolas" panose="020B0609020204030204" pitchFamily="49" charset="0"/>
              </a:rPr>
              <a:t>/L18CEEC1/74FCC1678F811EA9E0531A19A8C01E33/</a:t>
            </a:r>
            <a:r>
              <a:rPr lang="de-CH" dirty="0" err="1">
                <a:latin typeface="Consolas" panose="020B0609020204030204" pitchFamily="49" charset="0"/>
              </a:rPr>
              <a:t>datafile</a:t>
            </a:r>
            <a:r>
              <a:rPr lang="de-CH" dirty="0">
                <a:latin typeface="Consolas" panose="020B0609020204030204" pitchFamily="49" charset="0"/>
              </a:rPr>
              <a:t>/o1_mf_sysaux_frtzjtk5_.dbf</a:t>
            </a: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19:02:41 2018</a:t>
            </a:r>
          </a:p>
          <a:p>
            <a:r>
              <a:rPr lang="de-CH" dirty="0">
                <a:latin typeface="Consolas" panose="020B0609020204030204" pitchFamily="49" charset="0"/>
              </a:rPr>
              <a:t>Errors in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 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diag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rdbms</a:t>
            </a:r>
            <a:r>
              <a:rPr lang="de-CH" dirty="0">
                <a:latin typeface="Consolas" panose="020B0609020204030204" pitchFamily="49" charset="0"/>
              </a:rPr>
              <a:t>/l18ceec1/L18CEEC1/</a:t>
            </a:r>
            <a:r>
              <a:rPr lang="de-CH" dirty="0" err="1">
                <a:latin typeface="Consolas" panose="020B0609020204030204" pitchFamily="49" charset="0"/>
              </a:rPr>
              <a:t>trace</a:t>
            </a:r>
            <a:r>
              <a:rPr lang="de-CH" dirty="0">
                <a:latin typeface="Consolas" panose="020B0609020204030204" pitchFamily="49" charset="0"/>
              </a:rPr>
              <a:t>/L18CEEC1_p000_7374.trc:</a:t>
            </a:r>
          </a:p>
          <a:p>
            <a:r>
              <a:rPr lang="de-CH" dirty="0">
                <a:latin typeface="Consolas" panose="020B0609020204030204" pitchFamily="49" charset="0"/>
              </a:rPr>
              <a:t>ORA-17525: Database </a:t>
            </a:r>
            <a:r>
              <a:rPr lang="de-CH" dirty="0" err="1">
                <a:latin typeface="Consolas" panose="020B0609020204030204" pitchFamily="49" charset="0"/>
              </a:rPr>
              <a:t>clone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using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storage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snapshot</a:t>
            </a:r>
            <a:r>
              <a:rPr lang="de-CH" dirty="0">
                <a:latin typeface="Consolas" panose="020B0609020204030204" pitchFamily="49" charset="0"/>
              </a:rPr>
              <a:t> not </a:t>
            </a:r>
            <a:r>
              <a:rPr lang="de-CH" dirty="0" err="1">
                <a:latin typeface="Consolas" panose="020B0609020204030204" pitchFamily="49" charset="0"/>
              </a:rPr>
              <a:t>supported</a:t>
            </a:r>
            <a:r>
              <a:rPr lang="de-CH" dirty="0">
                <a:latin typeface="Consolas" panose="020B0609020204030204" pitchFamily="49" charset="0"/>
              </a:rPr>
              <a:t> on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 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oradata</a:t>
            </a:r>
            <a:r>
              <a:rPr lang="de-CH" dirty="0">
                <a:latin typeface="Consolas" panose="020B0609020204030204" pitchFamily="49" charset="0"/>
              </a:rPr>
              <a:t>/L18CEEC1/74FCC1678F811EA9E0531A19A8C01E33/</a:t>
            </a:r>
            <a:r>
              <a:rPr lang="de-CH" dirty="0" err="1">
                <a:latin typeface="Consolas" panose="020B0609020204030204" pitchFamily="49" charset="0"/>
              </a:rPr>
              <a:t>datafile</a:t>
            </a:r>
            <a:r>
              <a:rPr lang="de-CH" dirty="0">
                <a:latin typeface="Consolas" panose="020B0609020204030204" pitchFamily="49" charset="0"/>
              </a:rPr>
              <a:t>/o1_mf_system_frtzjtj9_.dbf</a:t>
            </a: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19:02:41 2018</a:t>
            </a:r>
          </a:p>
          <a:p>
            <a:r>
              <a:rPr lang="de-CH" dirty="0">
                <a:latin typeface="Consolas" panose="020B0609020204030204" pitchFamily="49" charset="0"/>
              </a:rPr>
              <a:t>Errors in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 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diag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rdbms</a:t>
            </a:r>
            <a:r>
              <a:rPr lang="de-CH" dirty="0">
                <a:latin typeface="Consolas" panose="020B0609020204030204" pitchFamily="49" charset="0"/>
              </a:rPr>
              <a:t>/l18ceec1/L18CEEC1/</a:t>
            </a:r>
            <a:r>
              <a:rPr lang="de-CH" dirty="0" err="1">
                <a:latin typeface="Consolas" panose="020B0609020204030204" pitchFamily="49" charset="0"/>
              </a:rPr>
              <a:t>trace</a:t>
            </a:r>
            <a:r>
              <a:rPr lang="de-CH" dirty="0">
                <a:latin typeface="Consolas" panose="020B0609020204030204" pitchFamily="49" charset="0"/>
              </a:rPr>
              <a:t>/L18CEEC1_p001_7376.trc:</a:t>
            </a:r>
          </a:p>
          <a:p>
            <a:r>
              <a:rPr lang="de-CH" dirty="0">
                <a:latin typeface="Consolas" panose="020B0609020204030204" pitchFamily="49" charset="0"/>
              </a:rPr>
              <a:t>ORA-17525: Database </a:t>
            </a:r>
            <a:r>
              <a:rPr lang="de-CH" dirty="0" err="1">
                <a:latin typeface="Consolas" panose="020B0609020204030204" pitchFamily="49" charset="0"/>
              </a:rPr>
              <a:t>clone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using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storage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snapshot</a:t>
            </a:r>
            <a:r>
              <a:rPr lang="de-CH" dirty="0">
                <a:latin typeface="Consolas" panose="020B0609020204030204" pitchFamily="49" charset="0"/>
              </a:rPr>
              <a:t> not </a:t>
            </a:r>
            <a:r>
              <a:rPr lang="de-CH" dirty="0" err="1">
                <a:latin typeface="Consolas" panose="020B0609020204030204" pitchFamily="49" charset="0"/>
              </a:rPr>
              <a:t>supported</a:t>
            </a:r>
            <a:r>
              <a:rPr lang="de-CH" dirty="0">
                <a:latin typeface="Consolas" panose="020B0609020204030204" pitchFamily="49" charset="0"/>
              </a:rPr>
              <a:t> on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 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oradata</a:t>
            </a:r>
            <a:r>
              <a:rPr lang="de-CH" dirty="0">
                <a:latin typeface="Consolas" panose="020B0609020204030204" pitchFamily="49" charset="0"/>
              </a:rPr>
              <a:t>/L18CEEC1/74FCC1678F811EA9E0531A19A8C01E33/</a:t>
            </a:r>
            <a:r>
              <a:rPr lang="de-CH" dirty="0" err="1">
                <a:latin typeface="Consolas" panose="020B0609020204030204" pitchFamily="49" charset="0"/>
              </a:rPr>
              <a:t>datafile</a:t>
            </a:r>
            <a:r>
              <a:rPr lang="de-CH" dirty="0">
                <a:latin typeface="Consolas" panose="020B0609020204030204" pitchFamily="49" charset="0"/>
              </a:rPr>
              <a:t>/o1_mf_undotbs1_frtzjtk7_.dbf</a:t>
            </a:r>
          </a:p>
          <a:p>
            <a:r>
              <a:rPr lang="de-CH" dirty="0">
                <a:latin typeface="Consolas" panose="020B0609020204030204" pitchFamily="49" charset="0"/>
              </a:rPr>
              <a:t>**************************************************************</a:t>
            </a:r>
          </a:p>
          <a:p>
            <a:r>
              <a:rPr lang="de-CH" dirty="0" err="1">
                <a:latin typeface="Consolas" panose="020B0609020204030204" pitchFamily="49" charset="0"/>
              </a:rPr>
              <a:t>Undo</a:t>
            </a:r>
            <a:r>
              <a:rPr lang="de-CH" dirty="0">
                <a:latin typeface="Consolas" panose="020B0609020204030204" pitchFamily="49" charset="0"/>
              </a:rPr>
              <a:t> Create </a:t>
            </a:r>
            <a:r>
              <a:rPr lang="de-CH" dirty="0" err="1">
                <a:latin typeface="Consolas" panose="020B0609020204030204" pitchFamily="49" charset="0"/>
              </a:rPr>
              <a:t>of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Database SNAP_2984345588_986670161 </a:t>
            </a:r>
            <a:r>
              <a:rPr lang="de-CH" dirty="0" err="1">
                <a:latin typeface="Consolas" panose="020B0609020204030204" pitchFamily="49" charset="0"/>
              </a:rPr>
              <a:t>with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pdb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id</a:t>
            </a:r>
            <a:r>
              <a:rPr lang="de-CH" dirty="0">
                <a:latin typeface="Consolas" panose="020B0609020204030204" pitchFamily="49" charset="0"/>
              </a:rPr>
              <a:t> - 5.</a:t>
            </a:r>
          </a:p>
          <a:p>
            <a:r>
              <a:rPr lang="de-CH" dirty="0">
                <a:latin typeface="Consolas" panose="020B0609020204030204" pitchFamily="49" charset="0"/>
              </a:rPr>
              <a:t>**************************************************************</a:t>
            </a:r>
          </a:p>
          <a:p>
            <a:r>
              <a:rPr lang="de-CH" dirty="0">
                <a:latin typeface="Consolas" panose="020B0609020204030204" pitchFamily="49" charset="0"/>
              </a:rPr>
              <a:t>ORA-65169 </a:t>
            </a:r>
            <a:r>
              <a:rPr lang="de-CH" dirty="0" err="1">
                <a:latin typeface="Consolas" panose="020B0609020204030204" pitchFamily="49" charset="0"/>
              </a:rPr>
              <a:t>signalled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during</a:t>
            </a:r>
            <a:r>
              <a:rPr lang="de-CH" dirty="0">
                <a:latin typeface="Consolas" panose="020B0609020204030204" pitchFamily="49" charset="0"/>
              </a:rPr>
              <a:t>: CREATE PLUGGABLE DATABASE "SNAP_2984345588_986670161" FROM "PDB1" CREATE_FILE_DEST = '/u00/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oradata</a:t>
            </a:r>
            <a:r>
              <a:rPr lang="de-CH" dirty="0">
                <a:latin typeface="Consolas" panose="020B0609020204030204" pitchFamily="49" charset="0"/>
              </a:rPr>
              <a:t>' SNAPSHOT COPY KEYSTORE IDENTIFIED BY EXTERNAL STORE...</a:t>
            </a:r>
          </a:p>
          <a:p>
            <a:r>
              <a:rPr lang="de-CH" dirty="0">
                <a:latin typeface="Consolas" panose="020B0609020204030204" pitchFamily="49" charset="0"/>
              </a:rPr>
              <a:t>CREATE PLUGGABLE DATABASE "SNAP_2984345588_986670161" FROM "PDB1" CREATE_FILE_DEST = '/u00/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oradata</a:t>
            </a:r>
            <a:r>
              <a:rPr lang="de-CH" dirty="0">
                <a:latin typeface="Consolas" panose="020B0609020204030204" pitchFamily="49" charset="0"/>
              </a:rPr>
              <a:t>' KEYSTORE IDENTIFIED BY EXTERNAL STORE</a:t>
            </a:r>
          </a:p>
          <a:p>
            <a:r>
              <a:rPr lang="de-CH" dirty="0">
                <a:latin typeface="Consolas" panose="020B0609020204030204" pitchFamily="49" charset="0"/>
              </a:rPr>
              <a:t>PDB1(3): AUDSYS.AUD$UNIFIED (SQL_TEXT) - CLOB </a:t>
            </a:r>
            <a:r>
              <a:rPr lang="de-CH" dirty="0" err="1">
                <a:latin typeface="Consolas" panose="020B0609020204030204" pitchFamily="49" charset="0"/>
              </a:rPr>
              <a:t>populated</a:t>
            </a:r>
            <a:endParaRPr lang="de-CH" dirty="0">
              <a:latin typeface="Consolas" panose="020B0609020204030204" pitchFamily="49" charset="0"/>
            </a:endParaRP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19:02:50 2018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Endian</a:t>
            </a:r>
            <a:r>
              <a:rPr lang="de-CH" dirty="0">
                <a:latin typeface="Consolas" panose="020B0609020204030204" pitchFamily="49" charset="0"/>
              </a:rPr>
              <a:t> type </a:t>
            </a:r>
            <a:r>
              <a:rPr lang="de-CH" dirty="0" err="1">
                <a:latin typeface="Consolas" panose="020B0609020204030204" pitchFamily="49" charset="0"/>
              </a:rPr>
              <a:t>of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dictionary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little</a:t>
            </a:r>
            <a:endParaRPr lang="de-CH" dirty="0">
              <a:latin typeface="Consolas" panose="020B0609020204030204" pitchFamily="49" charset="0"/>
            </a:endParaRPr>
          </a:p>
          <a:p>
            <a:r>
              <a:rPr lang="de-CH" dirty="0">
                <a:latin typeface="Consolas" panose="020B0609020204030204" pitchFamily="49" charset="0"/>
              </a:rPr>
              <a:t>****************************************************************</a:t>
            </a:r>
          </a:p>
          <a:p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Database SNAP_2984345588_986670161 </a:t>
            </a:r>
            <a:r>
              <a:rPr lang="de-CH" dirty="0" err="1">
                <a:latin typeface="Consolas" panose="020B0609020204030204" pitchFamily="49" charset="0"/>
              </a:rPr>
              <a:t>with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pdb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id</a:t>
            </a:r>
            <a:r>
              <a:rPr lang="de-CH" dirty="0">
                <a:latin typeface="Consolas" panose="020B0609020204030204" pitchFamily="49" charset="0"/>
              </a:rPr>
              <a:t> - 7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created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as</a:t>
            </a:r>
            <a:r>
              <a:rPr lang="de-CH" dirty="0">
                <a:latin typeface="Consolas" panose="020B0609020204030204" pitchFamily="49" charset="0"/>
              </a:rPr>
              <a:t> UNUSABLE.</a:t>
            </a:r>
          </a:p>
          <a:p>
            <a:r>
              <a:rPr lang="de-CH" dirty="0" err="1">
                <a:latin typeface="Consolas" panose="020B0609020204030204" pitchFamily="49" charset="0"/>
              </a:rPr>
              <a:t>If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any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errors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are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encountered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before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the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pdb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marked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as</a:t>
            </a:r>
            <a:r>
              <a:rPr lang="de-CH" dirty="0">
                <a:latin typeface="Consolas" panose="020B0609020204030204" pitchFamily="49" charset="0"/>
              </a:rPr>
              <a:t> NEW,</a:t>
            </a:r>
          </a:p>
          <a:p>
            <a:r>
              <a:rPr lang="de-CH" dirty="0" err="1">
                <a:latin typeface="Consolas" panose="020B0609020204030204" pitchFamily="49" charset="0"/>
              </a:rPr>
              <a:t>then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the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pdb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must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be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dropped</a:t>
            </a:r>
            <a:endParaRPr lang="de-CH" dirty="0">
              <a:latin typeface="Consolas" panose="020B0609020204030204" pitchFamily="49" charset="0"/>
            </a:endParaRPr>
          </a:p>
          <a:p>
            <a:r>
              <a:rPr lang="de-CH" dirty="0" err="1">
                <a:latin typeface="Consolas" panose="020B0609020204030204" pitchFamily="49" charset="0"/>
              </a:rPr>
              <a:t>local</a:t>
            </a:r>
            <a:r>
              <a:rPr lang="de-CH" dirty="0">
                <a:latin typeface="Consolas" panose="020B0609020204030204" pitchFamily="49" charset="0"/>
              </a:rPr>
              <a:t> undo-1, localundoscn-0x000000000043124d</a:t>
            </a:r>
          </a:p>
          <a:p>
            <a:r>
              <a:rPr lang="de-CH" dirty="0">
                <a:latin typeface="Consolas" panose="020B0609020204030204" pitchFamily="49" charset="0"/>
              </a:rPr>
              <a:t>****************************************************************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SNAP_2984345588_986670161(7):Media Recovery Start</a:t>
            </a: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19:02:50 2018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SNAP_2984345588_986670161(7):Serial Media Recovery </a:t>
            </a:r>
            <a:r>
              <a:rPr lang="de-CH" dirty="0" err="1">
                <a:latin typeface="Consolas" panose="020B0609020204030204" pitchFamily="49" charset="0"/>
              </a:rPr>
              <a:t>started</a:t>
            </a:r>
            <a:endParaRPr lang="de-CH" dirty="0">
              <a:latin typeface="Consolas" panose="020B0609020204030204" pitchFamily="49" charset="0"/>
            </a:endParaRP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max_pdb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7</a:t>
            </a: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19:02:50 2018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SNAP_2984345588_986670161(7):Recovery </a:t>
            </a:r>
            <a:r>
              <a:rPr lang="de-CH" dirty="0" err="1">
                <a:latin typeface="Consolas" panose="020B0609020204030204" pitchFamily="49" charset="0"/>
              </a:rPr>
              <a:t>of</a:t>
            </a:r>
            <a:r>
              <a:rPr lang="de-CH" dirty="0">
                <a:latin typeface="Consolas" panose="020B0609020204030204" pitchFamily="49" charset="0"/>
              </a:rPr>
              <a:t> Online </a:t>
            </a:r>
            <a:r>
              <a:rPr lang="de-CH" dirty="0" err="1">
                <a:latin typeface="Consolas" panose="020B0609020204030204" pitchFamily="49" charset="0"/>
              </a:rPr>
              <a:t>Redo</a:t>
            </a:r>
            <a:r>
              <a:rPr lang="de-CH" dirty="0">
                <a:latin typeface="Consolas" panose="020B0609020204030204" pitchFamily="49" charset="0"/>
              </a:rPr>
              <a:t> Log: Thread 1 Group 2 </a:t>
            </a:r>
            <a:r>
              <a:rPr lang="de-CH" dirty="0" err="1">
                <a:latin typeface="Consolas" panose="020B0609020204030204" pitchFamily="49" charset="0"/>
              </a:rPr>
              <a:t>Seq</a:t>
            </a:r>
            <a:r>
              <a:rPr lang="de-CH" dirty="0">
                <a:latin typeface="Consolas" panose="020B0609020204030204" pitchFamily="49" charset="0"/>
              </a:rPr>
              <a:t> 80 Reading </a:t>
            </a:r>
            <a:r>
              <a:rPr lang="de-CH" dirty="0" err="1">
                <a:latin typeface="Consolas" panose="020B0609020204030204" pitchFamily="49" charset="0"/>
              </a:rPr>
              <a:t>mem</a:t>
            </a:r>
            <a:r>
              <a:rPr lang="de-CH" dirty="0">
                <a:latin typeface="Consolas" panose="020B0609020204030204" pitchFamily="49" charset="0"/>
              </a:rPr>
              <a:t> 0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  Mem# 0: 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oradata</a:t>
            </a:r>
            <a:r>
              <a:rPr lang="de-CH" dirty="0">
                <a:latin typeface="Consolas" panose="020B0609020204030204" pitchFamily="49" charset="0"/>
              </a:rPr>
              <a:t>/L18CEEC1/onlinelog/o1_mf_2_f9m2nq93_.log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  Mem# 1: 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fast_recovery_area</a:t>
            </a:r>
            <a:r>
              <a:rPr lang="de-CH" dirty="0">
                <a:latin typeface="Consolas" panose="020B0609020204030204" pitchFamily="49" charset="0"/>
              </a:rPr>
              <a:t>/L18CEEC1/onlinelog/o1_mf_2_f9m2nv4q_.log</a:t>
            </a: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19:02:50 2018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Incomplete</a:t>
            </a:r>
            <a:r>
              <a:rPr lang="de-CH" dirty="0">
                <a:latin typeface="Consolas" panose="020B0609020204030204" pitchFamily="49" charset="0"/>
              </a:rPr>
              <a:t> Recovery </a:t>
            </a:r>
            <a:r>
              <a:rPr lang="de-CH" dirty="0" err="1">
                <a:latin typeface="Consolas" panose="020B0609020204030204" pitchFamily="49" charset="0"/>
              </a:rPr>
              <a:t>applied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until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change</a:t>
            </a:r>
            <a:r>
              <a:rPr lang="de-CH" dirty="0">
                <a:latin typeface="Consolas" panose="020B0609020204030204" pitchFamily="49" charset="0"/>
              </a:rPr>
              <a:t> 5022845 time 09/12/2018 19:02:50</a:t>
            </a: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19:02:50 2018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SNAP_2984345588_986670161(7):Media Recovery </a:t>
            </a:r>
            <a:r>
              <a:rPr lang="de-CH" dirty="0" err="1">
                <a:latin typeface="Consolas" panose="020B0609020204030204" pitchFamily="49" charset="0"/>
              </a:rPr>
              <a:t>Complete</a:t>
            </a:r>
            <a:r>
              <a:rPr lang="de-CH" dirty="0">
                <a:latin typeface="Consolas" panose="020B0609020204030204" pitchFamily="49" charset="0"/>
              </a:rPr>
              <a:t> (L18CEEC1)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Autotune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of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undo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retention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turned</a:t>
            </a:r>
            <a:r>
              <a:rPr lang="de-CH" dirty="0">
                <a:latin typeface="Consolas" panose="020B0609020204030204" pitchFamily="49" charset="0"/>
              </a:rPr>
              <a:t> on. 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Undo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initialization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recovery</a:t>
            </a:r>
            <a:r>
              <a:rPr lang="de-CH" dirty="0">
                <a:latin typeface="Consolas" panose="020B0609020204030204" pitchFamily="49" charset="0"/>
              </a:rPr>
              <a:t>: err:0 </a:t>
            </a:r>
            <a:r>
              <a:rPr lang="de-CH" dirty="0" err="1">
                <a:latin typeface="Consolas" panose="020B0609020204030204" pitchFamily="49" charset="0"/>
              </a:rPr>
              <a:t>start</a:t>
            </a:r>
            <a:r>
              <a:rPr lang="de-CH" dirty="0">
                <a:latin typeface="Consolas" panose="020B0609020204030204" pitchFamily="49" charset="0"/>
              </a:rPr>
              <a:t>: 979132 end: 979176 </a:t>
            </a:r>
            <a:r>
              <a:rPr lang="de-CH" dirty="0" err="1">
                <a:latin typeface="Consolas" panose="020B0609020204030204" pitchFamily="49" charset="0"/>
              </a:rPr>
              <a:t>diff</a:t>
            </a:r>
            <a:r>
              <a:rPr lang="de-CH" dirty="0">
                <a:latin typeface="Consolas" panose="020B0609020204030204" pitchFamily="49" charset="0"/>
              </a:rPr>
              <a:t>: 44 </a:t>
            </a:r>
            <a:r>
              <a:rPr lang="de-CH" dirty="0" err="1">
                <a:latin typeface="Consolas" panose="020B0609020204030204" pitchFamily="49" charset="0"/>
              </a:rPr>
              <a:t>ms</a:t>
            </a:r>
            <a:r>
              <a:rPr lang="de-CH" dirty="0">
                <a:latin typeface="Consolas" panose="020B0609020204030204" pitchFamily="49" charset="0"/>
              </a:rPr>
              <a:t> (0.0 </a:t>
            </a:r>
            <a:r>
              <a:rPr lang="de-CH" dirty="0" err="1">
                <a:latin typeface="Consolas" panose="020B0609020204030204" pitchFamily="49" charset="0"/>
              </a:rPr>
              <a:t>seconds</a:t>
            </a:r>
            <a:r>
              <a:rPr lang="de-CH" dirty="0">
                <a:latin typeface="Consolas" panose="020B0609020204030204" pitchFamily="49" charset="0"/>
              </a:rPr>
              <a:t>)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SNAP_2984345588_986670161(7):[9982] </a:t>
            </a:r>
            <a:r>
              <a:rPr lang="de-CH" dirty="0" err="1">
                <a:latin typeface="Consolas" panose="020B0609020204030204" pitchFamily="49" charset="0"/>
              </a:rPr>
              <a:t>Successfully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onlined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Undo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Tablespace</a:t>
            </a:r>
            <a:r>
              <a:rPr lang="de-CH" dirty="0">
                <a:latin typeface="Consolas" panose="020B0609020204030204" pitchFamily="49" charset="0"/>
              </a:rPr>
              <a:t> 2.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Undo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initialization</a:t>
            </a:r>
            <a:r>
              <a:rPr lang="de-CH" dirty="0">
                <a:latin typeface="Consolas" panose="020B0609020204030204" pitchFamily="49" charset="0"/>
              </a:rPr>
              <a:t> online </a:t>
            </a:r>
            <a:r>
              <a:rPr lang="de-CH" dirty="0" err="1">
                <a:latin typeface="Consolas" panose="020B0609020204030204" pitchFamily="49" charset="0"/>
              </a:rPr>
              <a:t>undo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segments</a:t>
            </a:r>
            <a:r>
              <a:rPr lang="de-CH" dirty="0">
                <a:latin typeface="Consolas" panose="020B0609020204030204" pitchFamily="49" charset="0"/>
              </a:rPr>
              <a:t>: err:0 </a:t>
            </a:r>
            <a:r>
              <a:rPr lang="de-CH" dirty="0" err="1">
                <a:latin typeface="Consolas" panose="020B0609020204030204" pitchFamily="49" charset="0"/>
              </a:rPr>
              <a:t>start</a:t>
            </a:r>
            <a:r>
              <a:rPr lang="de-CH" dirty="0">
                <a:latin typeface="Consolas" panose="020B0609020204030204" pitchFamily="49" charset="0"/>
              </a:rPr>
              <a:t>: 979177 end: 979188 </a:t>
            </a:r>
            <a:r>
              <a:rPr lang="de-CH" dirty="0" err="1">
                <a:latin typeface="Consolas" panose="020B0609020204030204" pitchFamily="49" charset="0"/>
              </a:rPr>
              <a:t>diff</a:t>
            </a:r>
            <a:r>
              <a:rPr lang="de-CH" dirty="0">
                <a:latin typeface="Consolas" panose="020B0609020204030204" pitchFamily="49" charset="0"/>
              </a:rPr>
              <a:t>: 11 </a:t>
            </a:r>
            <a:r>
              <a:rPr lang="de-CH" dirty="0" err="1">
                <a:latin typeface="Consolas" panose="020B0609020204030204" pitchFamily="49" charset="0"/>
              </a:rPr>
              <a:t>ms</a:t>
            </a:r>
            <a:r>
              <a:rPr lang="de-CH" dirty="0">
                <a:latin typeface="Consolas" panose="020B0609020204030204" pitchFamily="49" charset="0"/>
              </a:rPr>
              <a:t> (0.0 </a:t>
            </a:r>
            <a:r>
              <a:rPr lang="de-CH" dirty="0" err="1">
                <a:latin typeface="Consolas" panose="020B0609020204030204" pitchFamily="49" charset="0"/>
              </a:rPr>
              <a:t>seconds</a:t>
            </a:r>
            <a:r>
              <a:rPr lang="de-CH" dirty="0">
                <a:latin typeface="Consolas" panose="020B0609020204030204" pitchFamily="49" charset="0"/>
              </a:rPr>
              <a:t>)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Undo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initialization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finished</a:t>
            </a:r>
            <a:r>
              <a:rPr lang="de-CH" dirty="0">
                <a:latin typeface="Consolas" panose="020B0609020204030204" pitchFamily="49" charset="0"/>
              </a:rPr>
              <a:t> serial:0 start:979132 end:979192 diff:60 </a:t>
            </a:r>
            <a:r>
              <a:rPr lang="de-CH" dirty="0" err="1">
                <a:latin typeface="Consolas" panose="020B0609020204030204" pitchFamily="49" charset="0"/>
              </a:rPr>
              <a:t>ms</a:t>
            </a:r>
            <a:r>
              <a:rPr lang="de-CH" dirty="0">
                <a:latin typeface="Consolas" panose="020B0609020204030204" pitchFamily="49" charset="0"/>
              </a:rPr>
              <a:t> (0.1 </a:t>
            </a:r>
            <a:r>
              <a:rPr lang="de-CH" dirty="0" err="1">
                <a:latin typeface="Consolas" panose="020B0609020204030204" pitchFamily="49" charset="0"/>
              </a:rPr>
              <a:t>seconds</a:t>
            </a:r>
            <a:r>
              <a:rPr lang="de-CH" dirty="0">
                <a:latin typeface="Consolas" panose="020B0609020204030204" pitchFamily="49" charset="0"/>
              </a:rPr>
              <a:t>)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SNAP_2984345588_986670161(7):Database </a:t>
            </a:r>
            <a:r>
              <a:rPr lang="de-CH" dirty="0" err="1">
                <a:latin typeface="Consolas" panose="020B0609020204030204" pitchFamily="49" charset="0"/>
              </a:rPr>
              <a:t>Characterset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for</a:t>
            </a:r>
            <a:r>
              <a:rPr lang="de-CH" dirty="0">
                <a:latin typeface="Consolas" panose="020B0609020204030204" pitchFamily="49" charset="0"/>
              </a:rPr>
              <a:t> SNAP_2984345588_986670161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AL32UTF8</a:t>
            </a: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19:02:51 2018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SNAP_2984345588_986670161(7):JIT: </a:t>
            </a:r>
            <a:r>
              <a:rPr lang="de-CH" dirty="0" err="1">
                <a:latin typeface="Consolas" panose="020B0609020204030204" pitchFamily="49" charset="0"/>
              </a:rPr>
              <a:t>pid</a:t>
            </a:r>
            <a:r>
              <a:rPr lang="de-CH" dirty="0">
                <a:latin typeface="Consolas" panose="020B0609020204030204" pitchFamily="49" charset="0"/>
              </a:rPr>
              <a:t> 9982 </a:t>
            </a:r>
            <a:r>
              <a:rPr lang="de-CH" dirty="0" err="1">
                <a:latin typeface="Consolas" panose="020B0609020204030204" pitchFamily="49" charset="0"/>
              </a:rPr>
              <a:t>requesting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stop</a:t>
            </a:r>
            <a:endParaRPr lang="de-CH" dirty="0">
              <a:latin typeface="Consolas" panose="020B0609020204030204" pitchFamily="49" charset="0"/>
            </a:endParaRPr>
          </a:p>
          <a:p>
            <a:r>
              <a:rPr lang="de-CH" dirty="0">
                <a:latin typeface="Consolas" panose="020B0609020204030204" pitchFamily="49" charset="0"/>
              </a:rPr>
              <a:t>SNAP_2984345588_986670161(7):Buffer Cache </a:t>
            </a:r>
            <a:r>
              <a:rPr lang="de-CH" dirty="0" err="1">
                <a:latin typeface="Consolas" panose="020B0609020204030204" pitchFamily="49" charset="0"/>
              </a:rPr>
              <a:t>flush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started</a:t>
            </a:r>
            <a:r>
              <a:rPr lang="de-CH" dirty="0">
                <a:latin typeface="Consolas" panose="020B0609020204030204" pitchFamily="49" charset="0"/>
              </a:rPr>
              <a:t>: 7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SNAP_2984345588_986670161(7):Buffer Cache </a:t>
            </a:r>
            <a:r>
              <a:rPr lang="de-CH" dirty="0" err="1">
                <a:latin typeface="Consolas" panose="020B0609020204030204" pitchFamily="49" charset="0"/>
              </a:rPr>
              <a:t>flush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finished</a:t>
            </a:r>
            <a:r>
              <a:rPr lang="de-CH" dirty="0">
                <a:latin typeface="Consolas" panose="020B0609020204030204" pitchFamily="49" charset="0"/>
              </a:rPr>
              <a:t>: 7</a:t>
            </a: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19:02:51 2018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While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transitioning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the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pdb</a:t>
            </a:r>
            <a:r>
              <a:rPr lang="de-CH" dirty="0">
                <a:latin typeface="Consolas" panose="020B0609020204030204" pitchFamily="49" charset="0"/>
              </a:rPr>
              <a:t> 7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clean </a:t>
            </a:r>
            <a:r>
              <a:rPr lang="de-CH" dirty="0" err="1">
                <a:latin typeface="Consolas" panose="020B0609020204030204" pitchFamily="49" charset="0"/>
              </a:rPr>
              <a:t>state</a:t>
            </a:r>
            <a:r>
              <a:rPr lang="de-CH" dirty="0">
                <a:latin typeface="Consolas" panose="020B0609020204030204" pitchFamily="49" charset="0"/>
              </a:rPr>
              <a:t>, </a:t>
            </a:r>
            <a:r>
              <a:rPr lang="de-CH" dirty="0" err="1">
                <a:latin typeface="Consolas" panose="020B0609020204030204" pitchFamily="49" charset="0"/>
              </a:rPr>
              <a:t>clearing</a:t>
            </a:r>
            <a:r>
              <a:rPr lang="de-CH" dirty="0">
                <a:latin typeface="Consolas" panose="020B0609020204030204" pitchFamily="49" charset="0"/>
              </a:rPr>
              <a:t> all </a:t>
            </a:r>
            <a:r>
              <a:rPr lang="de-CH" dirty="0" err="1">
                <a:latin typeface="Consolas" panose="020B0609020204030204" pitchFamily="49" charset="0"/>
              </a:rPr>
              <a:t>its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abort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bits</a:t>
            </a:r>
            <a:r>
              <a:rPr lang="de-CH" dirty="0">
                <a:latin typeface="Consolas" panose="020B0609020204030204" pitchFamily="49" charset="0"/>
              </a:rPr>
              <a:t> in </a:t>
            </a:r>
            <a:r>
              <a:rPr lang="de-CH" dirty="0" err="1">
                <a:latin typeface="Consolas" panose="020B0609020204030204" pitchFamily="49" charset="0"/>
              </a:rPr>
              <a:t>the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control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r>
              <a:rPr lang="de-CH" dirty="0" err="1">
                <a:latin typeface="Consolas" panose="020B0609020204030204" pitchFamily="49" charset="0"/>
              </a:rPr>
              <a:t>Completed</a:t>
            </a:r>
            <a:r>
              <a:rPr lang="de-CH" dirty="0">
                <a:latin typeface="Consolas" panose="020B0609020204030204" pitchFamily="49" charset="0"/>
              </a:rPr>
              <a:t>: CREATE PLUGGABLE DATABASE "SNAP_2984345588_986670161" FROM "PDB1" CREATE_FILE_DEST = '/u00/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oradata</a:t>
            </a:r>
            <a:r>
              <a:rPr lang="de-CH" dirty="0">
                <a:latin typeface="Consolas" panose="020B0609020204030204" pitchFamily="49" charset="0"/>
              </a:rPr>
              <a:t>' KEYSTORE IDENTIFIED BY EXTERNAL STORE</a:t>
            </a:r>
          </a:p>
          <a:p>
            <a:r>
              <a:rPr lang="de-CH" dirty="0">
                <a:latin typeface="Consolas" panose="020B0609020204030204" pitchFamily="49" charset="0"/>
              </a:rPr>
              <a:t>ALTER PLUGGABLE DATABASE "SNAP_2984345588_986670161" UNPLUG INTO '/u00/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oradata</a:t>
            </a:r>
            <a:r>
              <a:rPr lang="de-CH" dirty="0">
                <a:latin typeface="Consolas" panose="020B0609020204030204" pitchFamily="49" charset="0"/>
              </a:rPr>
              <a:t>/snap_2984345588_5022845.pdb'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Autotune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of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undo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retention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turned</a:t>
            </a:r>
            <a:r>
              <a:rPr lang="de-CH" dirty="0">
                <a:latin typeface="Consolas" panose="020B0609020204030204" pitchFamily="49" charset="0"/>
              </a:rPr>
              <a:t> on. 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Endian</a:t>
            </a:r>
            <a:r>
              <a:rPr lang="de-CH" dirty="0">
                <a:latin typeface="Consolas" panose="020B0609020204030204" pitchFamily="49" charset="0"/>
              </a:rPr>
              <a:t> type </a:t>
            </a:r>
            <a:r>
              <a:rPr lang="de-CH" dirty="0" err="1">
                <a:latin typeface="Consolas" panose="020B0609020204030204" pitchFamily="49" charset="0"/>
              </a:rPr>
              <a:t>of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dictionary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little</a:t>
            </a:r>
            <a:endParaRPr lang="de-CH" dirty="0">
              <a:latin typeface="Consolas" panose="020B0609020204030204" pitchFamily="49" charset="0"/>
            </a:endParaRP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Undo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initialization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recovery</a:t>
            </a:r>
            <a:r>
              <a:rPr lang="de-CH" dirty="0">
                <a:latin typeface="Consolas" panose="020B0609020204030204" pitchFamily="49" charset="0"/>
              </a:rPr>
              <a:t>: err:0 </a:t>
            </a:r>
            <a:r>
              <a:rPr lang="de-CH" dirty="0" err="1">
                <a:latin typeface="Consolas" panose="020B0609020204030204" pitchFamily="49" charset="0"/>
              </a:rPr>
              <a:t>start</a:t>
            </a:r>
            <a:r>
              <a:rPr lang="de-CH" dirty="0">
                <a:latin typeface="Consolas" panose="020B0609020204030204" pitchFamily="49" charset="0"/>
              </a:rPr>
              <a:t>: 979996 end: 980001 </a:t>
            </a:r>
            <a:r>
              <a:rPr lang="de-CH" dirty="0" err="1">
                <a:latin typeface="Consolas" panose="020B0609020204030204" pitchFamily="49" charset="0"/>
              </a:rPr>
              <a:t>diff</a:t>
            </a:r>
            <a:r>
              <a:rPr lang="de-CH" dirty="0">
                <a:latin typeface="Consolas" panose="020B0609020204030204" pitchFamily="49" charset="0"/>
              </a:rPr>
              <a:t>: 5 </a:t>
            </a:r>
            <a:r>
              <a:rPr lang="de-CH" dirty="0" err="1">
                <a:latin typeface="Consolas" panose="020B0609020204030204" pitchFamily="49" charset="0"/>
              </a:rPr>
              <a:t>ms</a:t>
            </a:r>
            <a:r>
              <a:rPr lang="de-CH" dirty="0">
                <a:latin typeface="Consolas" panose="020B0609020204030204" pitchFamily="49" charset="0"/>
              </a:rPr>
              <a:t> (0.0 </a:t>
            </a:r>
            <a:r>
              <a:rPr lang="de-CH" dirty="0" err="1">
                <a:latin typeface="Consolas" panose="020B0609020204030204" pitchFamily="49" charset="0"/>
              </a:rPr>
              <a:t>seconds</a:t>
            </a:r>
            <a:r>
              <a:rPr lang="de-CH" dirty="0">
                <a:latin typeface="Consolas" panose="020B0609020204030204" pitchFamily="49" charset="0"/>
              </a:rPr>
              <a:t>)</a:t>
            </a: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19:02:52 2018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SNAP_2984345588_986670161(7):[9982] </a:t>
            </a:r>
            <a:r>
              <a:rPr lang="de-CH" dirty="0" err="1">
                <a:latin typeface="Consolas" panose="020B0609020204030204" pitchFamily="49" charset="0"/>
              </a:rPr>
              <a:t>Successfully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onlined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Undo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Tablespace</a:t>
            </a:r>
            <a:r>
              <a:rPr lang="de-CH" dirty="0">
                <a:latin typeface="Consolas" panose="020B0609020204030204" pitchFamily="49" charset="0"/>
              </a:rPr>
              <a:t> 2.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Undo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initialization</a:t>
            </a:r>
            <a:r>
              <a:rPr lang="de-CH" dirty="0">
                <a:latin typeface="Consolas" panose="020B0609020204030204" pitchFamily="49" charset="0"/>
              </a:rPr>
              <a:t> online </a:t>
            </a:r>
            <a:r>
              <a:rPr lang="de-CH" dirty="0" err="1">
                <a:latin typeface="Consolas" panose="020B0609020204030204" pitchFamily="49" charset="0"/>
              </a:rPr>
              <a:t>undo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segments</a:t>
            </a:r>
            <a:r>
              <a:rPr lang="de-CH" dirty="0">
                <a:latin typeface="Consolas" panose="020B0609020204030204" pitchFamily="49" charset="0"/>
              </a:rPr>
              <a:t>: err:0 </a:t>
            </a:r>
            <a:r>
              <a:rPr lang="de-CH" dirty="0" err="1">
                <a:latin typeface="Consolas" panose="020B0609020204030204" pitchFamily="49" charset="0"/>
              </a:rPr>
              <a:t>start</a:t>
            </a:r>
            <a:r>
              <a:rPr lang="de-CH" dirty="0">
                <a:latin typeface="Consolas" panose="020B0609020204030204" pitchFamily="49" charset="0"/>
              </a:rPr>
              <a:t>: 980001 end: 980342 </a:t>
            </a:r>
            <a:r>
              <a:rPr lang="de-CH" dirty="0" err="1">
                <a:latin typeface="Consolas" panose="020B0609020204030204" pitchFamily="49" charset="0"/>
              </a:rPr>
              <a:t>diff</a:t>
            </a:r>
            <a:r>
              <a:rPr lang="de-CH" dirty="0">
                <a:latin typeface="Consolas" panose="020B0609020204030204" pitchFamily="49" charset="0"/>
              </a:rPr>
              <a:t>: 341 </a:t>
            </a:r>
            <a:r>
              <a:rPr lang="de-CH" dirty="0" err="1">
                <a:latin typeface="Consolas" panose="020B0609020204030204" pitchFamily="49" charset="0"/>
              </a:rPr>
              <a:t>ms</a:t>
            </a:r>
            <a:r>
              <a:rPr lang="de-CH" dirty="0">
                <a:latin typeface="Consolas" panose="020B0609020204030204" pitchFamily="49" charset="0"/>
              </a:rPr>
              <a:t> (0.3 </a:t>
            </a:r>
            <a:r>
              <a:rPr lang="de-CH" dirty="0" err="1">
                <a:latin typeface="Consolas" panose="020B0609020204030204" pitchFamily="49" charset="0"/>
              </a:rPr>
              <a:t>seconds</a:t>
            </a:r>
            <a:r>
              <a:rPr lang="de-CH" dirty="0">
                <a:latin typeface="Consolas" panose="020B0609020204030204" pitchFamily="49" charset="0"/>
              </a:rPr>
              <a:t>)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Undo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initialization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finished</a:t>
            </a:r>
            <a:r>
              <a:rPr lang="de-CH" dirty="0">
                <a:latin typeface="Consolas" panose="020B0609020204030204" pitchFamily="49" charset="0"/>
              </a:rPr>
              <a:t> serial:0 start:979996 end:980365 diff:369 </a:t>
            </a:r>
            <a:r>
              <a:rPr lang="de-CH" dirty="0" err="1">
                <a:latin typeface="Consolas" panose="020B0609020204030204" pitchFamily="49" charset="0"/>
              </a:rPr>
              <a:t>ms</a:t>
            </a:r>
            <a:r>
              <a:rPr lang="de-CH" dirty="0">
                <a:latin typeface="Consolas" panose="020B0609020204030204" pitchFamily="49" charset="0"/>
              </a:rPr>
              <a:t> (0.4 </a:t>
            </a:r>
            <a:r>
              <a:rPr lang="de-CH" dirty="0" err="1">
                <a:latin typeface="Consolas" panose="020B0609020204030204" pitchFamily="49" charset="0"/>
              </a:rPr>
              <a:t>seconds</a:t>
            </a:r>
            <a:r>
              <a:rPr lang="de-CH" dirty="0">
                <a:latin typeface="Consolas" panose="020B0609020204030204" pitchFamily="49" charset="0"/>
              </a:rPr>
              <a:t>)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SNAP_2984345588_986670161(7):Database </a:t>
            </a:r>
            <a:r>
              <a:rPr lang="de-CH" dirty="0" err="1">
                <a:latin typeface="Consolas" panose="020B0609020204030204" pitchFamily="49" charset="0"/>
              </a:rPr>
              <a:t>Characterset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for</a:t>
            </a:r>
            <a:r>
              <a:rPr lang="de-CH" dirty="0">
                <a:latin typeface="Consolas" panose="020B0609020204030204" pitchFamily="49" charset="0"/>
              </a:rPr>
              <a:t> SNAP_2984345588_986670161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AL32UTF8</a:t>
            </a: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19:02:55 2018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Opatch</a:t>
            </a:r>
            <a:r>
              <a:rPr lang="de-CH" dirty="0">
                <a:latin typeface="Consolas" panose="020B0609020204030204" pitchFamily="49" charset="0"/>
              </a:rPr>
              <a:t> XML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skipped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for</a:t>
            </a:r>
            <a:r>
              <a:rPr lang="de-CH" dirty="0">
                <a:latin typeface="Consolas" panose="020B0609020204030204" pitchFamily="49" charset="0"/>
              </a:rPr>
              <a:t> PDB SNAP_2984345588_986670161 (</a:t>
            </a:r>
            <a:r>
              <a:rPr lang="de-CH" dirty="0" err="1">
                <a:latin typeface="Consolas" panose="020B0609020204030204" pitchFamily="49" charset="0"/>
              </a:rPr>
              <a:t>conid</a:t>
            </a:r>
            <a:r>
              <a:rPr lang="de-CH" dirty="0">
                <a:latin typeface="Consolas" panose="020B0609020204030204" pitchFamily="49" charset="0"/>
              </a:rPr>
              <a:t>=7)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 AUDSYS.AUD$UNIFIED (SQL_TEXT) - CLOB </a:t>
            </a:r>
            <a:r>
              <a:rPr lang="de-CH" dirty="0" err="1">
                <a:latin typeface="Consolas" panose="020B0609020204030204" pitchFamily="49" charset="0"/>
              </a:rPr>
              <a:t>populated</a:t>
            </a:r>
            <a:endParaRPr lang="de-CH" dirty="0">
              <a:latin typeface="Consolas" panose="020B0609020204030204" pitchFamily="49" charset="0"/>
            </a:endParaRPr>
          </a:p>
          <a:p>
            <a:r>
              <a:rPr lang="de-CH" dirty="0">
                <a:latin typeface="Consolas" panose="020B0609020204030204" pitchFamily="49" charset="0"/>
              </a:rPr>
              <a:t>SNAP_2984345588_986670161(7):JIT: </a:t>
            </a:r>
            <a:r>
              <a:rPr lang="de-CH" dirty="0" err="1">
                <a:latin typeface="Consolas" panose="020B0609020204030204" pitchFamily="49" charset="0"/>
              </a:rPr>
              <a:t>pid</a:t>
            </a:r>
            <a:r>
              <a:rPr lang="de-CH" dirty="0">
                <a:latin typeface="Consolas" panose="020B0609020204030204" pitchFamily="49" charset="0"/>
              </a:rPr>
              <a:t> 9982 </a:t>
            </a:r>
            <a:r>
              <a:rPr lang="de-CH" dirty="0" err="1">
                <a:latin typeface="Consolas" panose="020B0609020204030204" pitchFamily="49" charset="0"/>
              </a:rPr>
              <a:t>requesting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stop</a:t>
            </a:r>
            <a:endParaRPr lang="de-CH" dirty="0">
              <a:latin typeface="Consolas" panose="020B0609020204030204" pitchFamily="49" charset="0"/>
            </a:endParaRPr>
          </a:p>
          <a:p>
            <a:r>
              <a:rPr lang="de-CH" dirty="0">
                <a:latin typeface="Consolas" panose="020B0609020204030204" pitchFamily="49" charset="0"/>
              </a:rPr>
              <a:t>SNAP_2984345588_986670161(7):Buffer Cache </a:t>
            </a:r>
            <a:r>
              <a:rPr lang="de-CH" dirty="0" err="1">
                <a:latin typeface="Consolas" panose="020B0609020204030204" pitchFamily="49" charset="0"/>
              </a:rPr>
              <a:t>flush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started</a:t>
            </a:r>
            <a:r>
              <a:rPr lang="de-CH" dirty="0">
                <a:latin typeface="Consolas" panose="020B0609020204030204" pitchFamily="49" charset="0"/>
              </a:rPr>
              <a:t>: 7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SNAP_2984345588_986670161(7):Buffer Cache </a:t>
            </a:r>
            <a:r>
              <a:rPr lang="de-CH" dirty="0" err="1">
                <a:latin typeface="Consolas" panose="020B0609020204030204" pitchFamily="49" charset="0"/>
              </a:rPr>
              <a:t>flush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finished</a:t>
            </a:r>
            <a:r>
              <a:rPr lang="de-CH" dirty="0">
                <a:latin typeface="Consolas" panose="020B0609020204030204" pitchFamily="49" charset="0"/>
              </a:rPr>
              <a:t>: 7</a:t>
            </a: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19:02:55 2018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While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transitioning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the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pdb</a:t>
            </a:r>
            <a:r>
              <a:rPr lang="de-CH" dirty="0">
                <a:latin typeface="Consolas" panose="020B0609020204030204" pitchFamily="49" charset="0"/>
              </a:rPr>
              <a:t> 7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clean </a:t>
            </a:r>
            <a:r>
              <a:rPr lang="de-CH" dirty="0" err="1">
                <a:latin typeface="Consolas" panose="020B0609020204030204" pitchFamily="49" charset="0"/>
              </a:rPr>
              <a:t>state</a:t>
            </a:r>
            <a:r>
              <a:rPr lang="de-CH" dirty="0">
                <a:latin typeface="Consolas" panose="020B0609020204030204" pitchFamily="49" charset="0"/>
              </a:rPr>
              <a:t>, </a:t>
            </a:r>
            <a:r>
              <a:rPr lang="de-CH" dirty="0" err="1">
                <a:latin typeface="Consolas" panose="020B0609020204030204" pitchFamily="49" charset="0"/>
              </a:rPr>
              <a:t>clearing</a:t>
            </a:r>
            <a:r>
              <a:rPr lang="de-CH" dirty="0">
                <a:latin typeface="Consolas" panose="020B0609020204030204" pitchFamily="49" charset="0"/>
              </a:rPr>
              <a:t> all </a:t>
            </a:r>
            <a:r>
              <a:rPr lang="de-CH" dirty="0" err="1">
                <a:latin typeface="Consolas" panose="020B0609020204030204" pitchFamily="49" charset="0"/>
              </a:rPr>
              <a:t>its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abort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bits</a:t>
            </a:r>
            <a:r>
              <a:rPr lang="de-CH" dirty="0">
                <a:latin typeface="Consolas" panose="020B0609020204030204" pitchFamily="49" charset="0"/>
              </a:rPr>
              <a:t> in </a:t>
            </a:r>
            <a:r>
              <a:rPr lang="de-CH" dirty="0" err="1">
                <a:latin typeface="Consolas" panose="020B0609020204030204" pitchFamily="49" charset="0"/>
              </a:rPr>
              <a:t>the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control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.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Autotune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of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undo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retention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turned</a:t>
            </a:r>
            <a:r>
              <a:rPr lang="de-CH" dirty="0">
                <a:latin typeface="Consolas" panose="020B0609020204030204" pitchFamily="49" charset="0"/>
              </a:rPr>
              <a:t> on. 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Endian</a:t>
            </a:r>
            <a:r>
              <a:rPr lang="de-CH" dirty="0">
                <a:latin typeface="Consolas" panose="020B0609020204030204" pitchFamily="49" charset="0"/>
              </a:rPr>
              <a:t> type </a:t>
            </a:r>
            <a:r>
              <a:rPr lang="de-CH" dirty="0" err="1">
                <a:latin typeface="Consolas" panose="020B0609020204030204" pitchFamily="49" charset="0"/>
              </a:rPr>
              <a:t>of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dictionary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set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little</a:t>
            </a:r>
            <a:endParaRPr lang="de-CH" dirty="0">
              <a:latin typeface="Consolas" panose="020B0609020204030204" pitchFamily="49" charset="0"/>
            </a:endParaRP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Undo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initialization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finished</a:t>
            </a:r>
            <a:r>
              <a:rPr lang="de-CH" dirty="0">
                <a:latin typeface="Consolas" panose="020B0609020204030204" pitchFamily="49" charset="0"/>
              </a:rPr>
              <a:t> serial:0 start:984123 end:984123 diff:0 </a:t>
            </a:r>
            <a:r>
              <a:rPr lang="de-CH" dirty="0" err="1">
                <a:latin typeface="Consolas" panose="020B0609020204030204" pitchFamily="49" charset="0"/>
              </a:rPr>
              <a:t>ms</a:t>
            </a:r>
            <a:r>
              <a:rPr lang="de-CH" dirty="0">
                <a:latin typeface="Consolas" panose="020B0609020204030204" pitchFamily="49" charset="0"/>
              </a:rPr>
              <a:t> (0.0 </a:t>
            </a:r>
            <a:r>
              <a:rPr lang="de-CH" dirty="0" err="1">
                <a:latin typeface="Consolas" panose="020B0609020204030204" pitchFamily="49" charset="0"/>
              </a:rPr>
              <a:t>seconds</a:t>
            </a:r>
            <a:r>
              <a:rPr lang="de-CH" dirty="0">
                <a:latin typeface="Consolas" panose="020B0609020204030204" pitchFamily="49" charset="0"/>
              </a:rPr>
              <a:t>)</a:t>
            </a: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19:02:56 2018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SNAP_2984345588_986670161(7):Database </a:t>
            </a:r>
            <a:r>
              <a:rPr lang="de-CH" dirty="0" err="1">
                <a:latin typeface="Consolas" panose="020B0609020204030204" pitchFamily="49" charset="0"/>
              </a:rPr>
              <a:t>Characterset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for</a:t>
            </a:r>
            <a:r>
              <a:rPr lang="de-CH" dirty="0">
                <a:latin typeface="Consolas" panose="020B0609020204030204" pitchFamily="49" charset="0"/>
              </a:rPr>
              <a:t> SNAP_2984345588_986670161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AL32UTF8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</a:t>
            </a:r>
            <a:r>
              <a:rPr lang="de-CH" dirty="0" err="1">
                <a:latin typeface="Consolas" panose="020B0609020204030204" pitchFamily="49" charset="0"/>
              </a:rPr>
              <a:t>Opatch</a:t>
            </a:r>
            <a:r>
              <a:rPr lang="de-CH" dirty="0">
                <a:latin typeface="Consolas" panose="020B0609020204030204" pitchFamily="49" charset="0"/>
              </a:rPr>
              <a:t> XML </a:t>
            </a:r>
            <a:r>
              <a:rPr lang="de-CH" dirty="0" err="1">
                <a:latin typeface="Consolas" panose="020B0609020204030204" pitchFamily="49" charset="0"/>
              </a:rPr>
              <a:t>is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skipped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for</a:t>
            </a:r>
            <a:r>
              <a:rPr lang="de-CH" dirty="0">
                <a:latin typeface="Consolas" panose="020B0609020204030204" pitchFamily="49" charset="0"/>
              </a:rPr>
              <a:t> PDB SNAP_2984345588_986670161 (</a:t>
            </a:r>
            <a:r>
              <a:rPr lang="de-CH" dirty="0" err="1">
                <a:latin typeface="Consolas" panose="020B0609020204030204" pitchFamily="49" charset="0"/>
              </a:rPr>
              <a:t>conid</a:t>
            </a:r>
            <a:r>
              <a:rPr lang="de-CH" dirty="0">
                <a:latin typeface="Consolas" panose="020B0609020204030204" pitchFamily="49" charset="0"/>
              </a:rPr>
              <a:t>=7)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 AUDSYS.AUD$UNIFIED (SQL_TEXT) - CLOB </a:t>
            </a:r>
            <a:r>
              <a:rPr lang="de-CH" dirty="0" err="1">
                <a:latin typeface="Consolas" panose="020B0609020204030204" pitchFamily="49" charset="0"/>
              </a:rPr>
              <a:t>populated</a:t>
            </a:r>
            <a:endParaRPr lang="de-CH" dirty="0">
              <a:latin typeface="Consolas" panose="020B0609020204030204" pitchFamily="49" charset="0"/>
            </a:endParaRPr>
          </a:p>
          <a:p>
            <a:r>
              <a:rPr lang="de-CH" dirty="0" err="1">
                <a:latin typeface="Consolas" panose="020B0609020204030204" pitchFamily="49" charset="0"/>
              </a:rPr>
              <a:t>Wed</a:t>
            </a:r>
            <a:r>
              <a:rPr lang="de-CH" dirty="0">
                <a:latin typeface="Consolas" panose="020B0609020204030204" pitchFamily="49" charset="0"/>
              </a:rPr>
              <a:t> Sep 12 19:03:13 2018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SNAP_2984345588_986670161(7):JIT: </a:t>
            </a:r>
            <a:r>
              <a:rPr lang="de-CH" dirty="0" err="1">
                <a:latin typeface="Consolas" panose="020B0609020204030204" pitchFamily="49" charset="0"/>
              </a:rPr>
              <a:t>pid</a:t>
            </a:r>
            <a:r>
              <a:rPr lang="de-CH" dirty="0">
                <a:latin typeface="Consolas" panose="020B0609020204030204" pitchFamily="49" charset="0"/>
              </a:rPr>
              <a:t> 9982 </a:t>
            </a:r>
            <a:r>
              <a:rPr lang="de-CH" dirty="0" err="1">
                <a:latin typeface="Consolas" panose="020B0609020204030204" pitchFamily="49" charset="0"/>
              </a:rPr>
              <a:t>requesting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stop</a:t>
            </a:r>
            <a:endParaRPr lang="de-CH" dirty="0">
              <a:latin typeface="Consolas" panose="020B0609020204030204" pitchFamily="49" charset="0"/>
            </a:endParaRPr>
          </a:p>
          <a:p>
            <a:r>
              <a:rPr lang="de-CH" dirty="0">
                <a:latin typeface="Consolas" panose="020B0609020204030204" pitchFamily="49" charset="0"/>
              </a:rPr>
              <a:t>SNAP_2984345588_986670161(7):Buffer Cache </a:t>
            </a:r>
            <a:r>
              <a:rPr lang="de-CH" dirty="0" err="1">
                <a:latin typeface="Consolas" panose="020B0609020204030204" pitchFamily="49" charset="0"/>
              </a:rPr>
              <a:t>flush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started</a:t>
            </a:r>
            <a:r>
              <a:rPr lang="de-CH" dirty="0">
                <a:latin typeface="Consolas" panose="020B0609020204030204" pitchFamily="49" charset="0"/>
              </a:rPr>
              <a:t>: 7</a:t>
            </a:r>
          </a:p>
          <a:p>
            <a:r>
              <a:rPr lang="de-CH" dirty="0">
                <a:latin typeface="Consolas" panose="020B0609020204030204" pitchFamily="49" charset="0"/>
              </a:rPr>
              <a:t>SNAP_2984345588_986670161(7):Buffer Cache </a:t>
            </a:r>
            <a:r>
              <a:rPr lang="de-CH" dirty="0" err="1">
                <a:latin typeface="Consolas" panose="020B0609020204030204" pitchFamily="49" charset="0"/>
              </a:rPr>
              <a:t>flush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finished</a:t>
            </a:r>
            <a:r>
              <a:rPr lang="de-CH" dirty="0">
                <a:latin typeface="Consolas" panose="020B0609020204030204" pitchFamily="49" charset="0"/>
              </a:rPr>
              <a:t>: 7</a:t>
            </a:r>
          </a:p>
          <a:p>
            <a:r>
              <a:rPr lang="de-CH" dirty="0" err="1">
                <a:latin typeface="Consolas" panose="020B0609020204030204" pitchFamily="49" charset="0"/>
              </a:rPr>
              <a:t>Completed</a:t>
            </a:r>
            <a:r>
              <a:rPr lang="de-CH" dirty="0">
                <a:latin typeface="Consolas" panose="020B0609020204030204" pitchFamily="49" charset="0"/>
              </a:rPr>
              <a:t>: ALTER PLUGGABLE DATABASE "SNAP_2984345588_986670161" UNPLUG INTO '/u00/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oradata</a:t>
            </a:r>
            <a:r>
              <a:rPr lang="de-CH" dirty="0">
                <a:latin typeface="Consolas" panose="020B0609020204030204" pitchFamily="49" charset="0"/>
              </a:rPr>
              <a:t>/snap_2984345588_5022845.pdb'</a:t>
            </a:r>
          </a:p>
          <a:p>
            <a:r>
              <a:rPr lang="de-CH" dirty="0">
                <a:latin typeface="Consolas" panose="020B0609020204030204" pitchFamily="49" charset="0"/>
              </a:rPr>
              <a:t>DROP PLUGGABLE DATABASE "SNAP_2984345588_986670161" INCLUDING DATAFILES</a:t>
            </a:r>
          </a:p>
          <a:p>
            <a:r>
              <a:rPr lang="de-CH" dirty="0" err="1">
                <a:latin typeface="Consolas" panose="020B0609020204030204" pitchFamily="49" charset="0"/>
              </a:rPr>
              <a:t>Deleted</a:t>
            </a:r>
            <a:r>
              <a:rPr lang="de-CH" dirty="0">
                <a:latin typeface="Consolas" panose="020B0609020204030204" pitchFamily="49" charset="0"/>
              </a:rPr>
              <a:t> Oracle </a:t>
            </a:r>
            <a:r>
              <a:rPr lang="de-CH" dirty="0" err="1">
                <a:latin typeface="Consolas" panose="020B0609020204030204" pitchFamily="49" charset="0"/>
              </a:rPr>
              <a:t>managed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 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oradata</a:t>
            </a:r>
            <a:r>
              <a:rPr lang="de-CH" dirty="0">
                <a:latin typeface="Consolas" panose="020B0609020204030204" pitchFamily="49" charset="0"/>
              </a:rPr>
              <a:t>/L18CEEC1/75B0848F25B526FEE0531A19A8C069B2/</a:t>
            </a:r>
            <a:r>
              <a:rPr lang="de-CH" dirty="0" err="1">
                <a:latin typeface="Consolas" panose="020B0609020204030204" pitchFamily="49" charset="0"/>
              </a:rPr>
              <a:t>datafile</a:t>
            </a:r>
            <a:r>
              <a:rPr lang="de-CH" dirty="0">
                <a:latin typeface="Consolas" panose="020B0609020204030204" pitchFamily="49" charset="0"/>
              </a:rPr>
              <a:t>/o1_mf_data_fslkokn8_.dbf</a:t>
            </a:r>
          </a:p>
          <a:p>
            <a:r>
              <a:rPr lang="de-CH" dirty="0" err="1">
                <a:latin typeface="Consolas" panose="020B0609020204030204" pitchFamily="49" charset="0"/>
              </a:rPr>
              <a:t>Deleted</a:t>
            </a:r>
            <a:r>
              <a:rPr lang="de-CH" dirty="0">
                <a:latin typeface="Consolas" panose="020B0609020204030204" pitchFamily="49" charset="0"/>
              </a:rPr>
              <a:t> Oracle </a:t>
            </a:r>
            <a:r>
              <a:rPr lang="de-CH" dirty="0" err="1">
                <a:latin typeface="Consolas" panose="020B0609020204030204" pitchFamily="49" charset="0"/>
              </a:rPr>
              <a:t>managed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 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oradata</a:t>
            </a:r>
            <a:r>
              <a:rPr lang="de-CH" dirty="0">
                <a:latin typeface="Consolas" panose="020B0609020204030204" pitchFamily="49" charset="0"/>
              </a:rPr>
              <a:t>/L18CEEC1/75B0848F25B526FEE0531A19A8C069B2/</a:t>
            </a:r>
            <a:r>
              <a:rPr lang="de-CH" dirty="0" err="1">
                <a:latin typeface="Consolas" panose="020B0609020204030204" pitchFamily="49" charset="0"/>
              </a:rPr>
              <a:t>datafile</a:t>
            </a:r>
            <a:r>
              <a:rPr lang="de-CH" dirty="0">
                <a:latin typeface="Consolas" panose="020B0609020204030204" pitchFamily="49" charset="0"/>
              </a:rPr>
              <a:t>/o1_mf_temp_fslkokn8_.dbf</a:t>
            </a:r>
          </a:p>
          <a:p>
            <a:r>
              <a:rPr lang="de-CH" dirty="0" err="1">
                <a:latin typeface="Consolas" panose="020B0609020204030204" pitchFamily="49" charset="0"/>
              </a:rPr>
              <a:t>Deleted</a:t>
            </a:r>
            <a:r>
              <a:rPr lang="de-CH" dirty="0">
                <a:latin typeface="Consolas" panose="020B0609020204030204" pitchFamily="49" charset="0"/>
              </a:rPr>
              <a:t> Oracle </a:t>
            </a:r>
            <a:r>
              <a:rPr lang="de-CH" dirty="0" err="1">
                <a:latin typeface="Consolas" panose="020B0609020204030204" pitchFamily="49" charset="0"/>
              </a:rPr>
              <a:t>managed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 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oradata</a:t>
            </a:r>
            <a:r>
              <a:rPr lang="de-CH" dirty="0">
                <a:latin typeface="Consolas" panose="020B0609020204030204" pitchFamily="49" charset="0"/>
              </a:rPr>
              <a:t>/L18CEEC1/75B0848F25B526FEE0531A19A8C069B2/</a:t>
            </a:r>
            <a:r>
              <a:rPr lang="de-CH" dirty="0" err="1">
                <a:latin typeface="Consolas" panose="020B0609020204030204" pitchFamily="49" charset="0"/>
              </a:rPr>
              <a:t>datafile</a:t>
            </a:r>
            <a:r>
              <a:rPr lang="de-CH" dirty="0">
                <a:latin typeface="Consolas" panose="020B0609020204030204" pitchFamily="49" charset="0"/>
              </a:rPr>
              <a:t>/o1_mf_undotbs1_fslkokn7_.dbf</a:t>
            </a:r>
          </a:p>
          <a:p>
            <a:r>
              <a:rPr lang="de-CH" dirty="0" err="1">
                <a:latin typeface="Consolas" panose="020B0609020204030204" pitchFamily="49" charset="0"/>
              </a:rPr>
              <a:t>Deleted</a:t>
            </a:r>
            <a:r>
              <a:rPr lang="de-CH" dirty="0">
                <a:latin typeface="Consolas" panose="020B0609020204030204" pitchFamily="49" charset="0"/>
              </a:rPr>
              <a:t> Oracle </a:t>
            </a:r>
            <a:r>
              <a:rPr lang="de-CH" dirty="0" err="1">
                <a:latin typeface="Consolas" panose="020B0609020204030204" pitchFamily="49" charset="0"/>
              </a:rPr>
              <a:t>managed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 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oradata</a:t>
            </a:r>
            <a:r>
              <a:rPr lang="de-CH" dirty="0">
                <a:latin typeface="Consolas" panose="020B0609020204030204" pitchFamily="49" charset="0"/>
              </a:rPr>
              <a:t>/L18CEEC1/75B0848F25B526FEE0531A19A8C069B2/</a:t>
            </a:r>
            <a:r>
              <a:rPr lang="de-CH" dirty="0" err="1">
                <a:latin typeface="Consolas" panose="020B0609020204030204" pitchFamily="49" charset="0"/>
              </a:rPr>
              <a:t>datafile</a:t>
            </a:r>
            <a:r>
              <a:rPr lang="de-CH" dirty="0">
                <a:latin typeface="Consolas" panose="020B0609020204030204" pitchFamily="49" charset="0"/>
              </a:rPr>
              <a:t>/o1_mf_sysaux_fslkokn6_.dbf</a:t>
            </a:r>
          </a:p>
          <a:p>
            <a:r>
              <a:rPr lang="de-CH" dirty="0" err="1">
                <a:latin typeface="Consolas" panose="020B0609020204030204" pitchFamily="49" charset="0"/>
              </a:rPr>
              <a:t>Deleted</a:t>
            </a:r>
            <a:r>
              <a:rPr lang="de-CH" dirty="0">
                <a:latin typeface="Consolas" panose="020B0609020204030204" pitchFamily="49" charset="0"/>
              </a:rPr>
              <a:t> Oracle </a:t>
            </a:r>
            <a:r>
              <a:rPr lang="de-CH" dirty="0" err="1">
                <a:latin typeface="Consolas" panose="020B0609020204030204" pitchFamily="49" charset="0"/>
              </a:rPr>
              <a:t>managed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file</a:t>
            </a:r>
            <a:r>
              <a:rPr lang="de-CH" dirty="0">
                <a:latin typeface="Consolas" panose="020B0609020204030204" pitchFamily="49" charset="0"/>
              </a:rPr>
              <a:t> /u00/</a:t>
            </a:r>
            <a:r>
              <a:rPr lang="de-CH" dirty="0" err="1">
                <a:latin typeface="Consolas" panose="020B0609020204030204" pitchFamily="49" charset="0"/>
              </a:rPr>
              <a:t>app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oracle</a:t>
            </a:r>
            <a:r>
              <a:rPr lang="de-CH" dirty="0">
                <a:latin typeface="Consolas" panose="020B0609020204030204" pitchFamily="49" charset="0"/>
              </a:rPr>
              <a:t>/</a:t>
            </a:r>
            <a:r>
              <a:rPr lang="de-CH" dirty="0" err="1">
                <a:latin typeface="Consolas" panose="020B0609020204030204" pitchFamily="49" charset="0"/>
              </a:rPr>
              <a:t>oradata</a:t>
            </a:r>
            <a:r>
              <a:rPr lang="de-CH" dirty="0">
                <a:latin typeface="Consolas" panose="020B0609020204030204" pitchFamily="49" charset="0"/>
              </a:rPr>
              <a:t>/L18CEEC1/75B0848F25B526FEE0531A19A8C069B2/</a:t>
            </a:r>
            <a:r>
              <a:rPr lang="de-CH" dirty="0" err="1">
                <a:latin typeface="Consolas" panose="020B0609020204030204" pitchFamily="49" charset="0"/>
              </a:rPr>
              <a:t>datafile</a:t>
            </a:r>
            <a:r>
              <a:rPr lang="de-CH" dirty="0">
                <a:latin typeface="Consolas" panose="020B0609020204030204" pitchFamily="49" charset="0"/>
              </a:rPr>
              <a:t>/o1_mf_system_fslkokn4_.dbf</a:t>
            </a:r>
          </a:p>
          <a:p>
            <a:r>
              <a:rPr lang="de-CH" dirty="0" err="1">
                <a:latin typeface="Consolas" panose="020B0609020204030204" pitchFamily="49" charset="0"/>
              </a:rPr>
              <a:t>Completed</a:t>
            </a:r>
            <a:r>
              <a:rPr lang="de-CH" dirty="0">
                <a:latin typeface="Consolas" panose="020B0609020204030204" pitchFamily="49" charset="0"/>
              </a:rPr>
              <a:t>: DROP PLUGGABLE DATABASE "SNAP_2984345588_986670161" INCLUDING DATAFILES</a:t>
            </a:r>
          </a:p>
          <a:p>
            <a:r>
              <a:rPr lang="de-CH" dirty="0">
                <a:latin typeface="Consolas" panose="020B0609020204030204" pitchFamily="49" charset="0"/>
              </a:rPr>
              <a:t>PDB1(3):</a:t>
            </a:r>
            <a:r>
              <a:rPr lang="de-CH" dirty="0" err="1">
                <a:latin typeface="Consolas" panose="020B0609020204030204" pitchFamily="49" charset="0"/>
              </a:rPr>
              <a:t>Completed</a:t>
            </a:r>
            <a:r>
              <a:rPr lang="de-CH" dirty="0">
                <a:latin typeface="Consolas" panose="020B0609020204030204" pitchFamily="49" charset="0"/>
              </a:rPr>
              <a:t>: alter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snapshot</a:t>
            </a:r>
            <a:endParaRPr lang="de-CH" dirty="0">
              <a:latin typeface="Consolas" panose="020B0609020204030204" pitchFamily="49" charset="0"/>
            </a:endParaRPr>
          </a:p>
          <a:p>
            <a:endParaRPr lang="de-CH" dirty="0">
              <a:latin typeface="Consolas" panose="020B0609020204030204" pitchFamily="49" charset="0"/>
            </a:endParaRPr>
          </a:p>
          <a:p>
            <a:endParaRPr lang="de-CH" dirty="0">
              <a:latin typeface="Consolas" panose="020B0609020204030204" pitchFamily="49" charset="0"/>
            </a:endParaRPr>
          </a:p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842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703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>
                <a:latin typeface="Consolas" panose="020B0609020204030204" pitchFamily="49" charset="0"/>
              </a:rPr>
              <a:t>Error </a:t>
            </a:r>
            <a:r>
              <a:rPr lang="de-CH" b="1" dirty="0" err="1">
                <a:latin typeface="Consolas" panose="020B0609020204030204" pitchFamily="49" charset="0"/>
              </a:rPr>
              <a:t>without</a:t>
            </a:r>
            <a:r>
              <a:rPr lang="de-CH" b="1" dirty="0">
                <a:latin typeface="Consolas" panose="020B0609020204030204" pitchFamily="49" charset="0"/>
              </a:rPr>
              <a:t> </a:t>
            </a:r>
            <a:r>
              <a:rPr lang="de-CH" b="1" dirty="0" err="1">
                <a:latin typeface="Consolas" panose="020B0609020204030204" pitchFamily="49" charset="0"/>
              </a:rPr>
              <a:t>set</a:t>
            </a:r>
            <a:r>
              <a:rPr lang="de-CH" b="1" dirty="0">
                <a:latin typeface="Consolas" panose="020B0609020204030204" pitchFamily="49" charset="0"/>
              </a:rPr>
              <a:t> REMOTE_RECOVERY_FILE_DEST </a:t>
            </a:r>
            <a:r>
              <a:rPr lang="de-CH" b="1" dirty="0" err="1">
                <a:latin typeface="Consolas" panose="020B0609020204030204" pitchFamily="49" charset="0"/>
              </a:rPr>
              <a:t>parameter</a:t>
            </a:r>
            <a:endParaRPr lang="de-CH" b="1" dirty="0">
              <a:latin typeface="Consolas" panose="020B0609020204030204" pitchFamily="49" charset="0"/>
            </a:endParaRPr>
          </a:p>
          <a:p>
            <a:r>
              <a:rPr lang="de-CH" b="0" dirty="0">
                <a:latin typeface="Consolas" panose="020B0609020204030204" pitchFamily="49" charset="0"/>
              </a:rPr>
              <a:t>RMAN-00571: ===========================================================</a:t>
            </a:r>
          </a:p>
          <a:p>
            <a:r>
              <a:rPr lang="de-CH" b="0" dirty="0">
                <a:latin typeface="Consolas" panose="020B0609020204030204" pitchFamily="49" charset="0"/>
              </a:rPr>
              <a:t>RMAN-00569: =============== ERROR MESSAGE STACK FOLLOWS ===============</a:t>
            </a:r>
          </a:p>
          <a:p>
            <a:r>
              <a:rPr lang="de-CH" b="0" dirty="0">
                <a:latin typeface="Consolas" panose="020B0609020204030204" pitchFamily="49" charset="0"/>
              </a:rPr>
              <a:t>RMAN-00571: ===========================================================</a:t>
            </a:r>
          </a:p>
          <a:p>
            <a:r>
              <a:rPr lang="de-CH" b="0" dirty="0">
                <a:latin typeface="Consolas" panose="020B0609020204030204" pitchFamily="49" charset="0"/>
              </a:rPr>
              <a:t>RMAN-03002: </a:t>
            </a:r>
            <a:r>
              <a:rPr lang="de-CH" b="0" dirty="0" err="1">
                <a:latin typeface="Consolas" panose="020B0609020204030204" pitchFamily="49" charset="0"/>
              </a:rPr>
              <a:t>failure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of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Duplicate</a:t>
            </a:r>
            <a:r>
              <a:rPr lang="de-CH" b="0" dirty="0">
                <a:latin typeface="Consolas" panose="020B0609020204030204" pitchFamily="49" charset="0"/>
              </a:rPr>
              <a:t> PDB </a:t>
            </a:r>
            <a:r>
              <a:rPr lang="de-CH" b="0" dirty="0" err="1">
                <a:latin typeface="Consolas" panose="020B0609020204030204" pitchFamily="49" charset="0"/>
              </a:rPr>
              <a:t>command</a:t>
            </a:r>
            <a:r>
              <a:rPr lang="de-CH" b="0" dirty="0">
                <a:latin typeface="Consolas" panose="020B0609020204030204" pitchFamily="49" charset="0"/>
              </a:rPr>
              <a:t> at 09/13/2018 14:13:05</a:t>
            </a:r>
          </a:p>
          <a:p>
            <a:r>
              <a:rPr lang="de-CH" b="0" dirty="0">
                <a:latin typeface="Consolas" panose="020B0609020204030204" pitchFamily="49" charset="0"/>
              </a:rPr>
              <a:t>RMAN-05501: </a:t>
            </a:r>
            <a:r>
              <a:rPr lang="de-CH" b="0" dirty="0" err="1">
                <a:latin typeface="Consolas" panose="020B0609020204030204" pitchFamily="49" charset="0"/>
              </a:rPr>
              <a:t>aborting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duplication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of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target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database</a:t>
            </a:r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>
                <a:latin typeface="Consolas" panose="020B0609020204030204" pitchFamily="49" charset="0"/>
              </a:rPr>
              <a:t>RMAN-05655: </a:t>
            </a:r>
            <a:r>
              <a:rPr lang="de-CH" b="0" dirty="0" err="1">
                <a:latin typeface="Consolas" panose="020B0609020204030204" pitchFamily="49" charset="0"/>
              </a:rPr>
              <a:t>specified</a:t>
            </a:r>
            <a:r>
              <a:rPr lang="de-CH" b="0" dirty="0">
                <a:latin typeface="Consolas" panose="020B0609020204030204" pitchFamily="49" charset="0"/>
              </a:rPr>
              <a:t> REMOTE_RECOVERY_FILE_DEST </a:t>
            </a:r>
            <a:r>
              <a:rPr lang="de-CH" b="0" dirty="0" err="1">
                <a:latin typeface="Consolas" panose="020B0609020204030204" pitchFamily="49" charset="0"/>
              </a:rPr>
              <a:t>parameter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is</a:t>
            </a:r>
            <a:r>
              <a:rPr lang="de-CH" b="0" dirty="0">
                <a:latin typeface="Consolas" panose="020B0609020204030204" pitchFamily="49" charset="0"/>
              </a:rPr>
              <a:t> NULL</a:t>
            </a:r>
          </a:p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79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0" dirty="0" err="1">
                <a:latin typeface="Consolas" panose="020B0609020204030204" pitchFamily="49" charset="0"/>
              </a:rPr>
              <a:t>Starting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Duplicate</a:t>
            </a:r>
            <a:r>
              <a:rPr lang="de-CH" b="0" dirty="0">
                <a:latin typeface="Consolas" panose="020B0609020204030204" pitchFamily="49" charset="0"/>
              </a:rPr>
              <a:t> PDB at 13-SEP-18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using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current</a:t>
            </a:r>
            <a:r>
              <a:rPr lang="de-CH" b="0" dirty="0">
                <a:latin typeface="Consolas" panose="020B0609020204030204" pitchFamily="49" charset="0"/>
              </a:rPr>
              <a:t> log </a:t>
            </a:r>
            <a:r>
              <a:rPr lang="de-CH" b="0" dirty="0" err="1">
                <a:latin typeface="Consolas" panose="020B0609020204030204" pitchFamily="49" charset="0"/>
              </a:rPr>
              <a:t>archived</a:t>
            </a:r>
            <a:endParaRPr lang="de-CH" b="0" dirty="0">
              <a:latin typeface="Consolas" panose="020B0609020204030204" pitchFamily="49" charset="0"/>
            </a:endParaRPr>
          </a:p>
          <a:p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 err="1">
                <a:latin typeface="Consolas" panose="020B0609020204030204" pitchFamily="49" charset="0"/>
              </a:rPr>
              <a:t>contents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of</a:t>
            </a:r>
            <a:r>
              <a:rPr lang="de-CH" b="0" dirty="0">
                <a:latin typeface="Consolas" panose="020B0609020204030204" pitchFamily="49" charset="0"/>
              </a:rPr>
              <a:t> Memory </a:t>
            </a:r>
            <a:r>
              <a:rPr lang="de-CH" b="0" dirty="0" err="1">
                <a:latin typeface="Consolas" panose="020B0609020204030204" pitchFamily="49" charset="0"/>
              </a:rPr>
              <a:t>Script</a:t>
            </a:r>
            <a:r>
              <a:rPr lang="de-CH" b="0" dirty="0">
                <a:latin typeface="Consolas" panose="020B0609020204030204" pitchFamily="49" charset="0"/>
              </a:rPr>
              <a:t>:</a:t>
            </a:r>
          </a:p>
          <a:p>
            <a:r>
              <a:rPr lang="de-CH" b="0" dirty="0">
                <a:latin typeface="Consolas" panose="020B0609020204030204" pitchFamily="49" charset="0"/>
              </a:rPr>
              <a:t>{</a:t>
            </a:r>
          </a:p>
          <a:p>
            <a:r>
              <a:rPr lang="de-CH" b="0" dirty="0">
                <a:latin typeface="Consolas" panose="020B0609020204030204" pitchFamily="49" charset="0"/>
              </a:rPr>
              <a:t>   </a:t>
            </a:r>
            <a:r>
              <a:rPr lang="de-CH" b="0" dirty="0" err="1">
                <a:latin typeface="Consolas" panose="020B0609020204030204" pitchFamily="49" charset="0"/>
              </a:rPr>
              <a:t>set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newname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for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clone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datafile</a:t>
            </a:r>
            <a:r>
              <a:rPr lang="de-CH" b="0" dirty="0">
                <a:latin typeface="Consolas" panose="020B0609020204030204" pitchFamily="49" charset="0"/>
              </a:rPr>
              <a:t>  100 </a:t>
            </a:r>
            <a:r>
              <a:rPr lang="de-CH" b="0" dirty="0" err="1">
                <a:latin typeface="Consolas" panose="020B0609020204030204" pitchFamily="49" charset="0"/>
              </a:rPr>
              <a:t>to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new</a:t>
            </a:r>
            <a:r>
              <a:rPr lang="de-CH" b="0" dirty="0">
                <a:latin typeface="Consolas" panose="020B0609020204030204" pitchFamily="49" charset="0"/>
              </a:rPr>
              <a:t>;</a:t>
            </a:r>
          </a:p>
          <a:p>
            <a:r>
              <a:rPr lang="de-CH" b="0" dirty="0">
                <a:latin typeface="Consolas" panose="020B0609020204030204" pitchFamily="49" charset="0"/>
              </a:rPr>
              <a:t>   </a:t>
            </a:r>
            <a:r>
              <a:rPr lang="de-CH" b="0" dirty="0" err="1">
                <a:latin typeface="Consolas" panose="020B0609020204030204" pitchFamily="49" charset="0"/>
              </a:rPr>
              <a:t>set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newname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for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clone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datafile</a:t>
            </a:r>
            <a:r>
              <a:rPr lang="de-CH" b="0" dirty="0">
                <a:latin typeface="Consolas" panose="020B0609020204030204" pitchFamily="49" charset="0"/>
              </a:rPr>
              <a:t>  101 </a:t>
            </a:r>
            <a:r>
              <a:rPr lang="de-CH" b="0" dirty="0" err="1">
                <a:latin typeface="Consolas" panose="020B0609020204030204" pitchFamily="49" charset="0"/>
              </a:rPr>
              <a:t>to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new</a:t>
            </a:r>
            <a:r>
              <a:rPr lang="de-CH" b="0" dirty="0">
                <a:latin typeface="Consolas" panose="020B0609020204030204" pitchFamily="49" charset="0"/>
              </a:rPr>
              <a:t>;</a:t>
            </a:r>
          </a:p>
          <a:p>
            <a:r>
              <a:rPr lang="de-CH" b="0" dirty="0">
                <a:latin typeface="Consolas" panose="020B0609020204030204" pitchFamily="49" charset="0"/>
              </a:rPr>
              <a:t>   </a:t>
            </a:r>
            <a:r>
              <a:rPr lang="de-CH" b="0" dirty="0" err="1">
                <a:latin typeface="Consolas" panose="020B0609020204030204" pitchFamily="49" charset="0"/>
              </a:rPr>
              <a:t>set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newname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for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clone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datafile</a:t>
            </a:r>
            <a:r>
              <a:rPr lang="de-CH" b="0" dirty="0">
                <a:latin typeface="Consolas" panose="020B0609020204030204" pitchFamily="49" charset="0"/>
              </a:rPr>
              <a:t>  102 </a:t>
            </a:r>
            <a:r>
              <a:rPr lang="de-CH" b="0" dirty="0" err="1">
                <a:latin typeface="Consolas" panose="020B0609020204030204" pitchFamily="49" charset="0"/>
              </a:rPr>
              <a:t>to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new</a:t>
            </a:r>
            <a:r>
              <a:rPr lang="de-CH" b="0" dirty="0">
                <a:latin typeface="Consolas" panose="020B0609020204030204" pitchFamily="49" charset="0"/>
              </a:rPr>
              <a:t>;</a:t>
            </a:r>
          </a:p>
          <a:p>
            <a:r>
              <a:rPr lang="de-CH" b="0" dirty="0">
                <a:latin typeface="Consolas" panose="020B0609020204030204" pitchFamily="49" charset="0"/>
              </a:rPr>
              <a:t>   restore</a:t>
            </a:r>
          </a:p>
          <a:p>
            <a:r>
              <a:rPr lang="de-CH" b="0" dirty="0">
                <a:latin typeface="Consolas" panose="020B0609020204030204" pitchFamily="49" charset="0"/>
              </a:rPr>
              <a:t>   </a:t>
            </a:r>
            <a:r>
              <a:rPr lang="de-CH" b="0" dirty="0" err="1">
                <a:latin typeface="Consolas" panose="020B0609020204030204" pitchFamily="49" charset="0"/>
              </a:rPr>
              <a:t>from</a:t>
            </a:r>
            <a:r>
              <a:rPr lang="de-CH" b="0" dirty="0">
                <a:latin typeface="Consolas" panose="020B0609020204030204" pitchFamily="49" charset="0"/>
              </a:rPr>
              <a:t>  </a:t>
            </a:r>
            <a:r>
              <a:rPr lang="de-CH" b="0" dirty="0" err="1">
                <a:latin typeface="Consolas" panose="020B0609020204030204" pitchFamily="49" charset="0"/>
              </a:rPr>
              <a:t>nonsparse</a:t>
            </a:r>
            <a:r>
              <a:rPr lang="de-CH" b="0" dirty="0">
                <a:latin typeface="Consolas" panose="020B0609020204030204" pitchFamily="49" charset="0"/>
              </a:rPr>
              <a:t>   </a:t>
            </a:r>
            <a:r>
              <a:rPr lang="de-CH" b="0" dirty="0" err="1">
                <a:latin typeface="Consolas" panose="020B0609020204030204" pitchFamily="49" charset="0"/>
              </a:rPr>
              <a:t>clone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foreign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pluggable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database</a:t>
            </a:r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>
                <a:latin typeface="Consolas" panose="020B0609020204030204" pitchFamily="49" charset="0"/>
              </a:rPr>
              <a:t>    "SOURCE_DB_PDB1"</a:t>
            </a:r>
          </a:p>
          <a:p>
            <a:r>
              <a:rPr lang="de-CH" b="0" dirty="0">
                <a:latin typeface="Consolas" panose="020B0609020204030204" pitchFamily="49" charset="0"/>
              </a:rPr>
              <a:t>   </a:t>
            </a:r>
            <a:r>
              <a:rPr lang="de-CH" b="0" dirty="0" err="1">
                <a:latin typeface="Consolas" panose="020B0609020204030204" pitchFamily="49" charset="0"/>
              </a:rPr>
              <a:t>from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service</a:t>
            </a:r>
            <a:r>
              <a:rPr lang="de-CH" b="0" dirty="0">
                <a:latin typeface="Consolas" panose="020B0609020204030204" pitchFamily="49" charset="0"/>
              </a:rPr>
              <a:t>  'SOURCE_DB'   ;</a:t>
            </a:r>
          </a:p>
          <a:p>
            <a:r>
              <a:rPr lang="de-CH" b="0" dirty="0">
                <a:latin typeface="Consolas" panose="020B0609020204030204" pitchFamily="49" charset="0"/>
              </a:rPr>
              <a:t>}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executing</a:t>
            </a:r>
            <a:r>
              <a:rPr lang="de-CH" b="0" dirty="0">
                <a:latin typeface="Consolas" panose="020B0609020204030204" pitchFamily="49" charset="0"/>
              </a:rPr>
              <a:t> Memory </a:t>
            </a:r>
            <a:r>
              <a:rPr lang="de-CH" b="0" dirty="0" err="1">
                <a:latin typeface="Consolas" panose="020B0609020204030204" pitchFamily="49" charset="0"/>
              </a:rPr>
              <a:t>Script</a:t>
            </a:r>
            <a:endParaRPr lang="de-CH" b="0" dirty="0">
              <a:latin typeface="Consolas" panose="020B0609020204030204" pitchFamily="49" charset="0"/>
            </a:endParaRPr>
          </a:p>
          <a:p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 err="1">
                <a:latin typeface="Consolas" panose="020B0609020204030204" pitchFamily="49" charset="0"/>
              </a:rPr>
              <a:t>executing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command</a:t>
            </a:r>
            <a:r>
              <a:rPr lang="de-CH" b="0" dirty="0">
                <a:latin typeface="Consolas" panose="020B0609020204030204" pitchFamily="49" charset="0"/>
              </a:rPr>
              <a:t>: SET NEWNAME</a:t>
            </a:r>
          </a:p>
          <a:p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 err="1">
                <a:latin typeface="Consolas" panose="020B0609020204030204" pitchFamily="49" charset="0"/>
              </a:rPr>
              <a:t>executing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command</a:t>
            </a:r>
            <a:r>
              <a:rPr lang="de-CH" b="0" dirty="0">
                <a:latin typeface="Consolas" panose="020B0609020204030204" pitchFamily="49" charset="0"/>
              </a:rPr>
              <a:t>: SET NEWNAME</a:t>
            </a:r>
          </a:p>
          <a:p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 err="1">
                <a:latin typeface="Consolas" panose="020B0609020204030204" pitchFamily="49" charset="0"/>
              </a:rPr>
              <a:t>executing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command</a:t>
            </a:r>
            <a:r>
              <a:rPr lang="de-CH" b="0" dirty="0">
                <a:latin typeface="Consolas" panose="020B0609020204030204" pitchFamily="49" charset="0"/>
              </a:rPr>
              <a:t>: SET NEWNAME</a:t>
            </a:r>
          </a:p>
          <a:p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 err="1">
                <a:latin typeface="Consolas" panose="020B0609020204030204" pitchFamily="49" charset="0"/>
              </a:rPr>
              <a:t>Starting</a:t>
            </a:r>
            <a:r>
              <a:rPr lang="de-CH" b="0" dirty="0">
                <a:latin typeface="Consolas" panose="020B0609020204030204" pitchFamily="49" charset="0"/>
              </a:rPr>
              <a:t> restore at 13-SEP-18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using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</a:t>
            </a:r>
          </a:p>
          <a:p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starting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datafile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backup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set</a:t>
            </a:r>
            <a:r>
              <a:rPr lang="de-CH" b="0" dirty="0">
                <a:latin typeface="Consolas" panose="020B0609020204030204" pitchFamily="49" charset="0"/>
              </a:rPr>
              <a:t> restore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using</a:t>
            </a:r>
            <a:r>
              <a:rPr lang="de-CH" b="0" dirty="0">
                <a:latin typeface="Consolas" panose="020B0609020204030204" pitchFamily="49" charset="0"/>
              </a:rPr>
              <a:t> network </a:t>
            </a:r>
            <a:r>
              <a:rPr lang="de-CH" b="0" dirty="0" err="1">
                <a:latin typeface="Consolas" panose="020B0609020204030204" pitchFamily="49" charset="0"/>
              </a:rPr>
              <a:t>backup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set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from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service</a:t>
            </a:r>
            <a:r>
              <a:rPr lang="de-CH" b="0" dirty="0">
                <a:latin typeface="Consolas" panose="020B0609020204030204" pitchFamily="49" charset="0"/>
              </a:rPr>
              <a:t> SOURCE_DB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specifying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datafile</a:t>
            </a:r>
            <a:r>
              <a:rPr lang="de-CH" b="0" dirty="0">
                <a:latin typeface="Consolas" panose="020B0609020204030204" pitchFamily="49" charset="0"/>
              </a:rPr>
              <a:t>(s) </a:t>
            </a:r>
            <a:r>
              <a:rPr lang="de-CH" b="0" dirty="0" err="1">
                <a:latin typeface="Consolas" panose="020B0609020204030204" pitchFamily="49" charset="0"/>
              </a:rPr>
              <a:t>to</a:t>
            </a:r>
            <a:r>
              <a:rPr lang="de-CH" b="0" dirty="0">
                <a:latin typeface="Consolas" panose="020B0609020204030204" pitchFamily="49" charset="0"/>
              </a:rPr>
              <a:t> restore </a:t>
            </a:r>
            <a:r>
              <a:rPr lang="de-CH" b="0" dirty="0" err="1">
                <a:latin typeface="Consolas" panose="020B0609020204030204" pitchFamily="49" charset="0"/>
              </a:rPr>
              <a:t>from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backup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set</a:t>
            </a:r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restoring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foreign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file</a:t>
            </a:r>
            <a:r>
              <a:rPr lang="de-CH" b="0" dirty="0">
                <a:latin typeface="Consolas" panose="020B0609020204030204" pitchFamily="49" charset="0"/>
              </a:rPr>
              <a:t> 100 </a:t>
            </a:r>
            <a:r>
              <a:rPr lang="de-CH" b="0" dirty="0" err="1">
                <a:latin typeface="Consolas" panose="020B0609020204030204" pitchFamily="49" charset="0"/>
              </a:rPr>
              <a:t>to</a:t>
            </a:r>
            <a:r>
              <a:rPr lang="de-CH" b="0" dirty="0">
                <a:latin typeface="Consolas" panose="020B0609020204030204" pitchFamily="49" charset="0"/>
              </a:rPr>
              <a:t> /u01/</a:t>
            </a:r>
            <a:r>
              <a:rPr lang="de-CH" b="0" dirty="0" err="1">
                <a:latin typeface="Consolas" panose="020B0609020204030204" pitchFamily="49" charset="0"/>
              </a:rPr>
              <a:t>oradata</a:t>
            </a:r>
            <a:r>
              <a:rPr lang="de-CH" b="0" dirty="0">
                <a:latin typeface="Consolas" panose="020B0609020204030204" pitchFamily="49" charset="0"/>
              </a:rPr>
              <a:t>/TARGET_DB/75C09477467460A7E0531A19A8C0F4EC/</a:t>
            </a:r>
            <a:r>
              <a:rPr lang="de-CH" b="0" dirty="0" err="1">
                <a:latin typeface="Consolas" panose="020B0609020204030204" pitchFamily="49" charset="0"/>
              </a:rPr>
              <a:t>datafile</a:t>
            </a:r>
            <a:r>
              <a:rPr lang="de-CH" b="0" dirty="0">
                <a:latin typeface="Consolas" panose="020B0609020204030204" pitchFamily="49" charset="0"/>
              </a:rPr>
              <a:t>/o1_mf_system_sqtd0sl2_.dbf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restore </a:t>
            </a:r>
            <a:r>
              <a:rPr lang="de-CH" b="0" dirty="0" err="1">
                <a:latin typeface="Consolas" panose="020B0609020204030204" pitchFamily="49" charset="0"/>
              </a:rPr>
              <a:t>complete</a:t>
            </a:r>
            <a:r>
              <a:rPr lang="de-CH" b="0" dirty="0">
                <a:latin typeface="Consolas" panose="020B0609020204030204" pitchFamily="49" charset="0"/>
              </a:rPr>
              <a:t>, </a:t>
            </a:r>
            <a:r>
              <a:rPr lang="de-CH" b="0" dirty="0" err="1">
                <a:latin typeface="Consolas" panose="020B0609020204030204" pitchFamily="49" charset="0"/>
              </a:rPr>
              <a:t>elapsed</a:t>
            </a:r>
            <a:r>
              <a:rPr lang="de-CH" b="0" dirty="0">
                <a:latin typeface="Consolas" panose="020B0609020204030204" pitchFamily="49" charset="0"/>
              </a:rPr>
              <a:t> time: 00:00:04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starting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datafile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backup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set</a:t>
            </a:r>
            <a:r>
              <a:rPr lang="de-CH" b="0" dirty="0">
                <a:latin typeface="Consolas" panose="020B0609020204030204" pitchFamily="49" charset="0"/>
              </a:rPr>
              <a:t> restore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using</a:t>
            </a:r>
            <a:r>
              <a:rPr lang="de-CH" b="0" dirty="0">
                <a:latin typeface="Consolas" panose="020B0609020204030204" pitchFamily="49" charset="0"/>
              </a:rPr>
              <a:t> network </a:t>
            </a:r>
            <a:r>
              <a:rPr lang="de-CH" b="0" dirty="0" err="1">
                <a:latin typeface="Consolas" panose="020B0609020204030204" pitchFamily="49" charset="0"/>
              </a:rPr>
              <a:t>backup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set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from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service</a:t>
            </a:r>
            <a:r>
              <a:rPr lang="de-CH" b="0" dirty="0">
                <a:latin typeface="Consolas" panose="020B0609020204030204" pitchFamily="49" charset="0"/>
              </a:rPr>
              <a:t> SOURCE_DB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specifying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datafile</a:t>
            </a:r>
            <a:r>
              <a:rPr lang="de-CH" b="0" dirty="0">
                <a:latin typeface="Consolas" panose="020B0609020204030204" pitchFamily="49" charset="0"/>
              </a:rPr>
              <a:t>(s) </a:t>
            </a:r>
            <a:r>
              <a:rPr lang="de-CH" b="0" dirty="0" err="1">
                <a:latin typeface="Consolas" panose="020B0609020204030204" pitchFamily="49" charset="0"/>
              </a:rPr>
              <a:t>to</a:t>
            </a:r>
            <a:r>
              <a:rPr lang="de-CH" b="0" dirty="0">
                <a:latin typeface="Consolas" panose="020B0609020204030204" pitchFamily="49" charset="0"/>
              </a:rPr>
              <a:t> restore </a:t>
            </a:r>
            <a:r>
              <a:rPr lang="de-CH" b="0" dirty="0" err="1">
                <a:latin typeface="Consolas" panose="020B0609020204030204" pitchFamily="49" charset="0"/>
              </a:rPr>
              <a:t>from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backup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set</a:t>
            </a:r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restoring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foreign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file</a:t>
            </a:r>
            <a:r>
              <a:rPr lang="de-CH" b="0" dirty="0">
                <a:latin typeface="Consolas" panose="020B0609020204030204" pitchFamily="49" charset="0"/>
              </a:rPr>
              <a:t> 101 </a:t>
            </a:r>
            <a:r>
              <a:rPr lang="de-CH" b="0" dirty="0" err="1">
                <a:latin typeface="Consolas" panose="020B0609020204030204" pitchFamily="49" charset="0"/>
              </a:rPr>
              <a:t>to</a:t>
            </a:r>
            <a:r>
              <a:rPr lang="de-CH" b="0" dirty="0">
                <a:latin typeface="Consolas" panose="020B0609020204030204" pitchFamily="49" charset="0"/>
              </a:rPr>
              <a:t> /u01/</a:t>
            </a:r>
            <a:r>
              <a:rPr lang="de-CH" b="0" dirty="0" err="1">
                <a:latin typeface="Consolas" panose="020B0609020204030204" pitchFamily="49" charset="0"/>
              </a:rPr>
              <a:t>oradata</a:t>
            </a:r>
            <a:r>
              <a:rPr lang="de-CH" b="0" dirty="0">
                <a:latin typeface="Consolas" panose="020B0609020204030204" pitchFamily="49" charset="0"/>
              </a:rPr>
              <a:t>/TARGET_DB/75C09477467460A7E0531A19A8C0F4EC/</a:t>
            </a:r>
            <a:r>
              <a:rPr lang="de-CH" b="0" dirty="0" err="1">
                <a:latin typeface="Consolas" panose="020B0609020204030204" pitchFamily="49" charset="0"/>
              </a:rPr>
              <a:t>datafile</a:t>
            </a:r>
            <a:r>
              <a:rPr lang="de-CH" b="0" dirty="0">
                <a:latin typeface="Consolas" panose="020B0609020204030204" pitchFamily="49" charset="0"/>
              </a:rPr>
              <a:t>/o1_mf_sysaux_t1td0sl5_.dbf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restore </a:t>
            </a:r>
            <a:r>
              <a:rPr lang="de-CH" b="0" dirty="0" err="1">
                <a:latin typeface="Consolas" panose="020B0609020204030204" pitchFamily="49" charset="0"/>
              </a:rPr>
              <a:t>complete</a:t>
            </a:r>
            <a:r>
              <a:rPr lang="de-CH" b="0" dirty="0">
                <a:latin typeface="Consolas" panose="020B0609020204030204" pitchFamily="49" charset="0"/>
              </a:rPr>
              <a:t>, </a:t>
            </a:r>
            <a:r>
              <a:rPr lang="de-CH" b="0" dirty="0" err="1">
                <a:latin typeface="Consolas" panose="020B0609020204030204" pitchFamily="49" charset="0"/>
              </a:rPr>
              <a:t>elapsed</a:t>
            </a:r>
            <a:r>
              <a:rPr lang="de-CH" b="0" dirty="0">
                <a:latin typeface="Consolas" panose="020B0609020204030204" pitchFamily="49" charset="0"/>
              </a:rPr>
              <a:t> time: 00:00:03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starting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datafile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backup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set</a:t>
            </a:r>
            <a:r>
              <a:rPr lang="de-CH" b="0" dirty="0">
                <a:latin typeface="Consolas" panose="020B0609020204030204" pitchFamily="49" charset="0"/>
              </a:rPr>
              <a:t> restore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using</a:t>
            </a:r>
            <a:r>
              <a:rPr lang="de-CH" b="0" dirty="0">
                <a:latin typeface="Consolas" panose="020B0609020204030204" pitchFamily="49" charset="0"/>
              </a:rPr>
              <a:t> network </a:t>
            </a:r>
            <a:r>
              <a:rPr lang="de-CH" b="0" dirty="0" err="1">
                <a:latin typeface="Consolas" panose="020B0609020204030204" pitchFamily="49" charset="0"/>
              </a:rPr>
              <a:t>backup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set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from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service</a:t>
            </a:r>
            <a:r>
              <a:rPr lang="de-CH" b="0" dirty="0">
                <a:latin typeface="Consolas" panose="020B0609020204030204" pitchFamily="49" charset="0"/>
              </a:rPr>
              <a:t> SOURCE_DB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specifying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datafile</a:t>
            </a:r>
            <a:r>
              <a:rPr lang="de-CH" b="0" dirty="0">
                <a:latin typeface="Consolas" panose="020B0609020204030204" pitchFamily="49" charset="0"/>
              </a:rPr>
              <a:t>(s) </a:t>
            </a:r>
            <a:r>
              <a:rPr lang="de-CH" b="0" dirty="0" err="1">
                <a:latin typeface="Consolas" panose="020B0609020204030204" pitchFamily="49" charset="0"/>
              </a:rPr>
              <a:t>to</a:t>
            </a:r>
            <a:r>
              <a:rPr lang="de-CH" b="0" dirty="0">
                <a:latin typeface="Consolas" panose="020B0609020204030204" pitchFamily="49" charset="0"/>
              </a:rPr>
              <a:t> restore </a:t>
            </a:r>
            <a:r>
              <a:rPr lang="de-CH" b="0" dirty="0" err="1">
                <a:latin typeface="Consolas" panose="020B0609020204030204" pitchFamily="49" charset="0"/>
              </a:rPr>
              <a:t>from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backup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set</a:t>
            </a:r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restoring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foreign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file</a:t>
            </a:r>
            <a:r>
              <a:rPr lang="de-CH" b="0" dirty="0">
                <a:latin typeface="Consolas" panose="020B0609020204030204" pitchFamily="49" charset="0"/>
              </a:rPr>
              <a:t> 102 </a:t>
            </a:r>
            <a:r>
              <a:rPr lang="de-CH" b="0" dirty="0" err="1">
                <a:latin typeface="Consolas" panose="020B0609020204030204" pitchFamily="49" charset="0"/>
              </a:rPr>
              <a:t>to</a:t>
            </a:r>
            <a:r>
              <a:rPr lang="de-CH" b="0" dirty="0">
                <a:latin typeface="Consolas" panose="020B0609020204030204" pitchFamily="49" charset="0"/>
              </a:rPr>
              <a:t> /u01/</a:t>
            </a:r>
            <a:r>
              <a:rPr lang="de-CH" b="0" dirty="0" err="1">
                <a:latin typeface="Consolas" panose="020B0609020204030204" pitchFamily="49" charset="0"/>
              </a:rPr>
              <a:t>oradata</a:t>
            </a:r>
            <a:r>
              <a:rPr lang="de-CH" b="0" dirty="0">
                <a:latin typeface="Consolas" panose="020B0609020204030204" pitchFamily="49" charset="0"/>
              </a:rPr>
              <a:t>/TARGET_DB/75C09477467460A7E0531A19A8C0F4EC/</a:t>
            </a:r>
            <a:r>
              <a:rPr lang="de-CH" b="0" dirty="0" err="1">
                <a:latin typeface="Consolas" panose="020B0609020204030204" pitchFamily="49" charset="0"/>
              </a:rPr>
              <a:t>datafile</a:t>
            </a:r>
            <a:r>
              <a:rPr lang="de-CH" b="0" dirty="0">
                <a:latin typeface="Consolas" panose="020B0609020204030204" pitchFamily="49" charset="0"/>
              </a:rPr>
              <a:t>/o1_mf_undotbs1_iktd0sl8_.dbf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restore </a:t>
            </a:r>
            <a:r>
              <a:rPr lang="de-CH" b="0" dirty="0" err="1">
                <a:latin typeface="Consolas" panose="020B0609020204030204" pitchFamily="49" charset="0"/>
              </a:rPr>
              <a:t>complete</a:t>
            </a:r>
            <a:r>
              <a:rPr lang="de-CH" b="0" dirty="0">
                <a:latin typeface="Consolas" panose="020B0609020204030204" pitchFamily="49" charset="0"/>
              </a:rPr>
              <a:t>, </a:t>
            </a:r>
            <a:r>
              <a:rPr lang="de-CH" b="0" dirty="0" err="1">
                <a:latin typeface="Consolas" panose="020B0609020204030204" pitchFamily="49" charset="0"/>
              </a:rPr>
              <a:t>elapsed</a:t>
            </a:r>
            <a:r>
              <a:rPr lang="de-CH" b="0" dirty="0">
                <a:latin typeface="Consolas" panose="020B0609020204030204" pitchFamily="49" charset="0"/>
              </a:rPr>
              <a:t> time: 00:00:03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Finished</a:t>
            </a:r>
            <a:r>
              <a:rPr lang="de-CH" b="0" dirty="0">
                <a:latin typeface="Consolas" panose="020B0609020204030204" pitchFamily="49" charset="0"/>
              </a:rPr>
              <a:t> restore at 13-SEP-18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current</a:t>
            </a:r>
            <a:r>
              <a:rPr lang="de-CH" b="0" dirty="0">
                <a:latin typeface="Consolas" panose="020B0609020204030204" pitchFamily="49" charset="0"/>
              </a:rPr>
              <a:t> log </a:t>
            </a:r>
            <a:r>
              <a:rPr lang="de-CH" b="0" dirty="0" err="1">
                <a:latin typeface="Consolas" panose="020B0609020204030204" pitchFamily="49" charset="0"/>
              </a:rPr>
              <a:t>archived</a:t>
            </a:r>
            <a:endParaRPr lang="de-CH" b="0" dirty="0">
              <a:latin typeface="Consolas" panose="020B0609020204030204" pitchFamily="49" charset="0"/>
            </a:endParaRPr>
          </a:p>
          <a:p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 err="1">
                <a:latin typeface="Consolas" panose="020B0609020204030204" pitchFamily="49" charset="0"/>
              </a:rPr>
              <a:t>contents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of</a:t>
            </a:r>
            <a:r>
              <a:rPr lang="de-CH" b="0" dirty="0">
                <a:latin typeface="Consolas" panose="020B0609020204030204" pitchFamily="49" charset="0"/>
              </a:rPr>
              <a:t> Memory </a:t>
            </a:r>
            <a:r>
              <a:rPr lang="de-CH" b="0" dirty="0" err="1">
                <a:latin typeface="Consolas" panose="020B0609020204030204" pitchFamily="49" charset="0"/>
              </a:rPr>
              <a:t>Script</a:t>
            </a:r>
            <a:r>
              <a:rPr lang="de-CH" b="0" dirty="0">
                <a:latin typeface="Consolas" panose="020B0609020204030204" pitchFamily="49" charset="0"/>
              </a:rPr>
              <a:t>:</a:t>
            </a:r>
          </a:p>
          <a:p>
            <a:r>
              <a:rPr lang="de-CH" b="0" dirty="0">
                <a:latin typeface="Consolas" panose="020B0609020204030204" pitchFamily="49" charset="0"/>
              </a:rPr>
              <a:t>{</a:t>
            </a:r>
          </a:p>
          <a:p>
            <a:r>
              <a:rPr lang="de-CH" b="0" dirty="0">
                <a:latin typeface="Consolas" panose="020B0609020204030204" pitchFamily="49" charset="0"/>
              </a:rPr>
              <a:t>   </a:t>
            </a:r>
            <a:r>
              <a:rPr lang="de-CH" b="0" dirty="0" err="1">
                <a:latin typeface="Consolas" panose="020B0609020204030204" pitchFamily="49" charset="0"/>
              </a:rPr>
              <a:t>set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archivelog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destination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to</a:t>
            </a:r>
            <a:r>
              <a:rPr lang="de-CH" b="0" dirty="0">
                <a:latin typeface="Consolas" panose="020B0609020204030204" pitchFamily="49" charset="0"/>
              </a:rPr>
              <a:t>  '/u01/</a:t>
            </a:r>
            <a:r>
              <a:rPr lang="de-CH" b="0" dirty="0" err="1">
                <a:latin typeface="Consolas" panose="020B0609020204030204" pitchFamily="49" charset="0"/>
              </a:rPr>
              <a:t>oradata</a:t>
            </a:r>
            <a:r>
              <a:rPr lang="de-CH" b="0" dirty="0">
                <a:latin typeface="Consolas" panose="020B0609020204030204" pitchFamily="49" charset="0"/>
              </a:rPr>
              <a:t>';</a:t>
            </a:r>
          </a:p>
          <a:p>
            <a:r>
              <a:rPr lang="de-CH" b="0" dirty="0">
                <a:latin typeface="Consolas" panose="020B0609020204030204" pitchFamily="49" charset="0"/>
              </a:rPr>
              <a:t>   restore </a:t>
            </a:r>
            <a:r>
              <a:rPr lang="de-CH" b="0" dirty="0" err="1">
                <a:latin typeface="Consolas" panose="020B0609020204030204" pitchFamily="49" charset="0"/>
              </a:rPr>
              <a:t>clone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force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from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service</a:t>
            </a:r>
            <a:r>
              <a:rPr lang="de-CH" b="0" dirty="0">
                <a:latin typeface="Consolas" panose="020B0609020204030204" pitchFamily="49" charset="0"/>
              </a:rPr>
              <a:t>  'SOURCE_DB'</a:t>
            </a:r>
          </a:p>
          <a:p>
            <a:r>
              <a:rPr lang="de-CH" b="0" dirty="0">
                <a:latin typeface="Consolas" panose="020B0609020204030204" pitchFamily="49" charset="0"/>
              </a:rPr>
              <a:t>           </a:t>
            </a:r>
            <a:r>
              <a:rPr lang="de-CH" b="0" dirty="0" err="1">
                <a:latin typeface="Consolas" panose="020B0609020204030204" pitchFamily="49" charset="0"/>
              </a:rPr>
              <a:t>foreign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archivelog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from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scn</a:t>
            </a:r>
            <a:r>
              <a:rPr lang="de-CH" b="0" dirty="0">
                <a:latin typeface="Consolas" panose="020B0609020204030204" pitchFamily="49" charset="0"/>
              </a:rPr>
              <a:t>  5140316;</a:t>
            </a:r>
          </a:p>
          <a:p>
            <a:r>
              <a:rPr lang="de-CH" b="0" dirty="0">
                <a:latin typeface="Consolas" panose="020B0609020204030204" pitchFamily="49" charset="0"/>
              </a:rPr>
              <a:t>}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executing</a:t>
            </a:r>
            <a:r>
              <a:rPr lang="de-CH" b="0" dirty="0">
                <a:latin typeface="Consolas" panose="020B0609020204030204" pitchFamily="49" charset="0"/>
              </a:rPr>
              <a:t> Memory </a:t>
            </a:r>
            <a:r>
              <a:rPr lang="de-CH" b="0" dirty="0" err="1">
                <a:latin typeface="Consolas" panose="020B0609020204030204" pitchFamily="49" charset="0"/>
              </a:rPr>
              <a:t>Script</a:t>
            </a:r>
            <a:endParaRPr lang="de-CH" b="0" dirty="0">
              <a:latin typeface="Consolas" panose="020B0609020204030204" pitchFamily="49" charset="0"/>
            </a:endParaRPr>
          </a:p>
          <a:p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 err="1">
                <a:latin typeface="Consolas" panose="020B0609020204030204" pitchFamily="49" charset="0"/>
              </a:rPr>
              <a:t>executing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command</a:t>
            </a:r>
            <a:r>
              <a:rPr lang="de-CH" b="0" dirty="0">
                <a:latin typeface="Consolas" panose="020B0609020204030204" pitchFamily="49" charset="0"/>
              </a:rPr>
              <a:t>: SET ARCHIVELOG DESTINATION</a:t>
            </a:r>
          </a:p>
          <a:p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 err="1">
                <a:latin typeface="Consolas" panose="020B0609020204030204" pitchFamily="49" charset="0"/>
              </a:rPr>
              <a:t>Starting</a:t>
            </a:r>
            <a:r>
              <a:rPr lang="de-CH" b="0" dirty="0">
                <a:latin typeface="Consolas" panose="020B0609020204030204" pitchFamily="49" charset="0"/>
              </a:rPr>
              <a:t> restore at 13-SEP-18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using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</a:t>
            </a:r>
          </a:p>
          <a:p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starting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archived</a:t>
            </a:r>
            <a:r>
              <a:rPr lang="de-CH" b="0" dirty="0">
                <a:latin typeface="Consolas" panose="020B0609020204030204" pitchFamily="49" charset="0"/>
              </a:rPr>
              <a:t> log restore </a:t>
            </a:r>
            <a:r>
              <a:rPr lang="de-CH" b="0" dirty="0" err="1">
                <a:latin typeface="Consolas" panose="020B0609020204030204" pitchFamily="49" charset="0"/>
              </a:rPr>
              <a:t>to</a:t>
            </a:r>
            <a:r>
              <a:rPr lang="de-CH" b="0" dirty="0">
                <a:latin typeface="Consolas" panose="020B0609020204030204" pitchFamily="49" charset="0"/>
              </a:rPr>
              <a:t> user-</a:t>
            </a:r>
            <a:r>
              <a:rPr lang="de-CH" b="0" dirty="0" err="1">
                <a:latin typeface="Consolas" panose="020B0609020204030204" pitchFamily="49" charset="0"/>
              </a:rPr>
              <a:t>specified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destination</a:t>
            </a:r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 err="1">
                <a:latin typeface="Consolas" panose="020B0609020204030204" pitchFamily="49" charset="0"/>
              </a:rPr>
              <a:t>archived</a:t>
            </a:r>
            <a:r>
              <a:rPr lang="de-CH" b="0" dirty="0">
                <a:latin typeface="Consolas" panose="020B0609020204030204" pitchFamily="49" charset="0"/>
              </a:rPr>
              <a:t> log </a:t>
            </a:r>
            <a:r>
              <a:rPr lang="de-CH" b="0" dirty="0" err="1">
                <a:latin typeface="Consolas" panose="020B0609020204030204" pitchFamily="49" charset="0"/>
              </a:rPr>
              <a:t>destination</a:t>
            </a:r>
            <a:r>
              <a:rPr lang="de-CH" b="0" dirty="0">
                <a:latin typeface="Consolas" panose="020B0609020204030204" pitchFamily="49" charset="0"/>
              </a:rPr>
              <a:t>=/u01/</a:t>
            </a:r>
            <a:r>
              <a:rPr lang="de-CH" b="0" dirty="0" err="1">
                <a:latin typeface="Consolas" panose="020B0609020204030204" pitchFamily="49" charset="0"/>
              </a:rPr>
              <a:t>oradata</a:t>
            </a:r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using</a:t>
            </a:r>
            <a:r>
              <a:rPr lang="de-CH" b="0" dirty="0">
                <a:latin typeface="Consolas" panose="020B0609020204030204" pitchFamily="49" charset="0"/>
              </a:rPr>
              <a:t> network </a:t>
            </a:r>
            <a:r>
              <a:rPr lang="de-CH" b="0" dirty="0" err="1">
                <a:latin typeface="Consolas" panose="020B0609020204030204" pitchFamily="49" charset="0"/>
              </a:rPr>
              <a:t>backup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set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from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service</a:t>
            </a:r>
            <a:r>
              <a:rPr lang="de-CH" b="0" dirty="0">
                <a:latin typeface="Consolas" panose="020B0609020204030204" pitchFamily="49" charset="0"/>
              </a:rPr>
              <a:t> SOURCE_DB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restoring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archived</a:t>
            </a:r>
            <a:r>
              <a:rPr lang="de-CH" b="0" dirty="0">
                <a:latin typeface="Consolas" panose="020B0609020204030204" pitchFamily="49" charset="0"/>
              </a:rPr>
              <a:t> log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archived</a:t>
            </a:r>
            <a:r>
              <a:rPr lang="de-CH" b="0" dirty="0">
                <a:latin typeface="Consolas" panose="020B0609020204030204" pitchFamily="49" charset="0"/>
              </a:rPr>
              <a:t> log </a:t>
            </a:r>
            <a:r>
              <a:rPr lang="de-CH" b="0" dirty="0" err="1">
                <a:latin typeface="Consolas" panose="020B0609020204030204" pitchFamily="49" charset="0"/>
              </a:rPr>
              <a:t>thread</a:t>
            </a:r>
            <a:r>
              <a:rPr lang="de-CH" b="0" dirty="0">
                <a:latin typeface="Consolas" panose="020B0609020204030204" pitchFamily="49" charset="0"/>
              </a:rPr>
              <a:t>=1 </a:t>
            </a:r>
            <a:r>
              <a:rPr lang="de-CH" b="0" dirty="0" err="1">
                <a:latin typeface="Consolas" panose="020B0609020204030204" pitchFamily="49" charset="0"/>
              </a:rPr>
              <a:t>sequence</a:t>
            </a:r>
            <a:r>
              <a:rPr lang="de-CH" b="0" dirty="0">
                <a:latin typeface="Consolas" panose="020B0609020204030204" pitchFamily="49" charset="0"/>
              </a:rPr>
              <a:t>=83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restore </a:t>
            </a:r>
            <a:r>
              <a:rPr lang="de-CH" b="0" dirty="0" err="1">
                <a:latin typeface="Consolas" panose="020B0609020204030204" pitchFamily="49" charset="0"/>
              </a:rPr>
              <a:t>complete</a:t>
            </a:r>
            <a:r>
              <a:rPr lang="de-CH" b="0" dirty="0">
                <a:latin typeface="Consolas" panose="020B0609020204030204" pitchFamily="49" charset="0"/>
              </a:rPr>
              <a:t>, </a:t>
            </a:r>
            <a:r>
              <a:rPr lang="de-CH" b="0" dirty="0" err="1">
                <a:latin typeface="Consolas" panose="020B0609020204030204" pitchFamily="49" charset="0"/>
              </a:rPr>
              <a:t>elapsed</a:t>
            </a:r>
            <a:r>
              <a:rPr lang="de-CH" b="0" dirty="0">
                <a:latin typeface="Consolas" panose="020B0609020204030204" pitchFamily="49" charset="0"/>
              </a:rPr>
              <a:t> time: 00:00:01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starting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archived</a:t>
            </a:r>
            <a:r>
              <a:rPr lang="de-CH" b="0" dirty="0">
                <a:latin typeface="Consolas" panose="020B0609020204030204" pitchFamily="49" charset="0"/>
              </a:rPr>
              <a:t> log restore </a:t>
            </a:r>
            <a:r>
              <a:rPr lang="de-CH" b="0" dirty="0" err="1">
                <a:latin typeface="Consolas" panose="020B0609020204030204" pitchFamily="49" charset="0"/>
              </a:rPr>
              <a:t>to</a:t>
            </a:r>
            <a:r>
              <a:rPr lang="de-CH" b="0" dirty="0">
                <a:latin typeface="Consolas" panose="020B0609020204030204" pitchFamily="49" charset="0"/>
              </a:rPr>
              <a:t> user-</a:t>
            </a:r>
            <a:r>
              <a:rPr lang="de-CH" b="0" dirty="0" err="1">
                <a:latin typeface="Consolas" panose="020B0609020204030204" pitchFamily="49" charset="0"/>
              </a:rPr>
              <a:t>specified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destination</a:t>
            </a:r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 err="1">
                <a:latin typeface="Consolas" panose="020B0609020204030204" pitchFamily="49" charset="0"/>
              </a:rPr>
              <a:t>archived</a:t>
            </a:r>
            <a:r>
              <a:rPr lang="de-CH" b="0" dirty="0">
                <a:latin typeface="Consolas" panose="020B0609020204030204" pitchFamily="49" charset="0"/>
              </a:rPr>
              <a:t> log </a:t>
            </a:r>
            <a:r>
              <a:rPr lang="de-CH" b="0" dirty="0" err="1">
                <a:latin typeface="Consolas" panose="020B0609020204030204" pitchFamily="49" charset="0"/>
              </a:rPr>
              <a:t>destination</a:t>
            </a:r>
            <a:r>
              <a:rPr lang="de-CH" b="0" dirty="0">
                <a:latin typeface="Consolas" panose="020B0609020204030204" pitchFamily="49" charset="0"/>
              </a:rPr>
              <a:t>=/u01/</a:t>
            </a:r>
            <a:r>
              <a:rPr lang="de-CH" b="0" dirty="0" err="1">
                <a:latin typeface="Consolas" panose="020B0609020204030204" pitchFamily="49" charset="0"/>
              </a:rPr>
              <a:t>oradata</a:t>
            </a:r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using</a:t>
            </a:r>
            <a:r>
              <a:rPr lang="de-CH" b="0" dirty="0">
                <a:latin typeface="Consolas" panose="020B0609020204030204" pitchFamily="49" charset="0"/>
              </a:rPr>
              <a:t> network </a:t>
            </a:r>
            <a:r>
              <a:rPr lang="de-CH" b="0" dirty="0" err="1">
                <a:latin typeface="Consolas" panose="020B0609020204030204" pitchFamily="49" charset="0"/>
              </a:rPr>
              <a:t>backup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set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from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service</a:t>
            </a:r>
            <a:r>
              <a:rPr lang="de-CH" b="0" dirty="0">
                <a:latin typeface="Consolas" panose="020B0609020204030204" pitchFamily="49" charset="0"/>
              </a:rPr>
              <a:t> SOURCE_DB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</a:t>
            </a:r>
            <a:r>
              <a:rPr lang="de-CH" b="0" dirty="0" err="1">
                <a:latin typeface="Consolas" panose="020B0609020204030204" pitchFamily="49" charset="0"/>
              </a:rPr>
              <a:t>restoring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archived</a:t>
            </a:r>
            <a:r>
              <a:rPr lang="de-CH" b="0" dirty="0">
                <a:latin typeface="Consolas" panose="020B0609020204030204" pitchFamily="49" charset="0"/>
              </a:rPr>
              <a:t> log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archived</a:t>
            </a:r>
            <a:r>
              <a:rPr lang="de-CH" b="0" dirty="0">
                <a:latin typeface="Consolas" panose="020B0609020204030204" pitchFamily="49" charset="0"/>
              </a:rPr>
              <a:t> log </a:t>
            </a:r>
            <a:r>
              <a:rPr lang="de-CH" b="0" dirty="0" err="1">
                <a:latin typeface="Consolas" panose="020B0609020204030204" pitchFamily="49" charset="0"/>
              </a:rPr>
              <a:t>thread</a:t>
            </a:r>
            <a:r>
              <a:rPr lang="de-CH" b="0" dirty="0">
                <a:latin typeface="Consolas" panose="020B0609020204030204" pitchFamily="49" charset="0"/>
              </a:rPr>
              <a:t>=1 </a:t>
            </a:r>
            <a:r>
              <a:rPr lang="de-CH" b="0" dirty="0" err="1">
                <a:latin typeface="Consolas" panose="020B0609020204030204" pitchFamily="49" charset="0"/>
              </a:rPr>
              <a:t>sequence</a:t>
            </a:r>
            <a:r>
              <a:rPr lang="de-CH" b="0" dirty="0">
                <a:latin typeface="Consolas" panose="020B0609020204030204" pitchFamily="49" charset="0"/>
              </a:rPr>
              <a:t>=84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channel</a:t>
            </a:r>
            <a:r>
              <a:rPr lang="de-CH" b="0" dirty="0">
                <a:latin typeface="Consolas" panose="020B0609020204030204" pitchFamily="49" charset="0"/>
              </a:rPr>
              <a:t> ORA_AUX_DISK_1: restore </a:t>
            </a:r>
            <a:r>
              <a:rPr lang="de-CH" b="0" dirty="0" err="1">
                <a:latin typeface="Consolas" panose="020B0609020204030204" pitchFamily="49" charset="0"/>
              </a:rPr>
              <a:t>complete</a:t>
            </a:r>
            <a:r>
              <a:rPr lang="de-CH" b="0" dirty="0">
                <a:latin typeface="Consolas" panose="020B0609020204030204" pitchFamily="49" charset="0"/>
              </a:rPr>
              <a:t>, </a:t>
            </a:r>
            <a:r>
              <a:rPr lang="de-CH" b="0" dirty="0" err="1">
                <a:latin typeface="Consolas" panose="020B0609020204030204" pitchFamily="49" charset="0"/>
              </a:rPr>
              <a:t>elapsed</a:t>
            </a:r>
            <a:r>
              <a:rPr lang="de-CH" b="0" dirty="0">
                <a:latin typeface="Consolas" panose="020B0609020204030204" pitchFamily="49" charset="0"/>
              </a:rPr>
              <a:t> time: 00:00:01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Finished</a:t>
            </a:r>
            <a:r>
              <a:rPr lang="de-CH" b="0" dirty="0">
                <a:latin typeface="Consolas" panose="020B0609020204030204" pitchFamily="49" charset="0"/>
              </a:rPr>
              <a:t> restore at 13-SEP-18</a:t>
            </a:r>
          </a:p>
          <a:p>
            <a:endParaRPr lang="de-CH" b="0" dirty="0">
              <a:latin typeface="Consolas" panose="020B0609020204030204" pitchFamily="49" charset="0"/>
            </a:endParaRPr>
          </a:p>
          <a:p>
            <a:r>
              <a:rPr lang="de-CH" b="0" dirty="0">
                <a:latin typeface="Consolas" panose="020B0609020204030204" pitchFamily="49" charset="0"/>
              </a:rPr>
              <a:t>Performing </a:t>
            </a:r>
            <a:r>
              <a:rPr lang="de-CH" b="0" dirty="0" err="1">
                <a:latin typeface="Consolas" panose="020B0609020204030204" pitchFamily="49" charset="0"/>
              </a:rPr>
              <a:t>import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of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metadata</a:t>
            </a:r>
            <a:r>
              <a:rPr lang="de-CH" b="0" dirty="0">
                <a:latin typeface="Consolas" panose="020B0609020204030204" pitchFamily="49" charset="0"/>
              </a:rPr>
              <a:t>...</a:t>
            </a:r>
          </a:p>
          <a:p>
            <a:r>
              <a:rPr lang="de-CH" b="0" dirty="0" err="1">
                <a:latin typeface="Consolas" panose="020B0609020204030204" pitchFamily="49" charset="0"/>
              </a:rPr>
              <a:t>Finished</a:t>
            </a:r>
            <a:r>
              <a:rPr lang="de-CH" b="0" dirty="0">
                <a:latin typeface="Consolas" panose="020B0609020204030204" pitchFamily="49" charset="0"/>
              </a:rPr>
              <a:t> </a:t>
            </a:r>
            <a:r>
              <a:rPr lang="de-CH" b="0" dirty="0" err="1">
                <a:latin typeface="Consolas" panose="020B0609020204030204" pitchFamily="49" charset="0"/>
              </a:rPr>
              <a:t>Duplicate</a:t>
            </a:r>
            <a:r>
              <a:rPr lang="de-CH" b="0" dirty="0">
                <a:latin typeface="Consolas" panose="020B0609020204030204" pitchFamily="49" charset="0"/>
              </a:rPr>
              <a:t> PDB at 13-SEP-18</a:t>
            </a:r>
          </a:p>
          <a:p>
            <a:endParaRPr lang="de-CH" b="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6130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637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363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488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74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333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/>
              <a:t>Activate </a:t>
            </a:r>
            <a:r>
              <a:rPr lang="de-CH" b="1" dirty="0" err="1"/>
              <a:t>Local</a:t>
            </a:r>
            <a:r>
              <a:rPr lang="de-CH" b="1" dirty="0"/>
              <a:t> </a:t>
            </a:r>
            <a:r>
              <a:rPr lang="de-CH" b="1" dirty="0" err="1"/>
              <a:t>Undo</a:t>
            </a:r>
            <a:endParaRPr lang="de-CH" b="1" dirty="0"/>
          </a:p>
          <a:p>
            <a:r>
              <a:rPr lang="de-CH" dirty="0">
                <a:latin typeface="Consolas" panose="020B0609020204030204" pitchFamily="49" charset="0"/>
              </a:rPr>
              <a:t>SQL&gt; SHUTDOWN IMMEDIATE</a:t>
            </a:r>
          </a:p>
          <a:p>
            <a:r>
              <a:rPr lang="de-CH" dirty="0">
                <a:latin typeface="Consolas" panose="020B0609020204030204" pitchFamily="49" charset="0"/>
              </a:rPr>
              <a:t>SQL&gt; STARTUP UPGRADE</a:t>
            </a:r>
          </a:p>
          <a:p>
            <a:r>
              <a:rPr lang="de-CH" dirty="0">
                <a:latin typeface="Consolas" panose="020B0609020204030204" pitchFamily="49" charset="0"/>
              </a:rPr>
              <a:t>SQL&gt; ALTER DATABASE LOCAL UNDO ON;</a:t>
            </a:r>
          </a:p>
          <a:p>
            <a:r>
              <a:rPr lang="de-CH" dirty="0">
                <a:latin typeface="Consolas" panose="020B0609020204030204" pitchFamily="49" charset="0"/>
              </a:rPr>
              <a:t>SQL&gt; SHUTDOWN IMMEDIATE</a:t>
            </a:r>
          </a:p>
          <a:p>
            <a:r>
              <a:rPr lang="de-CH" dirty="0">
                <a:latin typeface="Consolas" panose="020B0609020204030204" pitchFamily="49" charset="0"/>
              </a:rPr>
              <a:t>SQL&gt; STARTUP</a:t>
            </a:r>
          </a:p>
          <a:p>
            <a:endParaRPr lang="de-CH" dirty="0"/>
          </a:p>
          <a:p>
            <a:r>
              <a:rPr lang="de-CH" b="1" dirty="0" err="1"/>
              <a:t>If</a:t>
            </a:r>
            <a:r>
              <a:rPr lang="de-CH" b="1" dirty="0"/>
              <a:t> </a:t>
            </a:r>
            <a:r>
              <a:rPr lang="de-CH" b="1" dirty="0" err="1"/>
              <a:t>Local</a:t>
            </a:r>
            <a:r>
              <a:rPr lang="de-CH" b="1" dirty="0"/>
              <a:t> </a:t>
            </a:r>
            <a:r>
              <a:rPr lang="de-CH" b="1" dirty="0" err="1"/>
              <a:t>Undo</a:t>
            </a:r>
            <a:r>
              <a:rPr lang="de-CH" b="1" dirty="0"/>
              <a:t> Mode </a:t>
            </a:r>
            <a:r>
              <a:rPr lang="de-CH" b="1" dirty="0" err="1"/>
              <a:t>is</a:t>
            </a:r>
            <a:r>
              <a:rPr lang="de-CH" b="1" dirty="0"/>
              <a:t> disabled, a Hot Clone </a:t>
            </a:r>
            <a:r>
              <a:rPr lang="de-CH" b="1" dirty="0" err="1"/>
              <a:t>fails</a:t>
            </a:r>
            <a:r>
              <a:rPr lang="de-CH" b="1" dirty="0"/>
              <a:t> </a:t>
            </a:r>
            <a:r>
              <a:rPr lang="de-CH" b="1" dirty="0" err="1"/>
              <a:t>with</a:t>
            </a:r>
            <a:r>
              <a:rPr lang="de-CH" b="1" dirty="0"/>
              <a:t> an ORA-65035 </a:t>
            </a:r>
            <a:r>
              <a:rPr lang="de-CH" b="1" dirty="0" err="1"/>
              <a:t>exception</a:t>
            </a:r>
            <a:r>
              <a:rPr lang="de-CH" b="1" dirty="0"/>
              <a:t>.</a:t>
            </a:r>
          </a:p>
          <a:p>
            <a:r>
              <a:rPr lang="de-CH" dirty="0">
                <a:latin typeface="Consolas" panose="020B0609020204030204" pitchFamily="49" charset="0"/>
              </a:rPr>
              <a:t>SQL&gt; CREATE PLUGGABLE DATABASE PDB1_LOCAL_CLONE FROM PDB1;</a:t>
            </a:r>
          </a:p>
          <a:p>
            <a:r>
              <a:rPr lang="de-CH" dirty="0">
                <a:latin typeface="Consolas" panose="020B0609020204030204" pitchFamily="49" charset="0"/>
              </a:rPr>
              <a:t>CREATE PLUGGABLE DATABASE PDB1_LOCAL_CLONE FROM PDB1</a:t>
            </a:r>
          </a:p>
          <a:p>
            <a:r>
              <a:rPr lang="de-CH" dirty="0">
                <a:latin typeface="Consolas" panose="020B0609020204030204" pitchFamily="49" charset="0"/>
              </a:rPr>
              <a:t>*</a:t>
            </a:r>
          </a:p>
          <a:p>
            <a:r>
              <a:rPr lang="de-CH" dirty="0">
                <a:latin typeface="Consolas" panose="020B0609020204030204" pitchFamily="49" charset="0"/>
              </a:rPr>
              <a:t>ERROR at </a:t>
            </a:r>
            <a:r>
              <a:rPr lang="de-CH" dirty="0" err="1">
                <a:latin typeface="Consolas" panose="020B0609020204030204" pitchFamily="49" charset="0"/>
              </a:rPr>
              <a:t>line</a:t>
            </a:r>
            <a:r>
              <a:rPr lang="de-CH" dirty="0">
                <a:latin typeface="Consolas" panose="020B0609020204030204" pitchFamily="49" charset="0"/>
              </a:rPr>
              <a:t> 1:</a:t>
            </a:r>
          </a:p>
          <a:p>
            <a:r>
              <a:rPr lang="de-CH" dirty="0">
                <a:latin typeface="Consolas" panose="020B0609020204030204" pitchFamily="49" charset="0"/>
              </a:rPr>
              <a:t>ORA-65035: </a:t>
            </a:r>
            <a:r>
              <a:rPr lang="de-CH" dirty="0" err="1">
                <a:latin typeface="Consolas" panose="020B0609020204030204" pitchFamily="49" charset="0"/>
              </a:rPr>
              <a:t>unable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to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create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pluggable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database</a:t>
            </a:r>
            <a:r>
              <a:rPr lang="de-CH" dirty="0">
                <a:latin typeface="Consolas" panose="020B0609020204030204" pitchFamily="49" charset="0"/>
              </a:rPr>
              <a:t> </a:t>
            </a:r>
            <a:r>
              <a:rPr lang="de-CH" dirty="0" err="1">
                <a:latin typeface="Consolas" panose="020B0609020204030204" pitchFamily="49" charset="0"/>
              </a:rPr>
              <a:t>from</a:t>
            </a:r>
            <a:r>
              <a:rPr lang="de-CH" dirty="0">
                <a:latin typeface="Consolas" panose="020B0609020204030204" pitchFamily="49" charset="0"/>
              </a:rPr>
              <a:t> PDB1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79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18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350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DB022-BF3C-DF40-8161-AB029396660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32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rivadis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trivadis.com/en" TargetMode="External"/><Relationship Id="rId5" Type="http://schemas.openxmlformats.org/officeDocument/2006/relationships/hyperlink" Target="https://www.linkedin.com/company/trivadis/" TargetMode="External"/><Relationship Id="rId4" Type="http://schemas.openxmlformats.org/officeDocument/2006/relationships/hyperlink" Target="https://www.youtube.com/user/TrivadisAG" TargetMode="Externa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Untertitel 2">
            <a:extLst>
              <a:ext uri="{FF2B5EF4-FFF2-40B4-BE49-F238E27FC236}">
                <a16:creationId xmlns:a16="http://schemas.microsoft.com/office/drawing/2014/main" id="{49138F8E-1CE6-426D-B2CC-032A3E701293}"/>
              </a:ext>
            </a:extLst>
          </p:cNvPr>
          <p:cNvSpPr>
            <a:spLocks noGrp="1"/>
          </p:cNvSpPr>
          <p:nvPr userDrawn="1"/>
        </p:nvSpPr>
        <p:spPr>
          <a:xfrm>
            <a:off x="689118" y="1518405"/>
            <a:ext cx="7765907" cy="39192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CH" sz="3600" b="1" kern="1200" cap="all" spc="100" baseline="0" dirty="0">
                <a:solidFill>
                  <a:schemeClr val="bg1"/>
                </a:solidFill>
                <a:latin typeface="Montserrat-SemiBold"/>
                <a:ea typeface="Open Sans" panose="020B0606030504020204" pitchFamily="34" charset="0"/>
                <a:cs typeface="Montserrat-SemiBold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7FD590-855F-0F49-B1C3-B566229392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5" y="1728143"/>
            <a:ext cx="8016875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de-DE" dirty="0"/>
              <a:t>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D0C43101-AE00-424A-A0A4-F92B71E223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644" y="2842648"/>
            <a:ext cx="4938712" cy="78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de-DE" sz="2000" b="0" i="0" dirty="0">
                <a:latin typeface="Montserrat" pitchFamily="2" charset="77"/>
              </a:rPr>
              <a:t>HANS MUSTER</a:t>
            </a:r>
            <a:br>
              <a:rPr lang="de-DE" sz="2000" b="0" i="0" dirty="0">
                <a:latin typeface="Montserrat" pitchFamily="2" charset="77"/>
              </a:rPr>
            </a:br>
            <a:r>
              <a:rPr lang="de-DE" sz="2000" dirty="0"/>
              <a:t>DD.MM.JJJJ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50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94CE5D-FF6C-D945-BD05-9D18493C86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040AB3-28B1-2E46-BC3C-6BB7C8344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9452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251F32-E867-6D44-A300-804FAD63DB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600" y="1231201"/>
            <a:ext cx="3661200" cy="1638460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600FF"/>
              </a:buClr>
              <a:buSzPct val="120000"/>
              <a:buFont typeface="Wingdings" pitchFamily="2" charset="2"/>
              <a:buChar char="§"/>
              <a:tabLst/>
              <a:defRPr sz="12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>
              <a:spcBef>
                <a:spcPts val="1000"/>
              </a:spcBef>
              <a:buClr>
                <a:srgbClr val="9600FF"/>
              </a:buClr>
              <a:buFont typeface="Courier New" panose="02070309020205020404" pitchFamily="49" charset="0"/>
              <a:buChar char="o"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 Spalte 1</a:t>
            </a:r>
          </a:p>
          <a:p>
            <a:pPr lvl="1"/>
            <a:r>
              <a:rPr lang="de-DE" dirty="0"/>
              <a:t>Text</a:t>
            </a:r>
          </a:p>
          <a:p>
            <a:pPr lvl="0"/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E83CB44-70AF-5349-8602-2858E3A78A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0120" y="1231200"/>
            <a:ext cx="3661200" cy="163846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9600FF"/>
              </a:buClr>
              <a:buSzPct val="120000"/>
              <a:buFont typeface="Wingdings" pitchFamily="2" charset="2"/>
              <a:buChar char="§"/>
              <a:defRPr sz="12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>
              <a:spcBef>
                <a:spcPts val="1000"/>
              </a:spcBef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defRPr sz="12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 Spalte 2</a:t>
            </a:r>
          </a:p>
          <a:p>
            <a:pPr lvl="1"/>
            <a:r>
              <a:rPr lang="de-DE" dirty="0"/>
              <a:t>Text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E060F233-1BC2-B347-A621-C0F098B0A2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825" y="3160713"/>
            <a:ext cx="7572375" cy="12652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54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12F2AC0-A71C-43BE-9A32-AEEDEB5D1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60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B4FC2B-9C63-43D0-B3E1-9C321F88E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499282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all" baseline="0" dirty="0" smtClean="0">
                <a:solidFill>
                  <a:srgbClr val="1E284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119076" y="0"/>
            <a:ext cx="4024924" cy="51435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185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12F2AC0-A71C-43BE-9A32-AEEDEB5D1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B4FC2B-9C63-43D0-B3E1-9C321F88E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499282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all" baseline="0" dirty="0" smtClean="0">
                <a:solidFill>
                  <a:srgbClr val="1E284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0BB0DBE-4F5C-B243-8798-2FFA2B839E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5175" y="0"/>
            <a:ext cx="3298825" cy="51435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012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9BE44F9-5CA3-C24D-926E-5D7BB63A06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400" y="1313080"/>
            <a:ext cx="5116513" cy="287950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12F2AC0-A71C-43BE-9A32-AEEDEB5D1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B4FC2B-9C63-43D0-B3E1-9C321F88E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499282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all" baseline="0" dirty="0" smtClean="0">
                <a:solidFill>
                  <a:srgbClr val="1E284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2B78255E-41D1-9F45-ABA2-5CFCF4A9BC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2400" y="1890000"/>
            <a:ext cx="2840400" cy="163846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9600FF"/>
              </a:buClr>
              <a:buSzPct val="120000"/>
              <a:buFont typeface="Wingdings" pitchFamily="2" charset="2"/>
              <a:buChar char="§"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>
              <a:spcBef>
                <a:spcPts val="1000"/>
              </a:spcBef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defRPr sz="12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 Spalte 1</a:t>
            </a:r>
          </a:p>
          <a:p>
            <a:pPr lvl="1"/>
            <a:r>
              <a:rPr lang="de-DE" dirty="0"/>
              <a:t>Text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4DFA65C-2260-A84C-B21A-F388674D51AA}"/>
              </a:ext>
            </a:extLst>
          </p:cNvPr>
          <p:cNvSpPr txBox="1"/>
          <p:nvPr userDrawn="1"/>
        </p:nvSpPr>
        <p:spPr>
          <a:xfrm>
            <a:off x="3781836" y="4513078"/>
            <a:ext cx="7901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1E2846"/>
                </a:solidFill>
                <a:latin typeface="Open Sans SemiBold" panose="020B0706030804020204" pitchFamily="34" charset="0"/>
              </a:rPr>
              <a:t>click </a:t>
            </a:r>
            <a:br>
              <a:rPr lang="en-US" sz="1000" dirty="0">
                <a:solidFill>
                  <a:srgbClr val="1E2846"/>
                </a:solidFill>
                <a:latin typeface="Open Sans SemiBold" panose="020B0706030804020204" pitchFamily="34" charset="0"/>
              </a:rPr>
            </a:br>
            <a:r>
              <a:rPr lang="en-US" sz="1000" dirty="0">
                <a:solidFill>
                  <a:srgbClr val="1E2846"/>
                </a:solidFill>
                <a:latin typeface="Open Sans SemiBold" panose="020B0706030804020204" pitchFamily="34" charset="0"/>
              </a:rPr>
              <a:t>for more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4C8D079-EA47-564E-B3A5-95583EF28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13952">
            <a:off x="4063409" y="4007717"/>
            <a:ext cx="691200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9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8B80E145-C523-4058-B6E9-81022A05E6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6" name="Inhaltsplatzhalter 25">
            <a:extLst>
              <a:ext uri="{FF2B5EF4-FFF2-40B4-BE49-F238E27FC236}">
                <a16:creationId xmlns:a16="http://schemas.microsoft.com/office/drawing/2014/main" id="{D70DA530-5095-4C9F-8F21-05EE8D6FC73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5600" y="1720800"/>
            <a:ext cx="6595200" cy="19368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45720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None/>
              <a:tabLst/>
              <a:defRPr sz="18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/>
            </a:pPr>
            <a:r>
              <a:rPr lang="de-DE" dirty="0"/>
              <a:t>Text</a:t>
            </a:r>
          </a:p>
          <a:p>
            <a:pPr lvl="0"/>
            <a:endParaRPr lang="de-DE" dirty="0"/>
          </a:p>
          <a:p>
            <a:pPr lvl="1"/>
            <a:endParaRPr lang="de-CH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2238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8B80E145-C523-4058-B6E9-81022A05E6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all" baseline="0" dirty="0" smtClean="0">
                <a:solidFill>
                  <a:srgbClr val="1E2846"/>
                </a:solidFill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6" name="Inhaltsplatzhalter 25">
            <a:extLst>
              <a:ext uri="{FF2B5EF4-FFF2-40B4-BE49-F238E27FC236}">
                <a16:creationId xmlns:a16="http://schemas.microsoft.com/office/drawing/2014/main" id="{D70DA530-5095-4C9F-8F21-05EE8D6FC73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96458" y="1366838"/>
            <a:ext cx="3884399" cy="1994709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4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indent="-285750">
              <a:lnSpc>
                <a:spcPct val="110000"/>
              </a:lnSpc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defRPr sz="14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1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4000" y="1366838"/>
            <a:ext cx="3884399" cy="1204912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0000"/>
              <a:buFont typeface="Wingdings" pitchFamily="2" charset="2"/>
              <a:buChar char="§"/>
              <a:defRPr sz="1400" b="0" i="0" cap="none">
                <a:solidFill>
                  <a:srgbClr val="1E2846"/>
                </a:solidFill>
                <a:latin typeface="Open Sans Light"/>
              </a:defRPr>
            </a:lvl1pPr>
            <a:lvl2pPr marL="685800" indent="-22860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defRPr sz="1400" b="0" i="0" cap="none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cap="all">
                <a:solidFill>
                  <a:srgbClr val="1E2846"/>
                </a:solidFill>
              </a:defRPr>
            </a:lvl3pPr>
            <a:lvl4pPr>
              <a:defRPr cap="all">
                <a:solidFill>
                  <a:srgbClr val="1E2846"/>
                </a:solidFill>
              </a:defRPr>
            </a:lvl4pPr>
            <a:lvl5pPr>
              <a:defRPr cap="all">
                <a:solidFill>
                  <a:srgbClr val="1E2846"/>
                </a:solidFill>
              </a:defRPr>
            </a:lvl5pPr>
          </a:lstStyle>
          <a:p>
            <a:pPr lvl="0"/>
            <a:r>
              <a:rPr lang="de-DE" b="0" dirty="0"/>
              <a:t>Text</a:t>
            </a:r>
          </a:p>
          <a:p>
            <a:pPr lvl="0"/>
            <a:r>
              <a:rPr lang="de-DE" b="0" dirty="0"/>
              <a:t>Text</a:t>
            </a:r>
          </a:p>
          <a:p>
            <a:pPr lvl="1"/>
            <a:r>
              <a:rPr lang="de-DE" b="0" dirty="0"/>
              <a:t>Text</a:t>
            </a:r>
          </a:p>
          <a:p>
            <a:pPr lvl="1"/>
            <a:endParaRPr lang="de-DE" dirty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443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9BE44F9-5CA3-C24D-926E-5D7BB63A06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81836" y="1313080"/>
            <a:ext cx="5116513" cy="287950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12F2AC0-A71C-43BE-9A32-AEEDEB5D1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B4FC2B-9C63-43D0-B3E1-9C321F88E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499282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all" baseline="0" dirty="0" smtClean="0">
                <a:solidFill>
                  <a:srgbClr val="1E284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2B78255E-41D1-9F45-ABA2-5CFCF4A9BC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400" y="1890000"/>
            <a:ext cx="2840400" cy="1638460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1000"/>
              </a:spcBef>
              <a:buClr>
                <a:srgbClr val="9600FF"/>
              </a:buClr>
              <a:buSzPct val="120000"/>
              <a:buFont typeface="Wingdings" pitchFamily="2" charset="2"/>
              <a:buChar char="§"/>
              <a:defRPr sz="12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>
              <a:spcBef>
                <a:spcPts val="1000"/>
              </a:spcBef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defRPr sz="12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de-DE" dirty="0"/>
              <a:t>Text Spalte 1</a:t>
            </a:r>
          </a:p>
          <a:p>
            <a:pPr lvl="1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6857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625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008292_Trivadis_PPT_Concept_Design_CICD4.png">
            <a:extLst>
              <a:ext uri="{FF2B5EF4-FFF2-40B4-BE49-F238E27FC236}">
                <a16:creationId xmlns:a16="http://schemas.microsoft.com/office/drawing/2014/main" id="{CA67D53F-655A-4BCC-A009-7AEAC33A0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3C6F9F0-081A-4AA3-BC1F-65589B5F9A53}"/>
              </a:ext>
            </a:extLst>
          </p:cNvPr>
          <p:cNvSpPr txBox="1">
            <a:spLocks/>
          </p:cNvSpPr>
          <p:nvPr userDrawn="1"/>
        </p:nvSpPr>
        <p:spPr>
          <a:xfrm>
            <a:off x="782892" y="94352"/>
            <a:ext cx="5109935" cy="50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600" b="1" dirty="0"/>
              <a:t>	GRUNDRASTER MIT SPALTEN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F92DF3A-B37A-4BA1-94F4-57D97014FC15}"/>
              </a:ext>
            </a:extLst>
          </p:cNvPr>
          <p:cNvSpPr txBox="1"/>
          <p:nvPr userDrawn="1"/>
        </p:nvSpPr>
        <p:spPr>
          <a:xfrm>
            <a:off x="782892" y="3769957"/>
            <a:ext cx="182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EINZUG BEI TITEL </a:t>
            </a:r>
          </a:p>
          <a:p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MIT NUMMERN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F698B7-6F95-48B5-AA7C-6E6583FB9703}"/>
              </a:ext>
            </a:extLst>
          </p:cNvPr>
          <p:cNvSpPr txBox="1"/>
          <p:nvPr userDrawn="1"/>
        </p:nvSpPr>
        <p:spPr>
          <a:xfrm>
            <a:off x="7409254" y="1356955"/>
            <a:ext cx="1356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>
                <a:solidFill>
                  <a:schemeClr val="accent5"/>
                </a:solidFill>
              </a:rPr>
              <a:t>RASTER MIT </a:t>
            </a:r>
          </a:p>
          <a:p>
            <a:pPr algn="r"/>
            <a:r>
              <a:rPr lang="de-DE" b="1" dirty="0">
                <a:solidFill>
                  <a:schemeClr val="accent5"/>
                </a:solidFill>
              </a:rPr>
              <a:t>2 SPALTEN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D2CA6B-D684-4B3F-9669-26AEB6CD9C59}"/>
              </a:ext>
            </a:extLst>
          </p:cNvPr>
          <p:cNvSpPr txBox="1"/>
          <p:nvPr userDrawn="1"/>
        </p:nvSpPr>
        <p:spPr>
          <a:xfrm>
            <a:off x="6106523" y="293180"/>
            <a:ext cx="1350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RASTER MIT </a:t>
            </a:r>
          </a:p>
          <a:p>
            <a:r>
              <a:rPr lang="de-DE" b="1" dirty="0">
                <a:solidFill>
                  <a:schemeClr val="accent6"/>
                </a:solidFill>
              </a:rPr>
              <a:t>3 SPALTEN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821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148EB21-75AD-6047-89B5-A4A664D8CE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819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Untertitel 2">
            <a:extLst>
              <a:ext uri="{FF2B5EF4-FFF2-40B4-BE49-F238E27FC236}">
                <a16:creationId xmlns:a16="http://schemas.microsoft.com/office/drawing/2014/main" id="{49138F8E-1CE6-426D-B2CC-032A3E701293}"/>
              </a:ext>
            </a:extLst>
          </p:cNvPr>
          <p:cNvSpPr>
            <a:spLocks noGrp="1"/>
          </p:cNvSpPr>
          <p:nvPr userDrawn="1"/>
        </p:nvSpPr>
        <p:spPr>
          <a:xfrm>
            <a:off x="689118" y="1518405"/>
            <a:ext cx="7765907" cy="39192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CH" sz="3600" b="1" kern="1200" cap="all" spc="100" baseline="0" dirty="0">
                <a:solidFill>
                  <a:schemeClr val="bg1"/>
                </a:solidFill>
                <a:latin typeface="Montserrat-SemiBold"/>
                <a:ea typeface="Open Sans" panose="020B0606030504020204" pitchFamily="34" charset="0"/>
                <a:cs typeface="Montserrat-SemiBold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7FD590-855F-0F49-B1C3-B566229392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9118" y="2317750"/>
            <a:ext cx="8016875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de-DE" dirty="0"/>
              <a:t>TITELFORMAT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99EA5A1-6CEE-0343-8782-BD5CE08E4F14}"/>
              </a:ext>
            </a:extLst>
          </p:cNvPr>
          <p:cNvSpPr/>
          <p:nvPr userDrawn="1"/>
        </p:nvSpPr>
        <p:spPr>
          <a:xfrm>
            <a:off x="280800" y="194400"/>
            <a:ext cx="729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B1F80F3-DA69-3D48-AC5B-3E0307544039}" type="slidenum">
              <a:rPr lang="de-DE" sz="2000" b="0" i="0" u="none" strike="noStrike" kern="1200" baseline="0" smtClean="0">
                <a:solidFill>
                  <a:schemeClr val="bg1"/>
                </a:solidFill>
                <a:latin typeface="+mj-lt"/>
              </a:rPr>
              <a:t>‹#›</a:t>
            </a:fld>
            <a:endParaRPr lang="de-DE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983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12F2AC0-A71C-43BE-9A32-AEEDEB5D1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none" baseline="0" dirty="0" smtClean="0">
                <a:solidFill>
                  <a:schemeClr val="bg1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B4FC2B-9C63-43D0-B3E1-9C321F88E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499282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none" baseline="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7812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folie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B284CE1-1C70-4946-BC8A-2634F54B5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12F2AC0-A71C-43BE-9A32-AEEDEB5D1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chemeClr val="bg1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B4FC2B-9C63-43D0-B3E1-9C321F88E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499282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all" baseline="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209452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chemeClr val="bg1"/>
                </a:solidFill>
                <a:latin typeface="Montserrat SemiBold"/>
                <a:cs typeface="Montserrat SemiBold"/>
              </a:defRPr>
            </a:lvl1pPr>
          </a:lstStyle>
          <a:p>
            <a:fld id="{B129FAF8-A56F-9C4F-8DB5-D9733489B4B3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1CD9F4A-CE27-4831-A1F3-4DACFC3EBA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6" y="4619189"/>
            <a:ext cx="1135388" cy="37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1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12F2AC0-A71C-43BE-9A32-AEEDEB5D1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chemeClr val="bg1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7" name="Inhaltsplatzhalter 8">
            <a:extLst>
              <a:ext uri="{FF2B5EF4-FFF2-40B4-BE49-F238E27FC236}">
                <a16:creationId xmlns:a16="http://schemas.microsoft.com/office/drawing/2014/main" id="{A2406E70-BE39-49D7-AF57-C0E529253FC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4950" y="195263"/>
            <a:ext cx="517525" cy="30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chemeClr val="bg1"/>
                </a:solidFill>
                <a:latin typeface="Montserrat-SemiBold"/>
              </a:defRPr>
            </a:lvl1pPr>
          </a:lstStyle>
          <a:p>
            <a:pPr lvl="0"/>
            <a:fld id="{790AB615-720C-A74C-A96B-C19F06F1AAE6}" type="slidenum">
              <a:rPr lang="de-DE" smtClean="0"/>
              <a:t>‹Nr.›</a:t>
            </a:fld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B4FC2B-9C63-43D0-B3E1-9C321F88E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499282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all" baseline="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6FD1F5-90B5-41DC-AA40-AC3213323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0570" y="4748513"/>
            <a:ext cx="1066165" cy="2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6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7330F7-07F8-4A85-951E-6E154DBA9C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12F2AC0-A71C-43BE-9A32-AEEDEB5D1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chemeClr val="bg1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7" name="Inhaltsplatzhalter 8">
            <a:extLst>
              <a:ext uri="{FF2B5EF4-FFF2-40B4-BE49-F238E27FC236}">
                <a16:creationId xmlns:a16="http://schemas.microsoft.com/office/drawing/2014/main" id="{A2406E70-BE39-49D7-AF57-C0E529253FC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34950" y="195263"/>
            <a:ext cx="805910" cy="30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cap="all" baseline="0">
                <a:solidFill>
                  <a:schemeClr val="bg1"/>
                </a:solidFill>
                <a:latin typeface="Montserrat-SemiBold"/>
              </a:defRPr>
            </a:lvl1pPr>
          </a:lstStyle>
          <a:p>
            <a:fld id="{444DFA0E-C4AD-D543-AAFC-35D883FDDC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9B4FC2B-9C63-43D0-B3E1-9C321F88E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499282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0" i="0" kern="1200" cap="all" baseline="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6FD1F5-90B5-41DC-AA40-AC3213323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0570" y="4748513"/>
            <a:ext cx="1066165" cy="2124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7B6747-9E2A-4136-836B-A86940D82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2970" y="4900913"/>
            <a:ext cx="1066165" cy="2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26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008292_Trivadis_PPT_Concept_Design_CICD4.png">
            <a:extLst>
              <a:ext uri="{FF2B5EF4-FFF2-40B4-BE49-F238E27FC236}">
                <a16:creationId xmlns:a16="http://schemas.microsoft.com/office/drawing/2014/main" id="{CA67D53F-655A-4BCC-A009-7AEAC33A0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3C6F9F0-081A-4AA3-BC1F-65589B5F9A53}"/>
              </a:ext>
            </a:extLst>
          </p:cNvPr>
          <p:cNvSpPr txBox="1">
            <a:spLocks/>
          </p:cNvSpPr>
          <p:nvPr userDrawn="1"/>
        </p:nvSpPr>
        <p:spPr>
          <a:xfrm>
            <a:off x="782892" y="94352"/>
            <a:ext cx="5109935" cy="50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600" b="1" dirty="0"/>
              <a:t>	Grundraster mit Spalten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F92DF3A-B37A-4BA1-94F4-57D97014FC15}"/>
              </a:ext>
            </a:extLst>
          </p:cNvPr>
          <p:cNvSpPr txBox="1"/>
          <p:nvPr userDrawn="1"/>
        </p:nvSpPr>
        <p:spPr>
          <a:xfrm>
            <a:off x="782892" y="3769957"/>
            <a:ext cx="182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EINZUG BEI TITEL </a:t>
            </a:r>
          </a:p>
          <a:p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MIT NUMMERN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F698B7-6F95-48B5-AA7C-6E6583FB9703}"/>
              </a:ext>
            </a:extLst>
          </p:cNvPr>
          <p:cNvSpPr txBox="1"/>
          <p:nvPr userDrawn="1"/>
        </p:nvSpPr>
        <p:spPr>
          <a:xfrm>
            <a:off x="7409254" y="1356955"/>
            <a:ext cx="1356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dirty="0">
                <a:solidFill>
                  <a:schemeClr val="accent5"/>
                </a:solidFill>
              </a:rPr>
              <a:t>RASTER MIT </a:t>
            </a:r>
          </a:p>
          <a:p>
            <a:pPr algn="r"/>
            <a:r>
              <a:rPr lang="de-DE" b="1" dirty="0">
                <a:solidFill>
                  <a:schemeClr val="accent5"/>
                </a:solidFill>
              </a:rPr>
              <a:t>2 SPALTEN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0D2CA6B-D684-4B3F-9669-26AEB6CD9C59}"/>
              </a:ext>
            </a:extLst>
          </p:cNvPr>
          <p:cNvSpPr txBox="1"/>
          <p:nvPr userDrawn="1"/>
        </p:nvSpPr>
        <p:spPr>
          <a:xfrm>
            <a:off x="6106523" y="293180"/>
            <a:ext cx="1350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accent6"/>
                </a:solidFill>
              </a:rPr>
              <a:t>RASTER MIT </a:t>
            </a:r>
          </a:p>
          <a:p>
            <a:r>
              <a:rPr lang="de-DE" b="1" dirty="0">
                <a:solidFill>
                  <a:schemeClr val="accent6"/>
                </a:solidFill>
              </a:rPr>
              <a:t>3 SPALTEN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15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57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C0AEE5D-ECFD-4586-B9C1-0EDFF01D2080}"/>
              </a:ext>
            </a:extLst>
          </p:cNvPr>
          <p:cNvSpPr/>
          <p:nvPr userDrawn="1"/>
        </p:nvSpPr>
        <p:spPr>
          <a:xfrm>
            <a:off x="858600" y="1540350"/>
            <a:ext cx="7426800" cy="2062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Together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we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are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b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</a:b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#1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partner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for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businesses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to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harness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the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power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of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data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</a:t>
            </a:r>
            <a:b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</a:b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for</a:t>
            </a:r>
            <a:r>
              <a:rPr lang="de-DE" sz="3200" b="1" i="0" cap="all" dirty="0">
                <a:solidFill>
                  <a:schemeClr val="bg1"/>
                </a:solidFill>
                <a:latin typeface="Montserrat" pitchFamily="2" charset="77"/>
                <a:cs typeface="Impact"/>
              </a:rPr>
              <a:t> a smarter </a:t>
            </a:r>
            <a:r>
              <a:rPr lang="de-DE" sz="3200" b="1" i="0" cap="all" dirty="0" err="1">
                <a:solidFill>
                  <a:schemeClr val="bg1"/>
                </a:solidFill>
                <a:latin typeface="Montserrat" pitchFamily="2" charset="77"/>
                <a:cs typeface="Impact"/>
              </a:rPr>
              <a:t>life</a:t>
            </a:r>
            <a:endParaRPr lang="de-DE" sz="3200" b="1" i="0" cap="all" dirty="0">
              <a:solidFill>
                <a:schemeClr val="bg1"/>
              </a:solidFill>
              <a:latin typeface="Montserrat" pitchFamily="2" charset="77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7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mit Trivadi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B284CE1-1C70-4946-BC8A-2634F54B5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BA53474-3178-414F-9B1A-1E4AA3C4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1358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91433E3-1FC6-FE4D-8FCE-92E0D393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1658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78389E-7055-7945-BEE7-A8485FD5DA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1145" y="1997830"/>
            <a:ext cx="5761709" cy="11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5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8B80E145-C523-4058-B6E9-81022A05E6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60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7" name="Inhaltsplatzhalter 19">
            <a:extLst>
              <a:ext uri="{FF2B5EF4-FFF2-40B4-BE49-F238E27FC236}">
                <a16:creationId xmlns:a16="http://schemas.microsoft.com/office/drawing/2014/main" id="{2D0B4BC1-1A45-4695-BFAC-44947EEA733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247617" y="1281949"/>
            <a:ext cx="5538787" cy="359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400" b="1" kern="1200" cap="all" spc="100" baseline="0" dirty="0" smtClean="0">
                <a:solidFill>
                  <a:srgbClr val="1E2846"/>
                </a:solidFill>
                <a:latin typeface="Montserrat-SemiBold"/>
                <a:ea typeface="+mn-ea"/>
                <a:cs typeface="Montserrat-Light"/>
              </a:defRPr>
            </a:lvl1pPr>
          </a:lstStyle>
          <a:p>
            <a:pPr lvl="0"/>
            <a:r>
              <a:rPr lang="de-DE" dirty="0"/>
              <a:t>Name Vorname</a:t>
            </a:r>
          </a:p>
        </p:txBody>
      </p:sp>
      <p:sp>
        <p:nvSpPr>
          <p:cNvPr id="8" name="Inhaltsplatzhalter 21">
            <a:extLst>
              <a:ext uri="{FF2B5EF4-FFF2-40B4-BE49-F238E27FC236}">
                <a16:creationId xmlns:a16="http://schemas.microsoft.com/office/drawing/2014/main" id="{7235B980-702A-4FB0-BE47-DB1791EA004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46787" y="1674872"/>
            <a:ext cx="5592762" cy="41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CH" sz="2400" b="0" kern="1200" cap="all" spc="100" baseline="0" dirty="0" smtClean="0">
                <a:solidFill>
                  <a:srgbClr val="1E2846"/>
                </a:solidFill>
                <a:latin typeface="Montserrat-SemiBold"/>
                <a:ea typeface="+mn-ea"/>
                <a:cs typeface="Montserrat-Light"/>
              </a:defRPr>
            </a:lvl1pPr>
          </a:lstStyle>
          <a:p>
            <a:pPr lvl="0"/>
            <a:r>
              <a:rPr lang="de-DE" dirty="0"/>
              <a:t>Titel</a:t>
            </a:r>
            <a:endParaRPr lang="de-CH" dirty="0"/>
          </a:p>
        </p:txBody>
      </p:sp>
      <p:sp>
        <p:nvSpPr>
          <p:cNvPr id="9" name="Inhaltsplatzhalter 25">
            <a:extLst>
              <a:ext uri="{FF2B5EF4-FFF2-40B4-BE49-F238E27FC236}">
                <a16:creationId xmlns:a16="http://schemas.microsoft.com/office/drawing/2014/main" id="{D70DA530-5095-4C9F-8F21-05EE8D6FC73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65431" y="2517866"/>
            <a:ext cx="2967037" cy="2009775"/>
          </a:xfrm>
          <a:prstGeom prst="rect">
            <a:avLst/>
          </a:prstGeom>
        </p:spPr>
        <p:txBody>
          <a:bodyPr/>
          <a:lstStyle>
            <a:lvl1pPr marL="271463" indent="-261938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tabLst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457200" indent="0">
              <a:buClr>
                <a:srgbClr val="9600FF"/>
              </a:buClr>
              <a:buSzPct val="125000"/>
              <a:buFont typeface="Courier New" panose="02070309020205020404" pitchFamily="49" charset="0"/>
              <a:buNone/>
              <a:defRPr sz="18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10" name="Bildplatzhalter 30">
            <a:extLst>
              <a:ext uri="{FF2B5EF4-FFF2-40B4-BE49-F238E27FC236}">
                <a16:creationId xmlns:a16="http://schemas.microsoft.com/office/drawing/2014/main" id="{3A0F5B1C-0394-4035-9B3C-51985FD469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5093" y="1336500"/>
            <a:ext cx="2646726" cy="2646000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lang="de-CH" sz="1800" b="1" kern="1200" baseline="0" dirty="0">
                <a:solidFill>
                  <a:schemeClr val="bg1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</a:lstStyle>
          <a:p>
            <a:r>
              <a:rPr lang="de-DE" dirty="0"/>
              <a:t>Bild</a:t>
            </a:r>
            <a:endParaRPr lang="de-CH" dirty="0"/>
          </a:p>
        </p:txBody>
      </p:sp>
      <p:sp>
        <p:nvSpPr>
          <p:cNvPr id="28" name="Bildplatzhalter 30">
            <a:extLst>
              <a:ext uri="{FF2B5EF4-FFF2-40B4-BE49-F238E27FC236}">
                <a16:creationId xmlns:a16="http://schemas.microsoft.com/office/drawing/2014/main" id="{3A0F5B1C-0394-4035-9B3C-51985FD469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6337" y="4123667"/>
            <a:ext cx="413014" cy="412898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lang="de-CH" sz="1800" b="1" kern="1200" baseline="0" dirty="0">
                <a:solidFill>
                  <a:schemeClr val="bg1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</a:lstStyle>
          <a:p>
            <a:r>
              <a:rPr lang="de-DE" dirty="0"/>
              <a:t>Bild</a:t>
            </a:r>
            <a:endParaRPr lang="de-CH" dirty="0"/>
          </a:p>
        </p:txBody>
      </p:sp>
      <p:sp>
        <p:nvSpPr>
          <p:cNvPr id="29" name="Bildplatzhalter 30">
            <a:extLst>
              <a:ext uri="{FF2B5EF4-FFF2-40B4-BE49-F238E27FC236}">
                <a16:creationId xmlns:a16="http://schemas.microsoft.com/office/drawing/2014/main" id="{3A0F5B1C-0394-4035-9B3C-51985FD469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481181" y="4123667"/>
            <a:ext cx="413014" cy="412898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lang="de-CH" sz="1800" b="1" kern="1200" baseline="0" dirty="0">
                <a:solidFill>
                  <a:schemeClr val="bg1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</a:lstStyle>
          <a:p>
            <a:r>
              <a:rPr lang="de-DE" dirty="0"/>
              <a:t>Bild</a:t>
            </a:r>
            <a:endParaRPr lang="de-CH" dirty="0"/>
          </a:p>
        </p:txBody>
      </p:sp>
      <p:sp>
        <p:nvSpPr>
          <p:cNvPr id="30" name="Bildplatzhalter 30">
            <a:extLst>
              <a:ext uri="{FF2B5EF4-FFF2-40B4-BE49-F238E27FC236}">
                <a16:creationId xmlns:a16="http://schemas.microsoft.com/office/drawing/2014/main" id="{3A0F5B1C-0394-4035-9B3C-51985FD469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96623" y="4123667"/>
            <a:ext cx="413014" cy="412898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lang="de-CH" sz="1800" b="1" kern="1200" baseline="0" dirty="0">
                <a:solidFill>
                  <a:schemeClr val="bg1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</a:lstStyle>
          <a:p>
            <a:r>
              <a:rPr lang="de-DE" dirty="0"/>
              <a:t>Bild</a:t>
            </a:r>
            <a:endParaRPr lang="de-CH" dirty="0"/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57" y="4605755"/>
            <a:ext cx="3528395" cy="393742"/>
          </a:xfrm>
          <a:prstGeom prst="rect">
            <a:avLst/>
          </a:prstGeom>
        </p:spPr>
      </p:pic>
      <p:sp>
        <p:nvSpPr>
          <p:cNvPr id="19" name="Textfeld 18">
            <a:hlinkClick r:id="rId3"/>
          </p:cNvPr>
          <p:cNvSpPr txBox="1"/>
          <p:nvPr userDrawn="1"/>
        </p:nvSpPr>
        <p:spPr>
          <a:xfrm>
            <a:off x="5990824" y="4696408"/>
            <a:ext cx="241644" cy="20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2" name="Textfeld 21">
            <a:hlinkClick r:id="rId4"/>
          </p:cNvPr>
          <p:cNvSpPr txBox="1"/>
          <p:nvPr userDrawn="1"/>
        </p:nvSpPr>
        <p:spPr>
          <a:xfrm>
            <a:off x="6312212" y="4696408"/>
            <a:ext cx="241644" cy="20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3" name="Textfeld 22">
            <a:hlinkClick r:id="rId5"/>
          </p:cNvPr>
          <p:cNvSpPr txBox="1"/>
          <p:nvPr userDrawn="1"/>
        </p:nvSpPr>
        <p:spPr>
          <a:xfrm>
            <a:off x="6618049" y="4696408"/>
            <a:ext cx="241644" cy="20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4" name="Textfeld 23">
            <a:hlinkClick r:id="rId6"/>
          </p:cNvPr>
          <p:cNvSpPr txBox="1"/>
          <p:nvPr userDrawn="1"/>
        </p:nvSpPr>
        <p:spPr>
          <a:xfrm>
            <a:off x="7227388" y="4696408"/>
            <a:ext cx="1592762" cy="20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008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2"/>
            <a:ext cx="6004613" cy="3830400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44E515E9-F9DE-4F23-909D-787F19E588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221" y="420200"/>
            <a:ext cx="4670037" cy="920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3600" b="1" i="0" kern="1200" cap="all" baseline="0" dirty="0" smtClean="0">
                <a:solidFill>
                  <a:schemeClr val="bg1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D5F6952-2320-49CF-A84C-775B5EAF70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221" y="6190977"/>
            <a:ext cx="5193641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3600" b="0" i="0" kern="1200" cap="all" baseline="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198817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DB06B-F088-1345-8DC7-A3CB5BDC36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849" y="709613"/>
            <a:ext cx="7328941" cy="373522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8B80E145-C523-4058-B6E9-81022A05E6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60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0800" y="208254"/>
            <a:ext cx="8135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69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C267D8-59B6-0641-967C-0DAB8B40C3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4850" y="195598"/>
            <a:ext cx="6642610" cy="302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000" b="1" i="0" kern="1200" cap="all" baseline="0" dirty="0" smtClean="0">
                <a:solidFill>
                  <a:srgbClr val="1E2846"/>
                </a:solidFill>
                <a:latin typeface="Montserrat-SemiBold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2E1E83-7841-CC4F-BE9D-ED6480090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195598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398E3F4-6098-9E4E-BED6-1A282DCE98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9600" y="1400400"/>
            <a:ext cx="1440000" cy="144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4145728-57D4-BD45-8328-D86D473E12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8888" y="1390650"/>
            <a:ext cx="6372225" cy="2830513"/>
          </a:xfrm>
          <a:prstGeom prst="rect">
            <a:avLst/>
          </a:prstGeom>
        </p:spPr>
        <p:txBody>
          <a:bodyPr/>
          <a:lstStyle>
            <a:lvl1pPr marL="269875" indent="-269875">
              <a:buClr>
                <a:srgbClr val="9600FF"/>
              </a:buClr>
              <a:buSzPct val="120000"/>
              <a:buFont typeface="Wingdings" pitchFamily="2" charset="2"/>
              <a:buChar char="§"/>
              <a:tabLst/>
              <a:defRPr sz="14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>
              <a:spcBef>
                <a:spcPts val="1000"/>
              </a:spcBef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defRPr sz="1400" b="0" i="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Text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6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1E8370F-3528-4968-A7D3-9AF1B474FB9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3262" cy="5278084"/>
          </a:xfrm>
          <a:prstGeom prst="rect">
            <a:avLst/>
          </a:prstGeom>
        </p:spPr>
      </p:pic>
      <p:pic>
        <p:nvPicPr>
          <p:cNvPr id="4" name="Grafik 6">
            <a:extLst>
              <a:ext uri="{FF2B5EF4-FFF2-40B4-BE49-F238E27FC236}">
                <a16:creationId xmlns:a16="http://schemas.microsoft.com/office/drawing/2014/main" id="{11CD9F4A-CE27-4831-A1F3-4DACFC3EBA7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36" y="4619189"/>
            <a:ext cx="1135388" cy="37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6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505" r:id="rId2"/>
    <p:sldLayoutId id="2147493509" r:id="rId3"/>
    <p:sldLayoutId id="2147493502" r:id="rId4"/>
    <p:sldLayoutId id="214749349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6">
            <a:extLst>
              <a:ext uri="{FF2B5EF4-FFF2-40B4-BE49-F238E27FC236}">
                <a16:creationId xmlns:a16="http://schemas.microsoft.com/office/drawing/2014/main" id="{11CD9F4A-CE27-4831-A1F3-4DACFC3EBA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91" y="4619189"/>
            <a:ext cx="1134878" cy="37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4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3" r:id="rId1"/>
    <p:sldLayoutId id="2147493489" r:id="rId2"/>
    <p:sldLayoutId id="2147493464" r:id="rId3"/>
    <p:sldLayoutId id="2147493504" r:id="rId4"/>
    <p:sldLayoutId id="2147493506" r:id="rId5"/>
    <p:sldLayoutId id="2147493501" r:id="rId6"/>
    <p:sldLayoutId id="2147493472" r:id="rId7"/>
    <p:sldLayoutId id="2147493507" r:id="rId8"/>
    <p:sldLayoutId id="2147493498" r:id="rId9"/>
    <p:sldLayoutId id="2147493499" r:id="rId10"/>
    <p:sldLayoutId id="2147493508" r:id="rId11"/>
    <p:sldLayoutId id="2147493496" r:id="rId12"/>
    <p:sldLayoutId id="21474934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77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3" r:id="rId1"/>
    <p:sldLayoutId id="214749349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50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8" r:id="rId1"/>
    <p:sldLayoutId id="2147493483" r:id="rId2"/>
    <p:sldLayoutId id="2147493494" r:id="rId3"/>
    <p:sldLayoutId id="21474934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hyperlink" Target="mailto:christian.gohmann@trivadis.com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in/christian-gohmann/" TargetMode="External"/><Relationship Id="rId11" Type="http://schemas.openxmlformats.org/officeDocument/2006/relationships/image" Target="../media/image16.svg"/><Relationship Id="rId5" Type="http://schemas.openxmlformats.org/officeDocument/2006/relationships/image" Target="../media/image12.sv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hyperlink" Target="tel:+49211586664702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en/database/oracle/oracle-database/12.2/admin/managing-a-multitenant-environment.html#GUID-93F1E584-D309-4301-82E0-AD0E60D4977C" TargetMode="External"/><Relationship Id="rId7" Type="http://schemas.openxmlformats.org/officeDocument/2006/relationships/hyperlink" Target="https://support.oracle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ocs.oracle.com/en/database/oracle/oracle-database/21/multi/index.html" TargetMode="External"/><Relationship Id="rId5" Type="http://schemas.openxmlformats.org/officeDocument/2006/relationships/hyperlink" Target="https://docs.oracle.com/en/database/oracle/oracle-database/19/multi/index.html" TargetMode="External"/><Relationship Id="rId4" Type="http://schemas.openxmlformats.org/officeDocument/2006/relationships/hyperlink" Target="https://docs.oracle.com/en/database/oracle/oracle-database/18/multi/index.html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g"/><Relationship Id="rId3" Type="http://schemas.openxmlformats.org/officeDocument/2006/relationships/hyperlink" Target="mailto:christian.gohmann@trivadis.com" TargetMode="External"/><Relationship Id="rId7" Type="http://schemas.openxmlformats.org/officeDocument/2006/relationships/image" Target="../media/image12.svg"/><Relationship Id="rId12" Type="http://schemas.openxmlformats.org/officeDocument/2006/relationships/image" Target="../media/image16.svg"/><Relationship Id="rId17" Type="http://schemas.openxmlformats.org/officeDocument/2006/relationships/image" Target="../media/image33.sv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hyperlink" Target="https://www.christian-gohmann.de/" TargetMode="External"/><Relationship Id="rId15" Type="http://schemas.openxmlformats.org/officeDocument/2006/relationships/image" Target="../media/image31.svg"/><Relationship Id="rId10" Type="http://schemas.openxmlformats.org/officeDocument/2006/relationships/hyperlink" Target="tel:+49211586664702" TargetMode="External"/><Relationship Id="rId4" Type="http://schemas.openxmlformats.org/officeDocument/2006/relationships/hyperlink" Target="https://www.linkedin.com/in/christian-gohmann/" TargetMode="External"/><Relationship Id="rId9" Type="http://schemas.openxmlformats.org/officeDocument/2006/relationships/image" Target="../media/image14.sv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652944-B5C8-004E-BCFE-ABE2B475F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7200" y="3477600"/>
            <a:ext cx="4939200" cy="781200"/>
          </a:xfrm>
        </p:spPr>
        <p:txBody>
          <a:bodyPr/>
          <a:lstStyle/>
          <a:p>
            <a:r>
              <a:rPr lang="de-DE" dirty="0"/>
              <a:t>Christian Gohmann</a:t>
            </a:r>
            <a:br>
              <a:rPr lang="de-DE" dirty="0"/>
            </a:br>
            <a:r>
              <a:rPr lang="de-DE" dirty="0" err="1"/>
              <a:t>MakeIT</a:t>
            </a:r>
            <a:r>
              <a:rPr lang="de-DE" dirty="0"/>
              <a:t> Autumn, 11. </a:t>
            </a:r>
            <a:r>
              <a:rPr lang="de-DE" dirty="0" err="1"/>
              <a:t>October</a:t>
            </a:r>
            <a:r>
              <a:rPr lang="de-DE" dirty="0"/>
              <a:t> 2021</a:t>
            </a:r>
            <a:endParaRPr lang="de-CH" dirty="0"/>
          </a:p>
          <a:p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A73A5CA5-18D3-1642-A154-C67F652746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800" y="1396800"/>
            <a:ext cx="7362000" cy="1767600"/>
          </a:xfrm>
        </p:spPr>
        <p:txBody>
          <a:bodyPr/>
          <a:lstStyle/>
          <a:p>
            <a:r>
              <a:rPr lang="de-CH" sz="3200" dirty="0" err="1">
                <a:latin typeface="Montserrat" pitchFamily="2" charset="77"/>
              </a:rPr>
              <a:t>One</a:t>
            </a:r>
            <a:r>
              <a:rPr lang="de-CH" sz="3200" dirty="0">
                <a:latin typeface="Montserrat" pitchFamily="2" charset="77"/>
              </a:rPr>
              <a:t> PDB </a:t>
            </a:r>
            <a:r>
              <a:rPr lang="de-CH" sz="3200" dirty="0" err="1">
                <a:latin typeface="Montserrat" pitchFamily="2" charset="77"/>
              </a:rPr>
              <a:t>to</a:t>
            </a:r>
            <a:r>
              <a:rPr lang="de-CH" sz="3200" dirty="0">
                <a:latin typeface="Montserrat" pitchFamily="2" charset="77"/>
              </a:rPr>
              <a:t> </a:t>
            </a:r>
            <a:r>
              <a:rPr lang="de-CH" sz="3200" dirty="0" err="1">
                <a:latin typeface="Montserrat" pitchFamily="2" charset="77"/>
              </a:rPr>
              <a:t>go</a:t>
            </a:r>
            <a:r>
              <a:rPr lang="de-CH" sz="3200" dirty="0">
                <a:latin typeface="Montserrat" pitchFamily="2" charset="77"/>
              </a:rPr>
              <a:t>, </a:t>
            </a:r>
            <a:r>
              <a:rPr lang="de-CH" sz="3200" dirty="0" err="1">
                <a:latin typeface="Montserrat" pitchFamily="2" charset="77"/>
              </a:rPr>
              <a:t>please</a:t>
            </a:r>
            <a:r>
              <a:rPr lang="de-CH" sz="3200" dirty="0">
                <a:latin typeface="Montserrat" pitchFamily="2" charset="77"/>
              </a:rPr>
              <a:t>!</a:t>
            </a:r>
            <a:endParaRPr lang="de-DE" sz="32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65348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Cloning</a:t>
            </a:r>
            <a:r>
              <a:rPr lang="de-DE" dirty="0"/>
              <a:t> 1/2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Clones an </a:t>
            </a:r>
            <a:r>
              <a:rPr lang="en-US" sz="1500" b="1" dirty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existing PDB within the same CDB</a:t>
            </a:r>
          </a:p>
          <a:p>
            <a:pPr lvl="1"/>
            <a:r>
              <a:rPr lang="en-US" sz="1500" dirty="0"/>
              <a:t>After the cloning the new PDB is closed</a:t>
            </a:r>
          </a:p>
          <a:p>
            <a:pPr lvl="1"/>
            <a:r>
              <a:rPr lang="en-US" sz="1500" dirty="0"/>
              <a:t>A default service named by the PDB is automatically created (</a:t>
            </a:r>
            <a:r>
              <a:rPr lang="en-US" sz="1500" b="1" dirty="0">
                <a:solidFill>
                  <a:srgbClr val="FF235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don‘t use it</a:t>
            </a:r>
            <a:r>
              <a:rPr lang="en-US" sz="1500" dirty="0"/>
              <a:t>)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Easiest way is to </a:t>
            </a:r>
            <a:r>
              <a:rPr lang="en-US" sz="1500" b="1" dirty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use Oracle Managed Files (OMF) </a:t>
            </a:r>
          </a:p>
          <a:p>
            <a:pPr lvl="1"/>
            <a:r>
              <a:rPr lang="en-US" sz="1500" dirty="0"/>
              <a:t>To use a different OMF location, use CREATE_FILE_DEST parameter</a:t>
            </a:r>
          </a:p>
          <a:p>
            <a:pPr lvl="1"/>
            <a:r>
              <a:rPr lang="en-US" sz="1500" dirty="0">
                <a:solidFill>
                  <a:schemeClr val="tx1"/>
                </a:solidFill>
              </a:rPr>
              <a:t>For non-OMF paths, use FILE_NAME_CONVERT parameter to adjust paths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2948628"/>
            <a:ext cx="7714801" cy="626462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CREATE PLUGGABLE DATABASE PDB2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FROM PDB1</a:t>
            </a:r>
            <a:r>
              <a:rPr lang="de-DE" sz="1350" b="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CREATE PLUGGABLE DATABASE PDB2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FROM PDB1 </a:t>
            </a:r>
            <a:r>
              <a:rPr lang="de-DE" sz="1350" b="0" dirty="0">
                <a:latin typeface="Consolas" panose="020B0609020204030204" pitchFamily="49" charset="0"/>
              </a:rPr>
              <a:t>CREATE_FILE_DEST='/u02/</a:t>
            </a:r>
            <a:r>
              <a:rPr lang="de-DE" sz="1350" b="0" dirty="0" err="1">
                <a:latin typeface="Consolas" panose="020B0609020204030204" pitchFamily="49" charset="0"/>
              </a:rPr>
              <a:t>oradata</a:t>
            </a:r>
            <a:r>
              <a:rPr lang="de-DE" sz="1350" b="0" dirty="0">
                <a:latin typeface="Consolas" panose="020B0609020204030204" pitchFamily="49" charset="0"/>
              </a:rPr>
              <a:t>';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B720F-8A18-437D-9277-8CBE8C3F5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EECD540-7C4E-4812-8B46-58D9DC1927FE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NO DATA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keyword can be used to create a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clone without data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088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Cloning</a:t>
            </a:r>
            <a:r>
              <a:rPr lang="de-DE" dirty="0"/>
              <a:t> 2/2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Starting with 18c </a:t>
            </a:r>
            <a:r>
              <a:rPr lang="en-US" sz="1500" dirty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DBCA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can be used to </a:t>
            </a:r>
            <a:r>
              <a:rPr lang="en-US" sz="1500" dirty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clone a local PDB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 to </a:t>
            </a:r>
            <a:r>
              <a:rPr lang="en-US" sz="1500" dirty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plug-in a PDB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Only available in </a:t>
            </a:r>
            <a:r>
              <a:rPr lang="en-US" sz="1500" dirty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silent mode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487608"/>
            <a:ext cx="7714801" cy="3003151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$&gt; </a:t>
            </a:r>
            <a:r>
              <a:rPr lang="de-DE" sz="1350" b="0" dirty="0" err="1">
                <a:latin typeface="Consolas" panose="020B0609020204030204" pitchFamily="49" charset="0"/>
              </a:rPr>
              <a:t>dbca</a:t>
            </a:r>
            <a:r>
              <a:rPr lang="de-DE" sz="1350" b="0" dirty="0">
                <a:latin typeface="Consolas" panose="020B0609020204030204" pitchFamily="49" charset="0"/>
              </a:rPr>
              <a:t> -</a:t>
            </a:r>
            <a:r>
              <a:rPr lang="de-DE" sz="1350" b="0" dirty="0" err="1">
                <a:latin typeface="Consolas" panose="020B0609020204030204" pitchFamily="49" charset="0"/>
              </a:rPr>
              <a:t>silent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–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createPluggableDatabase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</a:t>
            </a:r>
            <a:r>
              <a:rPr lang="de-DE" sz="1350" b="0" dirty="0">
                <a:latin typeface="Consolas" panose="020B0609020204030204" pitchFamily="49" charset="0"/>
              </a:rPr>
              <a:t>–</a:t>
            </a:r>
            <a:r>
              <a:rPr lang="de-DE" sz="1350" b="0" dirty="0" err="1">
                <a:latin typeface="Consolas" panose="020B0609020204030204" pitchFamily="49" charset="0"/>
              </a:rPr>
              <a:t>sourceDB</a:t>
            </a:r>
            <a:r>
              <a:rPr lang="de-DE" sz="1350" b="0" dirty="0">
                <a:latin typeface="Consolas" panose="020B0609020204030204" pitchFamily="49" charset="0"/>
              </a:rPr>
              <a:t> CDB1 \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  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–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createPDBFrom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PDB </a:t>
            </a:r>
            <a:r>
              <a:rPr lang="de-DE" sz="1350" b="0" dirty="0">
                <a:latin typeface="Consolas" panose="020B0609020204030204" pitchFamily="49" charset="0"/>
              </a:rPr>
              <a:t>–</a:t>
            </a:r>
            <a:r>
              <a:rPr lang="de-DE" sz="1350" b="0" dirty="0" err="1">
                <a:latin typeface="Consolas" panose="020B0609020204030204" pitchFamily="49" charset="0"/>
              </a:rPr>
              <a:t>pdbName</a:t>
            </a:r>
            <a:r>
              <a:rPr lang="de-DE" sz="1350" b="0" dirty="0">
                <a:latin typeface="Consolas" panose="020B0609020204030204" pitchFamily="49" charset="0"/>
              </a:rPr>
              <a:t> PDB01_CLONE –</a:t>
            </a:r>
            <a:r>
              <a:rPr lang="de-DE" sz="1350" b="0" dirty="0" err="1">
                <a:latin typeface="Consolas" panose="020B0609020204030204" pitchFamily="49" charset="0"/>
              </a:rPr>
              <a:t>sourcePDB</a:t>
            </a:r>
            <a:r>
              <a:rPr lang="de-DE" sz="1350" b="0" dirty="0">
                <a:latin typeface="Consolas" panose="020B0609020204030204" pitchFamily="49" charset="0"/>
              </a:rPr>
              <a:t> PDB01</a:t>
            </a:r>
          </a:p>
          <a:p>
            <a:pPr>
              <a:lnSpc>
                <a:spcPct val="100000"/>
              </a:lnSpc>
            </a:pPr>
            <a:endParaRPr lang="de-DE" sz="10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00" b="0" dirty="0" err="1">
                <a:latin typeface="Consolas" panose="020B0609020204030204" pitchFamily="49" charset="0"/>
              </a:rPr>
              <a:t>Prepare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for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db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operation</a:t>
            </a:r>
            <a:endParaRPr lang="de-DE" sz="10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00" b="0" dirty="0">
                <a:latin typeface="Consolas" panose="020B0609020204030204" pitchFamily="49" charset="0"/>
              </a:rPr>
              <a:t>13% </a:t>
            </a:r>
            <a:r>
              <a:rPr lang="de-DE" sz="1000" b="0" dirty="0" err="1">
                <a:latin typeface="Consolas" panose="020B0609020204030204" pitchFamily="49" charset="0"/>
              </a:rPr>
              <a:t>complete</a:t>
            </a:r>
            <a:endParaRPr lang="de-DE" sz="10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00" b="0" dirty="0" err="1">
                <a:latin typeface="Consolas" panose="020B0609020204030204" pitchFamily="49" charset="0"/>
              </a:rPr>
              <a:t>Creating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Pluggable</a:t>
            </a:r>
            <a:r>
              <a:rPr lang="de-DE" sz="1000" b="0" dirty="0">
                <a:latin typeface="Consolas" panose="020B0609020204030204" pitchFamily="49" charset="0"/>
              </a:rPr>
              <a:t> Database</a:t>
            </a:r>
          </a:p>
          <a:p>
            <a:pPr>
              <a:lnSpc>
                <a:spcPct val="100000"/>
              </a:lnSpc>
            </a:pPr>
            <a:r>
              <a:rPr lang="de-DE" sz="1000" b="0" dirty="0">
                <a:latin typeface="Consolas" panose="020B0609020204030204" pitchFamily="49" charset="0"/>
              </a:rPr>
              <a:t>15% </a:t>
            </a:r>
            <a:r>
              <a:rPr lang="de-DE" sz="1000" b="0" dirty="0" err="1">
                <a:latin typeface="Consolas" panose="020B0609020204030204" pitchFamily="49" charset="0"/>
              </a:rPr>
              <a:t>complete</a:t>
            </a:r>
            <a:endParaRPr lang="de-DE" sz="10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00" b="0" dirty="0">
                <a:latin typeface="Consolas" panose="020B0609020204030204" pitchFamily="49" charset="0"/>
              </a:rPr>
              <a:t>19% </a:t>
            </a:r>
            <a:r>
              <a:rPr lang="de-DE" sz="1000" b="0" dirty="0" err="1">
                <a:latin typeface="Consolas" panose="020B0609020204030204" pitchFamily="49" charset="0"/>
              </a:rPr>
              <a:t>complete</a:t>
            </a:r>
            <a:endParaRPr lang="de-DE" sz="10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00" b="0" dirty="0">
                <a:latin typeface="Consolas" panose="020B0609020204030204" pitchFamily="49" charset="0"/>
              </a:rPr>
              <a:t>23% </a:t>
            </a:r>
            <a:r>
              <a:rPr lang="de-DE" sz="1000" b="0" dirty="0" err="1">
                <a:latin typeface="Consolas" panose="020B0609020204030204" pitchFamily="49" charset="0"/>
              </a:rPr>
              <a:t>complete</a:t>
            </a:r>
            <a:endParaRPr lang="de-DE" sz="10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00" b="0" dirty="0">
                <a:latin typeface="Consolas" panose="020B0609020204030204" pitchFamily="49" charset="0"/>
              </a:rPr>
              <a:t>31% </a:t>
            </a:r>
            <a:r>
              <a:rPr lang="de-DE" sz="1000" b="0" dirty="0" err="1">
                <a:latin typeface="Consolas" panose="020B0609020204030204" pitchFamily="49" charset="0"/>
              </a:rPr>
              <a:t>complete</a:t>
            </a:r>
            <a:endParaRPr lang="de-DE" sz="10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00" b="0" dirty="0">
                <a:latin typeface="Consolas" panose="020B0609020204030204" pitchFamily="49" charset="0"/>
              </a:rPr>
              <a:t>53% </a:t>
            </a:r>
            <a:r>
              <a:rPr lang="de-DE" sz="1000" b="0" dirty="0" err="1">
                <a:latin typeface="Consolas" panose="020B0609020204030204" pitchFamily="49" charset="0"/>
              </a:rPr>
              <a:t>complete</a:t>
            </a:r>
            <a:endParaRPr lang="de-DE" sz="10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00" b="0" dirty="0" err="1">
                <a:latin typeface="Consolas" panose="020B0609020204030204" pitchFamily="49" charset="0"/>
              </a:rPr>
              <a:t>Completing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Pluggable</a:t>
            </a:r>
            <a:r>
              <a:rPr lang="de-DE" sz="1000" b="0" dirty="0">
                <a:latin typeface="Consolas" panose="020B0609020204030204" pitchFamily="49" charset="0"/>
              </a:rPr>
              <a:t> Database </a:t>
            </a:r>
            <a:r>
              <a:rPr lang="de-DE" sz="1000" b="0" dirty="0" err="1">
                <a:latin typeface="Consolas" panose="020B0609020204030204" pitchFamily="49" charset="0"/>
              </a:rPr>
              <a:t>Creation</a:t>
            </a:r>
            <a:endParaRPr lang="de-DE" sz="10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00" b="0" dirty="0">
                <a:latin typeface="Consolas" panose="020B0609020204030204" pitchFamily="49" charset="0"/>
              </a:rPr>
              <a:t>60% </a:t>
            </a:r>
            <a:r>
              <a:rPr lang="de-DE" sz="1000" b="0" dirty="0" err="1">
                <a:latin typeface="Consolas" panose="020B0609020204030204" pitchFamily="49" charset="0"/>
              </a:rPr>
              <a:t>complete</a:t>
            </a:r>
            <a:endParaRPr lang="de-DE" sz="10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00" b="0" dirty="0" err="1">
                <a:latin typeface="Consolas" panose="020B0609020204030204" pitchFamily="49" charset="0"/>
              </a:rPr>
              <a:t>Executing</a:t>
            </a:r>
            <a:r>
              <a:rPr lang="de-DE" sz="1000" b="0" dirty="0">
                <a:latin typeface="Consolas" panose="020B0609020204030204" pitchFamily="49" charset="0"/>
              </a:rPr>
              <a:t> Post </a:t>
            </a:r>
            <a:r>
              <a:rPr lang="de-DE" sz="1000" b="0" dirty="0" err="1">
                <a:latin typeface="Consolas" panose="020B0609020204030204" pitchFamily="49" charset="0"/>
              </a:rPr>
              <a:t>Configuration</a:t>
            </a:r>
            <a:r>
              <a:rPr lang="de-DE" sz="1000" b="0" dirty="0">
                <a:latin typeface="Consolas" panose="020B0609020204030204" pitchFamily="49" charset="0"/>
              </a:rPr>
              <a:t> Actions</a:t>
            </a:r>
          </a:p>
          <a:p>
            <a:pPr>
              <a:lnSpc>
                <a:spcPct val="100000"/>
              </a:lnSpc>
            </a:pPr>
            <a:r>
              <a:rPr lang="de-DE" sz="1000" b="0" dirty="0">
                <a:latin typeface="Consolas" panose="020B0609020204030204" pitchFamily="49" charset="0"/>
              </a:rPr>
              <a:t>100% </a:t>
            </a:r>
            <a:r>
              <a:rPr lang="de-DE" sz="1000" b="0" dirty="0" err="1">
                <a:latin typeface="Consolas" panose="020B0609020204030204" pitchFamily="49" charset="0"/>
              </a:rPr>
              <a:t>complete</a:t>
            </a:r>
            <a:endParaRPr lang="de-DE" sz="10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00" b="0" dirty="0" err="1">
                <a:latin typeface="Consolas" panose="020B0609020204030204" pitchFamily="49" charset="0"/>
              </a:rPr>
              <a:t>Pluggable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database</a:t>
            </a:r>
            <a:r>
              <a:rPr lang="de-DE" sz="1000" b="0" dirty="0">
                <a:latin typeface="Consolas" panose="020B0609020204030204" pitchFamily="49" charset="0"/>
              </a:rPr>
              <a:t> "PDB01_CLONE" </a:t>
            </a:r>
            <a:r>
              <a:rPr lang="de-DE" sz="1000" b="0" dirty="0" err="1">
                <a:latin typeface="Consolas" panose="020B0609020204030204" pitchFamily="49" charset="0"/>
              </a:rPr>
              <a:t>plugged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successfully</a:t>
            </a:r>
            <a:r>
              <a:rPr lang="de-DE" sz="1000" b="0" dirty="0"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de-DE" sz="1000" b="0" dirty="0">
                <a:latin typeface="Consolas" panose="020B0609020204030204" pitchFamily="49" charset="0"/>
              </a:rPr>
              <a:t>Look at </a:t>
            </a:r>
            <a:r>
              <a:rPr lang="de-DE" sz="1000" b="0" dirty="0" err="1">
                <a:latin typeface="Consolas" panose="020B0609020204030204" pitchFamily="49" charset="0"/>
              </a:rPr>
              <a:t>the</a:t>
            </a:r>
            <a:r>
              <a:rPr lang="de-DE" sz="1000" b="0" dirty="0">
                <a:latin typeface="Consolas" panose="020B0609020204030204" pitchFamily="49" charset="0"/>
              </a:rPr>
              <a:t> log </a:t>
            </a:r>
            <a:r>
              <a:rPr lang="de-DE" sz="1000" b="0" dirty="0" err="1">
                <a:latin typeface="Consolas" panose="020B0609020204030204" pitchFamily="49" charset="0"/>
              </a:rPr>
              <a:t>file</a:t>
            </a:r>
            <a:r>
              <a:rPr lang="de-DE" sz="1000" b="0" dirty="0">
                <a:latin typeface="Consolas" panose="020B0609020204030204" pitchFamily="49" charset="0"/>
              </a:rPr>
              <a:t> "/u00/</a:t>
            </a:r>
            <a:r>
              <a:rPr lang="de-DE" sz="1000" b="0" dirty="0" err="1">
                <a:latin typeface="Consolas" panose="020B0609020204030204" pitchFamily="49" charset="0"/>
              </a:rPr>
              <a:t>app</a:t>
            </a:r>
            <a:r>
              <a:rPr lang="de-DE" sz="1000" b="0" dirty="0">
                <a:latin typeface="Consolas" panose="020B0609020204030204" pitchFamily="49" charset="0"/>
              </a:rPr>
              <a:t>/</a:t>
            </a:r>
            <a:r>
              <a:rPr lang="de-DE" sz="1000" b="0" dirty="0" err="1">
                <a:latin typeface="Consolas" panose="020B0609020204030204" pitchFamily="49" charset="0"/>
              </a:rPr>
              <a:t>oracle</a:t>
            </a:r>
            <a:r>
              <a:rPr lang="de-DE" sz="1000" b="0" dirty="0">
                <a:latin typeface="Consolas" panose="020B0609020204030204" pitchFamily="49" charset="0"/>
              </a:rPr>
              <a:t>/</a:t>
            </a:r>
            <a:r>
              <a:rPr lang="de-DE" sz="1000" b="0" dirty="0" err="1">
                <a:latin typeface="Consolas" panose="020B0609020204030204" pitchFamily="49" charset="0"/>
              </a:rPr>
              <a:t>cfgtoollogs</a:t>
            </a:r>
            <a:r>
              <a:rPr lang="de-DE" sz="1000" b="0" dirty="0">
                <a:latin typeface="Consolas" panose="020B0609020204030204" pitchFamily="49" charset="0"/>
              </a:rPr>
              <a:t>/</a:t>
            </a:r>
            <a:r>
              <a:rPr lang="de-DE" sz="1000" b="0" dirty="0" err="1">
                <a:latin typeface="Consolas" panose="020B0609020204030204" pitchFamily="49" charset="0"/>
              </a:rPr>
              <a:t>dbca</a:t>
            </a:r>
            <a:r>
              <a:rPr lang="de-DE" sz="1000" b="0" dirty="0">
                <a:latin typeface="Consolas" panose="020B0609020204030204" pitchFamily="49" charset="0"/>
              </a:rPr>
              <a:t>/CDB1/PDB01_CLONE/CDB1.log" </a:t>
            </a:r>
            <a:r>
              <a:rPr lang="de-DE" sz="1000" b="0" dirty="0" err="1">
                <a:latin typeface="Consolas" panose="020B0609020204030204" pitchFamily="49" charset="0"/>
              </a:rPr>
              <a:t>for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further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details</a:t>
            </a:r>
            <a:r>
              <a:rPr lang="de-DE" sz="1000" b="0" dirty="0"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de-DE" sz="1000" b="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3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Snapshot Copy 1/2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Instead of copying all datafiles belonging to the PDB, a storage snapshot is used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New PDB depends on the storage snapshot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Unplugging a PDB based on a snapshot is not possible 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Dropping the PDB snapshot is not possible 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Storage snapshots are supported by ACFS, ZFS Storage Appliance and Direct NFS Client storage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 Exadata ASM configured with sparse ASM Grid Disks is also supported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2116100"/>
            <a:ext cx="7714801" cy="421015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CREATE PLUGGABLE DATABASE PDB1 …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SNAPSHOT COPY</a:t>
            </a:r>
            <a:r>
              <a:rPr lang="de-DE" sz="1350" b="0" dirty="0"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1228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Snapshot Copy 2/2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snapshot copy </a:t>
            </a:r>
            <a:r>
              <a:rPr lang="en-US" sz="16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PDB can be materialized </a:t>
            </a:r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remove the dependency to the used storage snapshot</a:t>
            </a:r>
          </a:p>
          <a:p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Storage snapshots are supported by ACFS and ZFS Storage Appliance</a:t>
            </a:r>
          </a:p>
          <a:p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Local file systems, network file systems (NFS) or clustered file systems with enabled </a:t>
            </a:r>
            <a:r>
              <a:rPr lang="en-U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DirectNFS</a:t>
            </a:r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can be used, when they support sparse files</a:t>
            </a:r>
          </a:p>
          <a:p>
            <a:pPr lvl="1"/>
            <a:r>
              <a:rPr lang="en-U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Initialization parameter CLONEDB must be set to TRUE</a:t>
            </a:r>
          </a:p>
          <a:p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515934"/>
            <a:ext cx="7714801" cy="421015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ALTER PLUGGABLE DATABASE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MATERIALIZE</a:t>
            </a:r>
            <a:r>
              <a:rPr lang="de-DE" sz="1350" b="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8410ED66-8883-44B7-AAE5-8E035E20984D}"/>
              </a:ext>
            </a:extLst>
          </p:cNvPr>
          <p:cNvSpPr txBox="1">
            <a:spLocks/>
          </p:cNvSpPr>
          <p:nvPr/>
        </p:nvSpPr>
        <p:spPr>
          <a:xfrm>
            <a:off x="723600" y="3304422"/>
            <a:ext cx="7714801" cy="421015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ALTER SYSTEM SET 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clonedb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= TRUE </a:t>
            </a:r>
            <a:r>
              <a:rPr lang="de-DE" sz="1350" b="0" dirty="0">
                <a:latin typeface="Consolas" panose="020B0609020204030204" pitchFamily="49" charset="0"/>
              </a:rPr>
              <a:t>SCOPE = SPFILE;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E4A81D-C1E2-44B5-BBD6-7BB5E812F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B6BD775-2807-4BF6-A0C8-74467A2C957F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 local file systems, PDB must be read-only during snapshot clone (&lt; 19c).</a:t>
            </a:r>
          </a:p>
        </p:txBody>
      </p:sp>
    </p:spTree>
    <p:extLst>
      <p:ext uri="{BB962C8B-B14F-4D97-AF65-F5344CB8AC3E}">
        <p14:creationId xmlns:p14="http://schemas.microsoft.com/office/powerpoint/2010/main" val="135974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Remote </a:t>
            </a:r>
            <a:r>
              <a:rPr lang="de-DE" dirty="0" err="1"/>
              <a:t>Cloning</a:t>
            </a:r>
            <a:r>
              <a:rPr lang="de-DE" dirty="0"/>
              <a:t> 1/2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Clones an existing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PDB of a remote CDB into the local CDB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Cloning a non-CDB into a PDB is also possible when the source database is 12c or higher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Database Link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used to connect to the remote (non-)CDB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Remote user can be either a common or local user (in the target PDB)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Minimum privileges: CREATE SESSION, CREATE PLUGGABLE DATABASE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Example: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 keyword AS PROXY to create a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Proxy PDB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(Oracle 12c Release 2)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2895099"/>
            <a:ext cx="7714801" cy="626462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CREATE PLUGGABLE DATABASE PDB1_CLONE FROM PDB1@SOURCE_PDB;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ALTER PLUGGABLE DATABASE PDB1_CLONE OPEN;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BE4A-1E3C-4B7B-9E1C-76C5AEC47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E356ECB-84C9-4756-9E99-CEBD1570B079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de-DE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After </a:t>
            </a:r>
            <a:r>
              <a:rPr lang="de-DE" sz="15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cloning</a:t>
            </a:r>
            <a:r>
              <a:rPr lang="de-DE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non-CDB </a:t>
            </a:r>
            <a:r>
              <a:rPr lang="de-DE" sz="15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run</a:t>
            </a:r>
            <a:r>
              <a:rPr lang="de-DE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1500" dirty="0">
                <a:latin typeface="Consolas" panose="020B0609020204030204" pitchFamily="49" charset="0"/>
                <a:ea typeface="Open Sans Light" panose="020B0306030504020204" pitchFamily="34" charset="0"/>
                <a:cs typeface="Open Sans Light" panose="020B0306030504020204" pitchFamily="34" charset="0"/>
              </a:rPr>
              <a:t>$ORACLE_HOME/</a:t>
            </a:r>
            <a:r>
              <a:rPr lang="de-DE" sz="1500" dirty="0" err="1">
                <a:latin typeface="Consolas" panose="020B0609020204030204" pitchFamily="49" charset="0"/>
                <a:ea typeface="Open Sans Light" panose="020B0306030504020204" pitchFamily="34" charset="0"/>
                <a:cs typeface="Open Sans Light" panose="020B0306030504020204" pitchFamily="34" charset="0"/>
              </a:rPr>
              <a:t>rdbms</a:t>
            </a:r>
            <a:r>
              <a:rPr lang="de-DE" sz="1500" dirty="0">
                <a:latin typeface="Consolas" panose="020B0609020204030204" pitchFamily="49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de-DE" sz="1500" dirty="0" err="1">
                <a:latin typeface="Consolas" panose="020B0609020204030204" pitchFamily="49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admin</a:t>
            </a:r>
            <a:r>
              <a:rPr lang="de-DE" sz="1500" dirty="0">
                <a:latin typeface="Consolas" panose="020B0609020204030204" pitchFamily="49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r>
              <a:rPr lang="de-DE" sz="1500" dirty="0" err="1">
                <a:latin typeface="Consolas" panose="020B0609020204030204" pitchFamily="49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noncdb_to_pdb.sql</a:t>
            </a:r>
            <a:r>
              <a:rPr lang="de-DE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15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</a:t>
            </a:r>
            <a:r>
              <a:rPr lang="de-DE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upgrade </a:t>
            </a:r>
            <a:r>
              <a:rPr lang="de-DE" sz="15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de-DE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Data Dictionary </a:t>
            </a:r>
            <a:r>
              <a:rPr lang="de-DE" sz="15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</a:t>
            </a:r>
            <a:r>
              <a:rPr lang="de-DE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15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lang="de-DE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15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new</a:t>
            </a:r>
            <a:r>
              <a:rPr lang="de-DE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PDB (&lt; 21c, Replay Upgrade).</a:t>
            </a:r>
          </a:p>
        </p:txBody>
      </p:sp>
    </p:spTree>
    <p:extLst>
      <p:ext uri="{BB962C8B-B14F-4D97-AF65-F5344CB8AC3E}">
        <p14:creationId xmlns:p14="http://schemas.microsoft.com/office/powerpoint/2010/main" val="741408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Remote </a:t>
            </a:r>
            <a:r>
              <a:rPr lang="de-DE" dirty="0" err="1"/>
              <a:t>Cloning</a:t>
            </a:r>
            <a:r>
              <a:rPr lang="de-DE" dirty="0"/>
              <a:t> 2/2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19c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 remote clone can be created with the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DBCA in silent mode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213654"/>
            <a:ext cx="7714801" cy="2122771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$&gt; </a:t>
            </a:r>
            <a:r>
              <a:rPr lang="de-DE" sz="1350" b="0" dirty="0" err="1">
                <a:latin typeface="Consolas" panose="020B0609020204030204" pitchFamily="49" charset="0"/>
              </a:rPr>
              <a:t>dbca</a:t>
            </a:r>
            <a:r>
              <a:rPr lang="de-DE" sz="1350" b="0" dirty="0">
                <a:latin typeface="Consolas" panose="020B0609020204030204" pitchFamily="49" charset="0"/>
              </a:rPr>
              <a:t> -</a:t>
            </a:r>
            <a:r>
              <a:rPr lang="de-DE" sz="1350" b="0" dirty="0" err="1">
                <a:latin typeface="Consolas" panose="020B0609020204030204" pitchFamily="49" charset="0"/>
              </a:rPr>
              <a:t>silent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-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createPluggableDatabase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</a:t>
            </a:r>
            <a:r>
              <a:rPr lang="de-DE" sz="1350" b="0" dirty="0">
                <a:latin typeface="Consolas" panose="020B0609020204030204" pitchFamily="49" charset="0"/>
              </a:rPr>
              <a:t>-</a:t>
            </a:r>
            <a:r>
              <a:rPr lang="de-DE" sz="1350" b="0" dirty="0" err="1">
                <a:latin typeface="Consolas" panose="020B0609020204030204" pitchFamily="49" charset="0"/>
              </a:rPr>
              <a:t>sourceDB</a:t>
            </a:r>
            <a:r>
              <a:rPr lang="de-DE" sz="1350" b="0" dirty="0">
                <a:latin typeface="Consolas" panose="020B0609020204030204" pitchFamily="49" charset="0"/>
              </a:rPr>
              <a:t> CDB2 -</a:t>
            </a:r>
            <a:r>
              <a:rPr lang="de-DE" sz="1350" b="0" dirty="0" err="1">
                <a:latin typeface="Consolas" panose="020B0609020204030204" pitchFamily="49" charset="0"/>
              </a:rPr>
              <a:t>pdbName</a:t>
            </a:r>
            <a:r>
              <a:rPr lang="de-DE" sz="1350" b="0" dirty="0">
                <a:latin typeface="Consolas" panose="020B0609020204030204" pitchFamily="49" charset="0"/>
              </a:rPr>
              <a:t> PDB01_CLONE \ 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  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-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createFromRemotePDB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</a:t>
            </a:r>
            <a:r>
              <a:rPr lang="de-DE" sz="1350" b="0" dirty="0">
                <a:latin typeface="Consolas" panose="020B0609020204030204" pitchFamily="49" charset="0"/>
              </a:rPr>
              <a:t>-</a:t>
            </a:r>
            <a:r>
              <a:rPr lang="de-DE" sz="1350" b="0" dirty="0" err="1">
                <a:latin typeface="Consolas" panose="020B0609020204030204" pitchFamily="49" charset="0"/>
              </a:rPr>
              <a:t>remotePDBName</a:t>
            </a:r>
            <a:r>
              <a:rPr lang="de-DE" sz="1350" b="0" dirty="0">
                <a:latin typeface="Consolas" panose="020B0609020204030204" pitchFamily="49" charset="0"/>
              </a:rPr>
              <a:t> PDB01 -</a:t>
            </a:r>
            <a:r>
              <a:rPr lang="de-DE" sz="1350" b="0" dirty="0" err="1">
                <a:latin typeface="Consolas" panose="020B0609020204030204" pitchFamily="49" charset="0"/>
              </a:rPr>
              <a:t>remoteDBConnString</a:t>
            </a:r>
            <a:r>
              <a:rPr lang="de-DE" sz="1350" b="0" dirty="0">
                <a:latin typeface="Consolas" panose="020B0609020204030204" pitchFamily="49" charset="0"/>
              </a:rPr>
              <a:t> "CDB1.world" \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   -</a:t>
            </a:r>
            <a:r>
              <a:rPr lang="de-DE" sz="1350" b="0" dirty="0" err="1">
                <a:latin typeface="Consolas" panose="020B0609020204030204" pitchFamily="49" charset="0"/>
              </a:rPr>
              <a:t>remoteDBSYSDBAUserName</a:t>
            </a:r>
            <a:r>
              <a:rPr lang="de-DE" sz="1350" b="0" dirty="0">
                <a:latin typeface="Consolas" panose="020B0609020204030204" pitchFamily="49" charset="0"/>
              </a:rPr>
              <a:t> SYS -</a:t>
            </a:r>
            <a:r>
              <a:rPr lang="de-DE" sz="1350" b="0" dirty="0" err="1">
                <a:latin typeface="Consolas" panose="020B0609020204030204" pitchFamily="49" charset="0"/>
              </a:rPr>
              <a:t>remoteDBSYSDBAUserPassword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  <a:r>
              <a:rPr lang="de-DE" sz="1350" b="0" dirty="0" err="1">
                <a:latin typeface="Consolas" panose="020B0609020204030204" pitchFamily="49" charset="0"/>
              </a:rPr>
              <a:t>manager</a:t>
            </a:r>
            <a:r>
              <a:rPr lang="de-DE" sz="1350" b="0" dirty="0">
                <a:latin typeface="Consolas" panose="020B0609020204030204" pitchFamily="49" charset="0"/>
              </a:rPr>
              <a:t> \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   -</a:t>
            </a:r>
            <a:r>
              <a:rPr lang="de-DE" sz="1350" b="0" dirty="0" err="1">
                <a:latin typeface="Consolas" panose="020B0609020204030204" pitchFamily="49" charset="0"/>
              </a:rPr>
              <a:t>dbLinkUsername</a:t>
            </a:r>
            <a:r>
              <a:rPr lang="de-DE" sz="1350" b="0" dirty="0">
                <a:latin typeface="Consolas" panose="020B0609020204030204" pitchFamily="49" charset="0"/>
              </a:rPr>
              <a:t> SYSTEM -</a:t>
            </a:r>
            <a:r>
              <a:rPr lang="de-DE" sz="1350" b="0" dirty="0" err="1">
                <a:latin typeface="Consolas" panose="020B0609020204030204" pitchFamily="49" charset="0"/>
              </a:rPr>
              <a:t>dbLinkUserPassword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  <a:r>
              <a:rPr lang="de-DE" sz="1350" b="0" dirty="0" err="1">
                <a:latin typeface="Consolas" panose="020B0609020204030204" pitchFamily="49" charset="0"/>
              </a:rPr>
              <a:t>manager</a:t>
            </a:r>
            <a:endParaRPr lang="de-DE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de-DE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00" b="0" dirty="0" err="1">
                <a:latin typeface="Consolas" panose="020B0609020204030204" pitchFamily="49" charset="0"/>
              </a:rPr>
              <a:t>Prepare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for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db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operation</a:t>
            </a:r>
            <a:endParaRPr lang="de-DE" sz="10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00" b="0" dirty="0">
                <a:latin typeface="Consolas" panose="020B0609020204030204" pitchFamily="49" charset="0"/>
              </a:rPr>
              <a:t>50% </a:t>
            </a:r>
            <a:r>
              <a:rPr lang="de-DE" sz="1000" b="0" dirty="0" err="1">
                <a:latin typeface="Consolas" panose="020B0609020204030204" pitchFamily="49" charset="0"/>
              </a:rPr>
              <a:t>complete</a:t>
            </a:r>
            <a:endParaRPr lang="de-DE" sz="10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00" b="0" dirty="0">
                <a:latin typeface="Consolas" panose="020B0609020204030204" pitchFamily="49" charset="0"/>
              </a:rPr>
              <a:t>Create </a:t>
            </a:r>
            <a:r>
              <a:rPr lang="de-DE" sz="1000" b="0" dirty="0" err="1">
                <a:latin typeface="Consolas" panose="020B0609020204030204" pitchFamily="49" charset="0"/>
              </a:rPr>
              <a:t>pluggable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database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using</a:t>
            </a:r>
            <a:r>
              <a:rPr lang="de-DE" sz="1000" b="0" dirty="0">
                <a:latin typeface="Consolas" panose="020B0609020204030204" pitchFamily="49" charset="0"/>
              </a:rPr>
              <a:t> remote </a:t>
            </a:r>
            <a:r>
              <a:rPr lang="de-DE" sz="1000" b="0" dirty="0" err="1">
                <a:latin typeface="Consolas" panose="020B0609020204030204" pitchFamily="49" charset="0"/>
              </a:rPr>
              <a:t>clone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operation</a:t>
            </a:r>
            <a:endParaRPr lang="de-DE" sz="10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00" b="0" dirty="0">
                <a:latin typeface="Consolas" panose="020B0609020204030204" pitchFamily="49" charset="0"/>
              </a:rPr>
              <a:t>100% </a:t>
            </a:r>
            <a:r>
              <a:rPr lang="de-DE" sz="1000" b="0" dirty="0" err="1">
                <a:latin typeface="Consolas" panose="020B0609020204030204" pitchFamily="49" charset="0"/>
              </a:rPr>
              <a:t>complete</a:t>
            </a:r>
            <a:endParaRPr lang="de-DE" sz="100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000" b="0" dirty="0" err="1">
                <a:latin typeface="Consolas" panose="020B0609020204030204" pitchFamily="49" charset="0"/>
              </a:rPr>
              <a:t>Pluggable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database</a:t>
            </a:r>
            <a:r>
              <a:rPr lang="de-DE" sz="1000" b="0" dirty="0">
                <a:latin typeface="Consolas" panose="020B0609020204030204" pitchFamily="49" charset="0"/>
              </a:rPr>
              <a:t> "PDB01_CLONE" </a:t>
            </a:r>
            <a:r>
              <a:rPr lang="de-DE" sz="1000" b="0" dirty="0" err="1">
                <a:latin typeface="Consolas" panose="020B0609020204030204" pitchFamily="49" charset="0"/>
              </a:rPr>
              <a:t>plugged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successfully</a:t>
            </a:r>
            <a:r>
              <a:rPr lang="de-DE" sz="1000" b="0" dirty="0"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de-DE" sz="1000" b="0" dirty="0">
                <a:latin typeface="Consolas" panose="020B0609020204030204" pitchFamily="49" charset="0"/>
              </a:rPr>
              <a:t>Look at </a:t>
            </a:r>
            <a:r>
              <a:rPr lang="de-DE" sz="1000" b="0" dirty="0" err="1">
                <a:latin typeface="Consolas" panose="020B0609020204030204" pitchFamily="49" charset="0"/>
              </a:rPr>
              <a:t>the</a:t>
            </a:r>
            <a:r>
              <a:rPr lang="de-DE" sz="1000" b="0" dirty="0">
                <a:latin typeface="Consolas" panose="020B0609020204030204" pitchFamily="49" charset="0"/>
              </a:rPr>
              <a:t> log </a:t>
            </a:r>
            <a:r>
              <a:rPr lang="de-DE" sz="1000" b="0" dirty="0" err="1">
                <a:latin typeface="Consolas" panose="020B0609020204030204" pitchFamily="49" charset="0"/>
              </a:rPr>
              <a:t>file</a:t>
            </a:r>
            <a:r>
              <a:rPr lang="de-DE" sz="1000" b="0" dirty="0">
                <a:latin typeface="Consolas" panose="020B0609020204030204" pitchFamily="49" charset="0"/>
              </a:rPr>
              <a:t> "/u00/</a:t>
            </a:r>
            <a:r>
              <a:rPr lang="de-DE" sz="1000" b="0" dirty="0" err="1">
                <a:latin typeface="Consolas" panose="020B0609020204030204" pitchFamily="49" charset="0"/>
              </a:rPr>
              <a:t>app</a:t>
            </a:r>
            <a:r>
              <a:rPr lang="de-DE" sz="1000" b="0" dirty="0">
                <a:latin typeface="Consolas" panose="020B0609020204030204" pitchFamily="49" charset="0"/>
              </a:rPr>
              <a:t>/</a:t>
            </a:r>
            <a:r>
              <a:rPr lang="de-DE" sz="1000" b="0" dirty="0" err="1">
                <a:latin typeface="Consolas" panose="020B0609020204030204" pitchFamily="49" charset="0"/>
              </a:rPr>
              <a:t>oracle</a:t>
            </a:r>
            <a:r>
              <a:rPr lang="de-DE" sz="1000" b="0" dirty="0">
                <a:latin typeface="Consolas" panose="020B0609020204030204" pitchFamily="49" charset="0"/>
              </a:rPr>
              <a:t>/</a:t>
            </a:r>
            <a:r>
              <a:rPr lang="de-DE" sz="1000" b="0" dirty="0" err="1">
                <a:latin typeface="Consolas" panose="020B0609020204030204" pitchFamily="49" charset="0"/>
              </a:rPr>
              <a:t>cfgtoollogs</a:t>
            </a:r>
            <a:r>
              <a:rPr lang="de-DE" sz="1000" b="0" dirty="0">
                <a:latin typeface="Consolas" panose="020B0609020204030204" pitchFamily="49" charset="0"/>
              </a:rPr>
              <a:t>/</a:t>
            </a:r>
            <a:r>
              <a:rPr lang="de-DE" sz="1000" b="0" dirty="0" err="1">
                <a:latin typeface="Consolas" panose="020B0609020204030204" pitchFamily="49" charset="0"/>
              </a:rPr>
              <a:t>dbca</a:t>
            </a:r>
            <a:r>
              <a:rPr lang="de-DE" sz="1000" b="0" dirty="0">
                <a:latin typeface="Consolas" panose="020B0609020204030204" pitchFamily="49" charset="0"/>
              </a:rPr>
              <a:t>/CDB2/PDB01_CLONE/CDB21.log" </a:t>
            </a:r>
            <a:r>
              <a:rPr lang="de-DE" sz="1000" b="0" dirty="0" err="1">
                <a:latin typeface="Consolas" panose="020B0609020204030204" pitchFamily="49" charset="0"/>
              </a:rPr>
              <a:t>for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further</a:t>
            </a:r>
            <a:r>
              <a:rPr lang="de-DE" sz="1000" b="0" dirty="0">
                <a:latin typeface="Consolas" panose="020B0609020204030204" pitchFamily="49" charset="0"/>
              </a:rPr>
              <a:t> </a:t>
            </a:r>
            <a:r>
              <a:rPr lang="de-DE" sz="1000" b="0" dirty="0" err="1">
                <a:latin typeface="Consolas" panose="020B0609020204030204" pitchFamily="49" charset="0"/>
              </a:rPr>
              <a:t>details</a:t>
            </a:r>
            <a:r>
              <a:rPr lang="de-DE" sz="1000" b="0" dirty="0"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de-DE" sz="1350" b="0" dirty="0"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BE4A-1E3C-4B7B-9E1C-76C5AEC47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E356ECB-84C9-4756-9E99-CEBD1570B079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 not use SYS as user for the database link.</a:t>
            </a:r>
          </a:p>
        </p:txBody>
      </p:sp>
      <p:sp>
        <p:nvSpPr>
          <p:cNvPr id="9" name="Sprechblase: rechteckig mit abgerundeten Ecken 10">
            <a:extLst>
              <a:ext uri="{FF2B5EF4-FFF2-40B4-BE49-F238E27FC236}">
                <a16:creationId xmlns:a16="http://schemas.microsoft.com/office/drawing/2014/main" id="{C7A00CDB-7283-4B79-961A-A96D9D815A76}"/>
              </a:ext>
            </a:extLst>
          </p:cNvPr>
          <p:cNvSpPr/>
          <p:nvPr/>
        </p:nvSpPr>
        <p:spPr>
          <a:xfrm>
            <a:off x="6873303" y="1980375"/>
            <a:ext cx="1148479" cy="441652"/>
          </a:xfrm>
          <a:prstGeom prst="wedgeRoundRectCallout">
            <a:avLst>
              <a:gd name="adj1" fmla="val 1749"/>
              <a:gd name="adj2" fmla="val -106377"/>
              <a:gd name="adj3" fmla="val 16667"/>
            </a:avLst>
          </a:prstGeom>
          <a:solidFill>
            <a:srgbClr val="1E2846"/>
          </a:solidFill>
          <a:ln>
            <a:solidFill>
              <a:srgbClr val="1E284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TNS Alias </a:t>
            </a:r>
            <a:r>
              <a:rPr lang="de-DE" sz="1200" dirty="0" err="1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or</a:t>
            </a:r>
            <a:r>
              <a:rPr lang="de-DE" sz="12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EZCONNECT</a:t>
            </a:r>
          </a:p>
        </p:txBody>
      </p:sp>
    </p:spTree>
    <p:extLst>
      <p:ext uri="{BB962C8B-B14F-4D97-AF65-F5344CB8AC3E}">
        <p14:creationId xmlns:p14="http://schemas.microsoft.com/office/powerpoint/2010/main" val="1212131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5EA8B97F-AFD1-403F-874E-4E5FEE9CE43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8975" y="2253773"/>
            <a:ext cx="7766050" cy="39211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sz="3600" b="1" cap="all" dirty="0">
                <a:solidFill>
                  <a:schemeClr val="bg1"/>
                </a:solidFill>
                <a:latin typeface="Montserrat-SemiBold"/>
              </a:rPr>
              <a:t>PDB </a:t>
            </a:r>
            <a:r>
              <a:rPr lang="de-DE" sz="3600" b="1" cap="all" dirty="0" err="1">
                <a:solidFill>
                  <a:schemeClr val="bg1"/>
                </a:solidFill>
                <a:latin typeface="Montserrat-SemiBold"/>
              </a:rPr>
              <a:t>Unplug</a:t>
            </a:r>
            <a:r>
              <a:rPr lang="de-DE" sz="3600" b="1" cap="all" dirty="0">
                <a:solidFill>
                  <a:schemeClr val="bg1"/>
                </a:solidFill>
                <a:latin typeface="Montserrat-SemiBold"/>
              </a:rPr>
              <a:t> / Plug-in</a:t>
            </a:r>
            <a:endParaRPr lang="de-CH" sz="3600" b="1" cap="all" dirty="0">
              <a:solidFill>
                <a:schemeClr val="bg1"/>
              </a:solidFill>
              <a:latin typeface="Montserrat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21383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PDB </a:t>
            </a:r>
            <a:r>
              <a:rPr lang="de-DE" dirty="0" err="1"/>
              <a:t>Unplug</a:t>
            </a:r>
            <a:r>
              <a:rPr lang="de-DE" dirty="0"/>
              <a:t> 1/2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Disassociates a PDB from its CDB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unplugged PDB is still part of the CDB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its backup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only operation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an unplugged PDB is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DROP PLUGGABLE DATABASE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Easy way to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move one PDB to another CDB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 as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archive solution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instead of a final Data Pump dump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 unplugged PDB can be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used as base for new PDBs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Two ways to unplug a PDB, depending on the used file extension</a:t>
            </a:r>
          </a:p>
          <a:p>
            <a:pPr lvl="1"/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XML Metadata File: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XML Manifest and Datafiles must be copied separately</a:t>
            </a:r>
          </a:p>
          <a:p>
            <a:pPr lvl="1"/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PDB Archive File: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Compressed archive with XML Manifest and Datafiles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72EAE-8BF4-4E93-83BD-01A7EC84E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20AE0E9-FC13-470D-B165-398A0BCE5F3D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PDB Archive Files were introduced with Oracle 12c Release 2. Usage requires additional time and CPU resources.</a:t>
            </a:r>
          </a:p>
        </p:txBody>
      </p:sp>
    </p:spTree>
    <p:extLst>
      <p:ext uri="{BB962C8B-B14F-4D97-AF65-F5344CB8AC3E}">
        <p14:creationId xmlns:p14="http://schemas.microsoft.com/office/powerpoint/2010/main" val="340425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PDB </a:t>
            </a:r>
            <a:r>
              <a:rPr lang="de-DE" dirty="0" err="1"/>
              <a:t>Unplug</a:t>
            </a:r>
            <a:r>
              <a:rPr lang="de-DE" dirty="0"/>
              <a:t> 2/2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</a:t>
            </a:r>
            <a:endParaRPr lang="en-US" sz="15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213654"/>
            <a:ext cx="7714801" cy="1688873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ALTER PLUGGABLE DATABASE PDB1 CLOSE IMMEDIATE INSTANCES = ALL;</a:t>
            </a:r>
          </a:p>
          <a:p>
            <a:pPr>
              <a:lnSpc>
                <a:spcPct val="100000"/>
              </a:lnSpc>
            </a:pPr>
            <a:endParaRPr lang="de-DE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350" b="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-- XML </a:t>
            </a:r>
            <a:r>
              <a:rPr lang="de-DE" sz="1350" b="0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Metadata</a:t>
            </a:r>
            <a:r>
              <a:rPr lang="de-DE" sz="1350" b="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File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ALTER PLUGGABLE DATABASE PDB1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UNPLUG INTO </a:t>
            </a:r>
            <a:r>
              <a:rPr lang="de-DE" sz="1350" b="0" dirty="0">
                <a:latin typeface="Consolas" panose="020B0609020204030204" pitchFamily="49" charset="0"/>
              </a:rPr>
              <a:t>'/</a:t>
            </a:r>
            <a:r>
              <a:rPr lang="de-DE" sz="1350" b="0" dirty="0" err="1">
                <a:latin typeface="Consolas" panose="020B0609020204030204" pitchFamily="49" charset="0"/>
              </a:rPr>
              <a:t>stage</a:t>
            </a:r>
            <a:r>
              <a:rPr lang="de-DE" sz="1350" b="0" dirty="0">
                <a:latin typeface="Consolas" panose="020B0609020204030204" pitchFamily="49" charset="0"/>
              </a:rPr>
              <a:t>/pdb1_20180913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.xml</a:t>
            </a:r>
            <a:r>
              <a:rPr lang="de-DE" sz="1350" b="0" dirty="0">
                <a:latin typeface="Consolas" panose="020B0609020204030204" pitchFamily="49" charset="0"/>
              </a:rPr>
              <a:t>';</a:t>
            </a:r>
          </a:p>
          <a:p>
            <a:pPr>
              <a:lnSpc>
                <a:spcPct val="100000"/>
              </a:lnSpc>
            </a:pPr>
            <a:endParaRPr lang="de-DE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350" b="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-- PDB Archive File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ALTER PLUGGABLE DATABASE PDB1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UNPLUG INTO </a:t>
            </a:r>
            <a:r>
              <a:rPr lang="de-DE" sz="1350" b="0" dirty="0">
                <a:latin typeface="Consolas" panose="020B0609020204030204" pitchFamily="49" charset="0"/>
              </a:rPr>
              <a:t>'/</a:t>
            </a:r>
            <a:r>
              <a:rPr lang="de-DE" sz="1350" b="0" dirty="0" err="1">
                <a:latin typeface="Consolas" panose="020B0609020204030204" pitchFamily="49" charset="0"/>
              </a:rPr>
              <a:t>stage</a:t>
            </a:r>
            <a:r>
              <a:rPr lang="de-DE" sz="1350" b="0" dirty="0">
                <a:latin typeface="Consolas" panose="020B0609020204030204" pitchFamily="49" charset="0"/>
              </a:rPr>
              <a:t>/pdb1_20180913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.pdb</a:t>
            </a:r>
            <a:r>
              <a:rPr lang="de-DE" sz="1350" b="0" dirty="0">
                <a:latin typeface="Consolas" panose="020B0609020204030204" pitchFamily="49" charset="0"/>
              </a:rPr>
              <a:t>';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BE4A-1E3C-4B7B-9E1C-76C5AEC47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E356ECB-84C9-4756-9E99-CEBD1570B079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change the file extension from .</a:t>
            </a:r>
            <a:r>
              <a:rPr lang="en-US" sz="15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pdb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to .zip and extract all files (XML File, Datafiles) with an unzip tool.</a:t>
            </a:r>
          </a:p>
        </p:txBody>
      </p:sp>
    </p:spTree>
    <p:extLst>
      <p:ext uri="{BB962C8B-B14F-4D97-AF65-F5344CB8AC3E}">
        <p14:creationId xmlns:p14="http://schemas.microsoft.com/office/powerpoint/2010/main" val="1164281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PDB Plug-in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Creates a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new PDB based on the unplugged PDB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Datafiles are copied (default) or moved to the correct location (</a:t>
            </a:r>
            <a:r>
              <a:rPr lang="en-US" sz="15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e.g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OMF location) or will stay at the current location if NOCOPY is used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Check Plug-in compatibility with DBMS_PDB.CHECK_PLUG_COMPATIBILITY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Violations are visible through PDB_PLUG_IN_VIOLATIONS view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Search for entries with status PENDING, purging was introduced with 18c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2058783"/>
            <a:ext cx="7714801" cy="1197035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-- XML </a:t>
            </a:r>
            <a:r>
              <a:rPr lang="de-DE" sz="1350" b="0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Metadata</a:t>
            </a:r>
            <a:r>
              <a:rPr lang="de-DE" sz="1350" b="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File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CREATE PLUGGABLE DATABASE PDB1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USING</a:t>
            </a:r>
            <a:r>
              <a:rPr lang="de-DE" sz="1350" b="0" dirty="0">
                <a:latin typeface="Consolas" panose="020B0609020204030204" pitchFamily="49" charset="0"/>
              </a:rPr>
              <a:t> '/</a:t>
            </a:r>
            <a:r>
              <a:rPr lang="de-DE" sz="1350" b="0" dirty="0" err="1">
                <a:latin typeface="Consolas" panose="020B0609020204030204" pitchFamily="49" charset="0"/>
              </a:rPr>
              <a:t>stage</a:t>
            </a:r>
            <a:r>
              <a:rPr lang="de-DE" sz="1350" b="0" dirty="0">
                <a:latin typeface="Consolas" panose="020B0609020204030204" pitchFamily="49" charset="0"/>
              </a:rPr>
              <a:t>/pdb1_20180913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.xml</a:t>
            </a:r>
            <a:r>
              <a:rPr lang="de-DE" sz="1350" b="0" dirty="0">
                <a:latin typeface="Consolas" panose="020B0609020204030204" pitchFamily="49" charset="0"/>
              </a:rPr>
              <a:t>' NOCOPY;</a:t>
            </a:r>
          </a:p>
          <a:p>
            <a:pPr>
              <a:lnSpc>
                <a:spcPct val="100000"/>
              </a:lnSpc>
            </a:pPr>
            <a:endParaRPr lang="de-DE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350" b="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-- PDB Archive File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CREATE PLUGGABLE DATABASE PDB1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USING</a:t>
            </a:r>
            <a:r>
              <a:rPr lang="de-DE" sz="1350" b="0" dirty="0">
                <a:latin typeface="Consolas" panose="020B0609020204030204" pitchFamily="49" charset="0"/>
              </a:rPr>
              <a:t> '/</a:t>
            </a:r>
            <a:r>
              <a:rPr lang="de-DE" sz="1350" b="0" dirty="0" err="1">
                <a:latin typeface="Consolas" panose="020B0609020204030204" pitchFamily="49" charset="0"/>
              </a:rPr>
              <a:t>stage</a:t>
            </a:r>
            <a:r>
              <a:rPr lang="de-DE" sz="1350" b="0" dirty="0">
                <a:latin typeface="Consolas" panose="020B0609020204030204" pitchFamily="49" charset="0"/>
              </a:rPr>
              <a:t>/pdb1_20180913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.pdb</a:t>
            </a:r>
            <a:r>
              <a:rPr lang="de-DE" sz="1350" b="0" dirty="0">
                <a:latin typeface="Consolas" panose="020B0609020204030204" pitchFamily="49" charset="0"/>
              </a:rPr>
              <a:t>' MOVE;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BE4A-1E3C-4B7B-9E1C-76C5AEC47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E356ECB-84C9-4756-9E99-CEBD1570B079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AS CLONE to plug in one unplugged PDB multiple times to avoid ORA-65122.</a:t>
            </a:r>
          </a:p>
        </p:txBody>
      </p:sp>
    </p:spTree>
    <p:extLst>
      <p:ext uri="{BB962C8B-B14F-4D97-AF65-F5344CB8AC3E}">
        <p14:creationId xmlns:p14="http://schemas.microsoft.com/office/powerpoint/2010/main" val="299353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652944-B5C8-004E-BCFE-ABE2B475F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7200" y="3477600"/>
            <a:ext cx="4939200" cy="781200"/>
          </a:xfrm>
        </p:spPr>
        <p:txBody>
          <a:bodyPr/>
          <a:lstStyle/>
          <a:p>
            <a:r>
              <a:rPr lang="de-DE" dirty="0"/>
              <a:t>Christian Gohmann</a:t>
            </a:r>
            <a:br>
              <a:rPr lang="de-DE" dirty="0"/>
            </a:br>
            <a:r>
              <a:rPr lang="de-DE" dirty="0" err="1"/>
              <a:t>HrOUG</a:t>
            </a:r>
            <a:r>
              <a:rPr lang="de-DE" dirty="0"/>
              <a:t> Conference, 13. </a:t>
            </a:r>
            <a:r>
              <a:rPr lang="de-DE" dirty="0" err="1"/>
              <a:t>October</a:t>
            </a:r>
            <a:r>
              <a:rPr lang="de-DE" dirty="0"/>
              <a:t> 2021</a:t>
            </a:r>
            <a:endParaRPr lang="de-CH" dirty="0"/>
          </a:p>
          <a:p>
            <a:endParaRPr lang="de-DE" dirty="0"/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A73A5CA5-18D3-1642-A154-C67F652746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800" y="1396800"/>
            <a:ext cx="7362000" cy="1767600"/>
          </a:xfrm>
        </p:spPr>
        <p:txBody>
          <a:bodyPr/>
          <a:lstStyle/>
          <a:p>
            <a:r>
              <a:rPr lang="de-CH" sz="3200" dirty="0" err="1">
                <a:latin typeface="Montserrat" pitchFamily="2" charset="77"/>
              </a:rPr>
              <a:t>One</a:t>
            </a:r>
            <a:r>
              <a:rPr lang="de-CH" sz="3200" dirty="0">
                <a:latin typeface="Montserrat" pitchFamily="2" charset="77"/>
              </a:rPr>
              <a:t> PDB </a:t>
            </a:r>
            <a:r>
              <a:rPr lang="de-CH" sz="3200" dirty="0" err="1">
                <a:latin typeface="Montserrat" pitchFamily="2" charset="77"/>
              </a:rPr>
              <a:t>to</a:t>
            </a:r>
            <a:r>
              <a:rPr lang="de-CH" sz="3200" dirty="0">
                <a:latin typeface="Montserrat" pitchFamily="2" charset="77"/>
              </a:rPr>
              <a:t> </a:t>
            </a:r>
            <a:r>
              <a:rPr lang="de-CH" sz="3200" dirty="0" err="1">
                <a:latin typeface="Montserrat" pitchFamily="2" charset="77"/>
              </a:rPr>
              <a:t>go</a:t>
            </a:r>
            <a:r>
              <a:rPr lang="de-CH" sz="3200" dirty="0">
                <a:latin typeface="Montserrat" pitchFamily="2" charset="77"/>
              </a:rPr>
              <a:t>, </a:t>
            </a:r>
            <a:r>
              <a:rPr lang="de-CH" sz="3200" dirty="0" err="1">
                <a:latin typeface="Montserrat" pitchFamily="2" charset="77"/>
              </a:rPr>
              <a:t>please</a:t>
            </a:r>
            <a:r>
              <a:rPr lang="de-CH" sz="3200" dirty="0">
                <a:latin typeface="Montserrat" pitchFamily="2" charset="77"/>
              </a:rPr>
              <a:t>!</a:t>
            </a:r>
            <a:endParaRPr lang="de-DE" sz="3200" dirty="0">
              <a:latin typeface="Montserrat" pitchFamily="2" charset="77"/>
            </a:endParaRPr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08C3A9A-E6D9-486B-B806-C36E82D9F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034" y="0"/>
            <a:ext cx="3556344" cy="889086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211134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5EA8B97F-AFD1-403F-874E-4E5FEE9CE43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8975" y="2253773"/>
            <a:ext cx="7766050" cy="39211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sz="3600" b="1" cap="all" dirty="0" err="1">
                <a:solidFill>
                  <a:schemeClr val="bg1"/>
                </a:solidFill>
                <a:latin typeface="Montserrat-SemiBold"/>
              </a:rPr>
              <a:t>Refreshable</a:t>
            </a:r>
            <a:r>
              <a:rPr lang="de-DE" sz="3600" b="1" cap="all" dirty="0">
                <a:solidFill>
                  <a:schemeClr val="bg1"/>
                </a:solidFill>
                <a:latin typeface="Montserrat-SemiBold"/>
              </a:rPr>
              <a:t> PDB</a:t>
            </a:r>
            <a:endParaRPr lang="de-CH" sz="3600" b="1" cap="all" dirty="0">
              <a:solidFill>
                <a:schemeClr val="bg1"/>
              </a:solidFill>
              <a:latin typeface="Montserrat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91403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Refreshable</a:t>
            </a:r>
            <a:r>
              <a:rPr lang="de-DE" dirty="0"/>
              <a:t> PDB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Introduced with Oracle 12c Release 2 </a:t>
            </a:r>
            <a:r>
              <a:rPr lang="en-US" sz="1500" dirty="0">
                <a:solidFill>
                  <a:srgbClr val="DC19FF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(Engineered Systems and Cloud only)</a:t>
            </a:r>
          </a:p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Read-only clone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an existing PDB, which is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refreshed in a regular interval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Refreshable PDB must be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closed during each Refresh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Uses a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Database Link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connect to source PDB</a:t>
            </a:r>
          </a:p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Archive Logs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Redo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information are used to synchronize the Refreshable PDB</a:t>
            </a:r>
          </a:p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Role conversion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(switchover) is possible with Oracle 18c, but no direct failover</a:t>
            </a:r>
          </a:p>
          <a:p>
            <a:endParaRPr lang="en-US" sz="17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Last sync of Redo information from source PDB is required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Conversion of a Refreshable PDB to a normal PDB is possible, but not vice-versa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2645523"/>
            <a:ext cx="7714801" cy="616151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ALTER PLUGGABLE DATABASE PDB01 REFRESH MODE MANUAL 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     FROM REFRESH_PDB@TARGET_PDB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SWITCHOVER</a:t>
            </a:r>
            <a:r>
              <a:rPr lang="de-DE" sz="1350" b="0" dirty="0"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BE4A-1E3C-4B7B-9E1C-76C5AEC47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E356ECB-84C9-4756-9E99-CEBD1570B079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Foreign Archive Logs are written to the subdirectory </a:t>
            </a:r>
            <a:r>
              <a:rPr lang="en-US" sz="1500" dirty="0" err="1">
                <a:latin typeface="Consolas" panose="020B0609020204030204" pitchFamily="49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foreign_archivelog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(OMF) within the Fast Recovery Area.</a:t>
            </a:r>
          </a:p>
        </p:txBody>
      </p:sp>
    </p:spTree>
    <p:extLst>
      <p:ext uri="{BB962C8B-B14F-4D97-AF65-F5344CB8AC3E}">
        <p14:creationId xmlns:p14="http://schemas.microsoft.com/office/powerpoint/2010/main" val="2530713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Refresh Modes 1/2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Provide RESFRESH MODE keyword to create a Refreshable PDB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Supported Refresh Modes: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NONE (default, deactivated)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MANUAL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EVERY x MINUTES | HOURS (1 Minute is the lowest possible interval)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174863"/>
            <a:ext cx="7714801" cy="1194957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CREATE PLUGGABLE DATABASE REFRESH_PDB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FROM PDB1@SOURCE_PDB </a:t>
            </a:r>
          </a:p>
          <a:p>
            <a:pPr>
              <a:lnSpc>
                <a:spcPct val="100000"/>
              </a:lnSpc>
            </a:pP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     REFRESH MODE MANUAL</a:t>
            </a:r>
            <a:r>
              <a:rPr lang="de-DE" sz="1350" b="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endParaRPr lang="de-DE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350" b="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-- </a:t>
            </a:r>
            <a:r>
              <a:rPr lang="de-DE" sz="1350" b="0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If</a:t>
            </a:r>
            <a:r>
              <a:rPr lang="de-DE" sz="1350" b="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de-DE" sz="1350" b="0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required</a:t>
            </a:r>
            <a:r>
              <a:rPr lang="de-DE" sz="1350" b="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de-DE" sz="1350" b="0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you</a:t>
            </a:r>
            <a:r>
              <a:rPr lang="de-DE" sz="1350" b="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de-DE" sz="1350" b="0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can</a:t>
            </a:r>
            <a:r>
              <a:rPr lang="de-DE" sz="1350" b="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open </a:t>
            </a:r>
            <a:r>
              <a:rPr lang="de-DE" sz="1350" b="0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the</a:t>
            </a:r>
            <a:r>
              <a:rPr lang="de-DE" sz="1350" b="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de-DE" sz="1350" b="0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Refreshable</a:t>
            </a:r>
            <a:r>
              <a:rPr lang="de-DE" sz="1350" b="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PDB </a:t>
            </a:r>
            <a:r>
              <a:rPr lang="de-DE" sz="1350" b="0" dirty="0" err="1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read-only</a:t>
            </a:r>
            <a:r>
              <a:rPr lang="de-DE" sz="1350" b="0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ALTER PLUGGABLE DATABASE REFRESH_PDB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OPEN READ ONLY</a:t>
            </a:r>
            <a:r>
              <a:rPr lang="de-DE" sz="1350" b="0" dirty="0"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BE4A-1E3C-4B7B-9E1C-76C5AEC47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E356ECB-84C9-4756-9E99-CEBD1570B079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Current configuration is visible in the columns REFRESH_MODE and REFRESH_INTERVAL of DBA_PDBS.</a:t>
            </a:r>
          </a:p>
        </p:txBody>
      </p:sp>
    </p:spTree>
    <p:extLst>
      <p:ext uri="{BB962C8B-B14F-4D97-AF65-F5344CB8AC3E}">
        <p14:creationId xmlns:p14="http://schemas.microsoft.com/office/powerpoint/2010/main" val="1834010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Refresh Modes 2/2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the automatic Refresh, a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DBMS Scheduler Job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created to initiate the Refresh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174863"/>
            <a:ext cx="7714801" cy="1601893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SELECT </a:t>
            </a:r>
            <a:r>
              <a:rPr lang="de-DE" sz="1350" b="0" dirty="0" err="1">
                <a:latin typeface="Consolas" panose="020B0609020204030204" pitchFamily="49" charset="0"/>
              </a:rPr>
              <a:t>owner</a:t>
            </a:r>
            <a:r>
              <a:rPr lang="de-DE" sz="1350" b="0" dirty="0">
                <a:latin typeface="Consolas" panose="020B0609020204030204" pitchFamily="49" charset="0"/>
              </a:rPr>
              <a:t>, </a:t>
            </a:r>
            <a:r>
              <a:rPr lang="de-DE" sz="1350" b="0" dirty="0" err="1">
                <a:latin typeface="Consolas" panose="020B0609020204030204" pitchFamily="49" charset="0"/>
              </a:rPr>
              <a:t>job_name</a:t>
            </a:r>
            <a:r>
              <a:rPr lang="de-DE" sz="1350" b="0" dirty="0">
                <a:latin typeface="Consolas" panose="020B0609020204030204" pitchFamily="49" charset="0"/>
              </a:rPr>
              <a:t>, </a:t>
            </a:r>
            <a:r>
              <a:rPr lang="de-DE" sz="1350" b="0" dirty="0" err="1">
                <a:latin typeface="Consolas" panose="020B0609020204030204" pitchFamily="49" charset="0"/>
              </a:rPr>
              <a:t>repeat_interval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       FROM </a:t>
            </a:r>
            <a:r>
              <a:rPr lang="de-DE" sz="1350" b="0" dirty="0" err="1">
                <a:latin typeface="Consolas" panose="020B0609020204030204" pitchFamily="49" charset="0"/>
              </a:rPr>
              <a:t>dba_scheduler_jobs</a:t>
            </a:r>
            <a:r>
              <a:rPr lang="de-DE" sz="1350" b="0" dirty="0">
                <a:latin typeface="Consolas" panose="020B0609020204030204" pitchFamily="49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      WHERE </a:t>
            </a:r>
            <a:r>
              <a:rPr lang="de-DE" sz="1350" b="0" dirty="0" err="1">
                <a:latin typeface="Consolas" panose="020B0609020204030204" pitchFamily="49" charset="0"/>
              </a:rPr>
              <a:t>job_name</a:t>
            </a:r>
            <a:r>
              <a:rPr lang="de-DE" sz="1350" b="0" dirty="0">
                <a:latin typeface="Consolas" panose="020B0609020204030204" pitchFamily="49" charset="0"/>
              </a:rPr>
              <a:t> like '%REFRESH';</a:t>
            </a:r>
          </a:p>
          <a:p>
            <a:pPr>
              <a:lnSpc>
                <a:spcPct val="100000"/>
              </a:lnSpc>
            </a:pPr>
            <a:endParaRPr lang="de-DE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OWNER JOB_NAME			 REPEAT_INTERVAL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----- ------------------------------- ------------------------------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SYS  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REFRESH_PDB</a:t>
            </a:r>
            <a:r>
              <a:rPr lang="de-DE" sz="1350" b="0" dirty="0">
                <a:latin typeface="Consolas" panose="020B0609020204030204" pitchFamily="49" charset="0"/>
              </a:rPr>
              <a:t>_</a:t>
            </a:r>
            <a:r>
              <a:rPr lang="de-DE" sz="1350" b="0" dirty="0">
                <a:solidFill>
                  <a:srgbClr val="FF2350"/>
                </a:solidFill>
                <a:latin typeface="Consolas" panose="020B0609020204030204" pitchFamily="49" charset="0"/>
              </a:rPr>
              <a:t>4204314029</a:t>
            </a:r>
            <a:r>
              <a:rPr lang="de-DE" sz="1350" b="0" dirty="0">
                <a:latin typeface="Consolas" panose="020B0609020204030204" pitchFamily="49" charset="0"/>
              </a:rPr>
              <a:t>_REFRESH  FREQ = MINUTELY; INTERVAL =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BE4A-1E3C-4B7B-9E1C-76C5AEC47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E356ECB-84C9-4756-9E99-CEBD1570B079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PDB is not closed automatically.</a:t>
            </a:r>
          </a:p>
        </p:txBody>
      </p:sp>
      <p:sp>
        <p:nvSpPr>
          <p:cNvPr id="9" name="Sprechblase: rechteckig mit abgerundeten Ecken 10">
            <a:extLst>
              <a:ext uri="{FF2B5EF4-FFF2-40B4-BE49-F238E27FC236}">
                <a16:creationId xmlns:a16="http://schemas.microsoft.com/office/drawing/2014/main" id="{B6F284EB-E62F-4D0E-BAA0-E2E28291F7CA}"/>
              </a:ext>
            </a:extLst>
          </p:cNvPr>
          <p:cNvSpPr/>
          <p:nvPr/>
        </p:nvSpPr>
        <p:spPr>
          <a:xfrm>
            <a:off x="1228379" y="2814134"/>
            <a:ext cx="1019872" cy="268663"/>
          </a:xfrm>
          <a:prstGeom prst="wedgeRoundRectCallout">
            <a:avLst>
              <a:gd name="adj1" fmla="val 20010"/>
              <a:gd name="adj2" fmla="val -83583"/>
              <a:gd name="adj3" fmla="val 16667"/>
            </a:avLst>
          </a:prstGeom>
          <a:solidFill>
            <a:srgbClr val="DC19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PDB Name</a:t>
            </a:r>
          </a:p>
        </p:txBody>
      </p:sp>
      <p:sp>
        <p:nvSpPr>
          <p:cNvPr id="10" name="Sprechblase: rechteckig mit abgerundeten Ecken 10">
            <a:extLst>
              <a:ext uri="{FF2B5EF4-FFF2-40B4-BE49-F238E27FC236}">
                <a16:creationId xmlns:a16="http://schemas.microsoft.com/office/drawing/2014/main" id="{4C98860E-50E9-4A33-B7E9-70E1B3F15068}"/>
              </a:ext>
            </a:extLst>
          </p:cNvPr>
          <p:cNvSpPr/>
          <p:nvPr/>
        </p:nvSpPr>
        <p:spPr>
          <a:xfrm>
            <a:off x="2596995" y="2820536"/>
            <a:ext cx="1019872" cy="268663"/>
          </a:xfrm>
          <a:prstGeom prst="wedgeRoundRectCallout">
            <a:avLst>
              <a:gd name="adj1" fmla="val -21940"/>
              <a:gd name="adj2" fmla="val -86705"/>
              <a:gd name="adj3" fmla="val 16667"/>
            </a:avLst>
          </a:prstGeom>
          <a:solidFill>
            <a:srgbClr val="FF23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PDB DBID</a:t>
            </a:r>
          </a:p>
        </p:txBody>
      </p:sp>
    </p:spTree>
    <p:extLst>
      <p:ext uri="{BB962C8B-B14F-4D97-AF65-F5344CB8AC3E}">
        <p14:creationId xmlns:p14="http://schemas.microsoft.com/office/powerpoint/2010/main" val="3296265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Alternate Archive Log Source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If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Archive Logs are missing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Refresh will fail with generic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ORA-65345 error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Solutions:</a:t>
            </a:r>
          </a:p>
          <a:p>
            <a:pPr marL="623888" lvl="1" indent="-342900">
              <a:buFont typeface="+mj-lt"/>
              <a:buAutoNum type="arabicPeriod"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Restore Archive Logs on the source site to their original location</a:t>
            </a:r>
          </a:p>
          <a:p>
            <a:pPr marL="623888" lvl="1" indent="-342900">
              <a:buFont typeface="+mj-lt"/>
              <a:buAutoNum type="arabicPeriod"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Set parameter REMOTE_RECOVERY_FILE_DEST within Refreshable PDB to the location of the restored Archive Logs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174863"/>
            <a:ext cx="7714801" cy="402267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it-IT" sz="1350" b="0" dirty="0">
                <a:latin typeface="Consolas" panose="020B0609020204030204" pitchFamily="49" charset="0"/>
              </a:rPr>
              <a:t>ORA-65345: </a:t>
            </a:r>
            <a:r>
              <a:rPr lang="it-IT" sz="1350" b="0" dirty="0" err="1">
                <a:latin typeface="Consolas" panose="020B0609020204030204" pitchFamily="49" charset="0"/>
              </a:rPr>
              <a:t>cannot</a:t>
            </a:r>
            <a:r>
              <a:rPr lang="it-IT" sz="1350" b="0" dirty="0">
                <a:latin typeface="Consolas" panose="020B0609020204030204" pitchFamily="49" charset="0"/>
              </a:rPr>
              <a:t> </a:t>
            </a:r>
            <a:r>
              <a:rPr lang="it-IT" sz="1350" b="0" dirty="0" err="1">
                <a:latin typeface="Consolas" panose="020B0609020204030204" pitchFamily="49" charset="0"/>
              </a:rPr>
              <a:t>refresh</a:t>
            </a:r>
            <a:r>
              <a:rPr lang="it-IT" sz="1350" b="0" dirty="0">
                <a:latin typeface="Consolas" panose="020B0609020204030204" pitchFamily="49" charset="0"/>
              </a:rPr>
              <a:t> </a:t>
            </a:r>
            <a:r>
              <a:rPr lang="it-IT" sz="1350" b="0" dirty="0" err="1">
                <a:latin typeface="Consolas" panose="020B0609020204030204" pitchFamily="49" charset="0"/>
              </a:rPr>
              <a:t>pluggable</a:t>
            </a:r>
            <a:r>
              <a:rPr lang="it-IT" sz="1350" b="0" dirty="0">
                <a:latin typeface="Consolas" panose="020B0609020204030204" pitchFamily="49" charset="0"/>
              </a:rPr>
              <a:t> database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BE4A-1E3C-4B7B-9E1C-76C5AEC47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E356ECB-84C9-4756-9E99-CEBD1570B079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If REMOTE_RECOVERY_FILE_DEST is set, only Archive Logs in the provided location are considered for Recovery.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AA43929-6111-4999-94FC-2419E4B1F85C}"/>
              </a:ext>
            </a:extLst>
          </p:cNvPr>
          <p:cNvSpPr txBox="1">
            <a:spLocks/>
          </p:cNvSpPr>
          <p:nvPr/>
        </p:nvSpPr>
        <p:spPr>
          <a:xfrm>
            <a:off x="1094154" y="2945048"/>
            <a:ext cx="7308401" cy="1023589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it-IT" sz="1350" b="0" dirty="0">
                <a:latin typeface="Consolas" panose="020B0609020204030204" pitchFamily="49" charset="0"/>
              </a:rPr>
              <a:t>SQL&gt; ALTER SESSION SET CONTAINER = REFRESH_PDB;</a:t>
            </a:r>
          </a:p>
          <a:p>
            <a:pPr>
              <a:lnSpc>
                <a:spcPct val="100000"/>
              </a:lnSpc>
            </a:pPr>
            <a:r>
              <a:rPr lang="it-IT" sz="1350" b="0" dirty="0">
                <a:latin typeface="Consolas" panose="020B0609020204030204" pitchFamily="49" charset="0"/>
              </a:rPr>
              <a:t>SQL&gt; ALTER PLUGGABLE DATABASE OPEN READ ONLY;</a:t>
            </a:r>
          </a:p>
          <a:p>
            <a:pPr>
              <a:lnSpc>
                <a:spcPct val="100000"/>
              </a:lnSpc>
            </a:pPr>
            <a:r>
              <a:rPr lang="it-IT" sz="1350" b="0" dirty="0">
                <a:latin typeface="Consolas" panose="020B0609020204030204" pitchFamily="49" charset="0"/>
              </a:rPr>
              <a:t>SQL&gt; ALTER SYSTEM SET </a:t>
            </a:r>
            <a:r>
              <a:rPr lang="it-IT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remote_recovery_file_dest</a:t>
            </a:r>
            <a:r>
              <a:rPr lang="it-IT" sz="1350" dirty="0">
                <a:solidFill>
                  <a:srgbClr val="DC19FF"/>
                </a:solidFill>
                <a:latin typeface="Consolas" panose="020B0609020204030204" pitchFamily="49" charset="0"/>
              </a:rPr>
              <a:t> = '/u01/</a:t>
            </a:r>
            <a:r>
              <a:rPr lang="it-IT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arcs</a:t>
            </a:r>
            <a:r>
              <a:rPr lang="it-IT" sz="1350" dirty="0">
                <a:solidFill>
                  <a:srgbClr val="DC19FF"/>
                </a:solidFill>
                <a:latin typeface="Consolas" panose="020B0609020204030204" pitchFamily="49" charset="0"/>
              </a:rPr>
              <a:t>'</a:t>
            </a:r>
            <a:r>
              <a:rPr lang="it-IT" sz="1350" b="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it-IT" sz="1350" b="0" dirty="0">
                <a:latin typeface="Consolas" panose="020B0609020204030204" pitchFamily="49" charset="0"/>
              </a:rPr>
              <a:t>SQL&gt; ALTER PLUGGABLE DATABASE CLOSE IMMEDIATE;</a:t>
            </a:r>
          </a:p>
        </p:txBody>
      </p:sp>
    </p:spTree>
    <p:extLst>
      <p:ext uri="{BB962C8B-B14F-4D97-AF65-F5344CB8AC3E}">
        <p14:creationId xmlns:p14="http://schemas.microsoft.com/office/powerpoint/2010/main" val="2639653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Refreshable</a:t>
            </a:r>
            <a:r>
              <a:rPr lang="de-DE" dirty="0"/>
              <a:t> PDB - Failover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When you try to do a „Failover“ by deactivating the Refresh Mode for the Refreshable PDB, it will fail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 the help of the REMOTE_RECOVERY_FILE_DEST parameter it is possible to do it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465010"/>
            <a:ext cx="7714801" cy="1023589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SQL&gt; ALTER PLUGGABLE DATABASE </a:t>
            </a:r>
            <a:r>
              <a:rPr lang="en-US" sz="1350" dirty="0">
                <a:solidFill>
                  <a:srgbClr val="DC19FF"/>
                </a:solidFill>
                <a:latin typeface="Consolas" panose="020B0609020204030204" pitchFamily="49" charset="0"/>
              </a:rPr>
              <a:t>REFRESH MODE NONE</a:t>
            </a:r>
            <a:r>
              <a:rPr lang="en-US" sz="1350" b="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ORA-17627: ORA-12514: </a:t>
            </a:r>
            <a:r>
              <a:rPr lang="en-US" sz="1350" b="0" dirty="0" err="1">
                <a:latin typeface="Consolas" panose="020B0609020204030204" pitchFamily="49" charset="0"/>
              </a:rPr>
              <a:t>TNS:listener</a:t>
            </a:r>
            <a:r>
              <a:rPr lang="en-US" sz="1350" b="0" dirty="0">
                <a:latin typeface="Consolas" panose="020B0609020204030204" pitchFamily="49" charset="0"/>
              </a:rPr>
              <a:t> does not currently know of service requested  </a:t>
            </a:r>
          </a:p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           in connect descriptor</a:t>
            </a:r>
          </a:p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ORA-17629: Cannot connect to the remote database server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BE4A-1E3C-4B7B-9E1C-76C5AEC47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E356ECB-84C9-4756-9E99-CEBD1570B079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Because of unpublished Bug 24434583 in 12.2.0.1 reading Archive Logs from the specified location will fail – fixed with 18.1 (Doc ID 2408829.1).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AA43929-6111-4999-94FC-2419E4B1F85C}"/>
              </a:ext>
            </a:extLst>
          </p:cNvPr>
          <p:cNvSpPr txBox="1">
            <a:spLocks/>
          </p:cNvSpPr>
          <p:nvPr/>
        </p:nvSpPr>
        <p:spPr>
          <a:xfrm>
            <a:off x="704850" y="2945048"/>
            <a:ext cx="7697705" cy="1023589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it-IT" sz="1350" b="0" dirty="0">
                <a:latin typeface="Consolas" panose="020B0609020204030204" pitchFamily="49" charset="0"/>
              </a:rPr>
              <a:t>SQL&gt; ALTER SYSTEM SET </a:t>
            </a:r>
            <a:r>
              <a:rPr lang="it-IT" sz="1350" b="0" dirty="0" err="1">
                <a:latin typeface="Consolas" panose="020B0609020204030204" pitchFamily="49" charset="0"/>
              </a:rPr>
              <a:t>remote_recovery_file_dest</a:t>
            </a:r>
            <a:r>
              <a:rPr lang="it-IT" sz="1350" b="0" dirty="0">
                <a:latin typeface="Consolas" panose="020B0609020204030204" pitchFamily="49" charset="0"/>
              </a:rPr>
              <a:t> = </a:t>
            </a:r>
            <a:r>
              <a:rPr lang="it-IT" sz="1350" dirty="0">
                <a:solidFill>
                  <a:srgbClr val="DC19FF"/>
                </a:solidFill>
                <a:latin typeface="Consolas" panose="020B0609020204030204" pitchFamily="49" charset="0"/>
              </a:rPr>
              <a:t>'/u01/</a:t>
            </a:r>
            <a:r>
              <a:rPr lang="it-IT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arcs</a:t>
            </a:r>
            <a:r>
              <a:rPr lang="it-IT" sz="1350" dirty="0">
                <a:solidFill>
                  <a:srgbClr val="DC19FF"/>
                </a:solidFill>
                <a:latin typeface="Consolas" panose="020B0609020204030204" pitchFamily="49" charset="0"/>
              </a:rPr>
              <a:t>'</a:t>
            </a:r>
            <a:r>
              <a:rPr lang="it-IT" sz="1350" b="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it-IT" sz="1350" b="0" dirty="0">
                <a:latin typeface="Consolas" panose="020B0609020204030204" pitchFamily="49" charset="0"/>
              </a:rPr>
              <a:t>SQL&gt; ALTER PLUGGABLE DATABASE CLOSE IMMEDIATE;</a:t>
            </a:r>
          </a:p>
          <a:p>
            <a:pPr>
              <a:lnSpc>
                <a:spcPct val="100000"/>
              </a:lnSpc>
            </a:pPr>
            <a:r>
              <a:rPr lang="it-IT" sz="1350" b="0" dirty="0">
                <a:latin typeface="Consolas" panose="020B0609020204030204" pitchFamily="49" charset="0"/>
              </a:rPr>
              <a:t>SQL&gt; ALTER PLUGGABLE DATABASE REFRESH MODE NONE;</a:t>
            </a:r>
          </a:p>
          <a:p>
            <a:pPr>
              <a:lnSpc>
                <a:spcPct val="100000"/>
              </a:lnSpc>
            </a:pPr>
            <a:r>
              <a:rPr lang="it-IT" sz="1350" b="0" dirty="0">
                <a:latin typeface="Consolas" panose="020B0609020204030204" pitchFamily="49" charset="0"/>
              </a:rPr>
              <a:t>SQL&gt; ALTER PLUGGABLE DATABASE OPEN READ WRITE;</a:t>
            </a:r>
          </a:p>
        </p:txBody>
      </p:sp>
      <p:sp>
        <p:nvSpPr>
          <p:cNvPr id="10" name="Sprechblase: rechteckig mit abgerundeten Ecken 10">
            <a:extLst>
              <a:ext uri="{FF2B5EF4-FFF2-40B4-BE49-F238E27FC236}">
                <a16:creationId xmlns:a16="http://schemas.microsoft.com/office/drawing/2014/main" id="{3409C98A-86EA-43E0-B378-25D7E0C6B87C}"/>
              </a:ext>
            </a:extLst>
          </p:cNvPr>
          <p:cNvSpPr/>
          <p:nvPr/>
        </p:nvSpPr>
        <p:spPr>
          <a:xfrm>
            <a:off x="6424632" y="3276897"/>
            <a:ext cx="1453276" cy="257611"/>
          </a:xfrm>
          <a:prstGeom prst="wedgeRoundRectCallout">
            <a:avLst>
              <a:gd name="adj1" fmla="val -73817"/>
              <a:gd name="adj2" fmla="val -51823"/>
              <a:gd name="adj3" fmla="val 16667"/>
            </a:avLst>
          </a:prstGeom>
          <a:solidFill>
            <a:srgbClr val="DC19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Empty</a:t>
            </a:r>
            <a:r>
              <a:rPr lang="de-DE" sz="12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directory</a:t>
            </a:r>
            <a:endParaRPr lang="de-DE" sz="10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15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5EA8B97F-AFD1-403F-874E-4E5FEE9CE43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8975" y="2253773"/>
            <a:ext cx="7766050" cy="39211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sz="3600" b="1" cap="all" dirty="0">
                <a:solidFill>
                  <a:schemeClr val="bg1"/>
                </a:solidFill>
                <a:latin typeface="Montserrat-SemiBold"/>
              </a:rPr>
              <a:t>Snapshot </a:t>
            </a:r>
            <a:r>
              <a:rPr lang="de-DE" sz="3600" b="1" cap="all" dirty="0" err="1">
                <a:solidFill>
                  <a:schemeClr val="bg1"/>
                </a:solidFill>
                <a:latin typeface="Montserrat-SemiBold"/>
              </a:rPr>
              <a:t>Carousel</a:t>
            </a:r>
            <a:endParaRPr lang="de-CH" sz="3600" b="1" cap="all" dirty="0">
              <a:solidFill>
                <a:schemeClr val="bg1"/>
              </a:solidFill>
              <a:latin typeface="Montserrat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92700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Snapshot </a:t>
            </a:r>
            <a:r>
              <a:rPr lang="de-DE" dirty="0" err="1"/>
              <a:t>Carousel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Introduced with Oracle 18c </a:t>
            </a:r>
            <a:r>
              <a:rPr lang="en-US" sz="1500" dirty="0">
                <a:solidFill>
                  <a:srgbClr val="DC19FF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(Engineered Systems and Cloud only)</a:t>
            </a:r>
          </a:p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Fixed sized set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manually or automatically created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PDB Snapshots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PDB Snapshot is a Point-in-Time copy of a PDB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Internally stored as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PDB Archive Files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System-generated PDB Snapshots names are prefixed with SNAP_</a:t>
            </a:r>
          </a:p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Oldest PDB Snapshot is overwritten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when the configured maximum is reached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Maximum number of kept Snapshots can be configured - but not higher than 8 (default)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3163998"/>
            <a:ext cx="7714801" cy="456031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ALTER PLUGGABLE DATABASE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SET MAX_PDB_SNAPSHOTS = 4</a:t>
            </a:r>
            <a:r>
              <a:rPr lang="de-DE" sz="1350" b="0" dirty="0"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BE4A-1E3C-4B7B-9E1C-76C5AEC47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E356ECB-84C9-4756-9E99-CEBD1570B079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Check CDB_PROPERTIES or DATABASE_PROPERTIES to get the configured value of MAX_PDB_SNAPSHOTS.</a:t>
            </a:r>
          </a:p>
        </p:txBody>
      </p:sp>
    </p:spTree>
    <p:extLst>
      <p:ext uri="{BB962C8B-B14F-4D97-AF65-F5344CB8AC3E}">
        <p14:creationId xmlns:p14="http://schemas.microsoft.com/office/powerpoint/2010/main" val="464648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PDB Snapshot Handling 1/2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Create a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new PDB Snapshot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either with system-generated or user-defined name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Activate automatic creation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new PDB Snapshots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Maximum interval is either 3000 minutes or 2000 hours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Setting Snapshot Mode to NONE deactivates the feature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2947181"/>
            <a:ext cx="7714801" cy="611966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ALTER PLUGGABLE DATABASE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SNAPSHOT MODE EVERY 12 HOURS</a:t>
            </a:r>
            <a:r>
              <a:rPr lang="de-DE" sz="1350" b="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ALTER PLUGGABLE DATABASE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SNAPSHOT MODE NONE</a:t>
            </a:r>
            <a:r>
              <a:rPr lang="de-DE" sz="1350" b="0" dirty="0"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ABE4A-1E3C-4B7B-9E1C-76C5AEC474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E356ECB-84C9-4756-9E99-CEBD1570B079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Information about PDB Snapshots are visible in DBA_PDB_SNAPSHOTS and DBA_PDBS (SNAPSHOT_MODE, SNAPSHOT_INTERVAL).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7A95A4A-A62C-4706-9F23-65BACED16A47}"/>
              </a:ext>
            </a:extLst>
          </p:cNvPr>
          <p:cNvSpPr txBox="1">
            <a:spLocks/>
          </p:cNvSpPr>
          <p:nvPr/>
        </p:nvSpPr>
        <p:spPr>
          <a:xfrm>
            <a:off x="687754" y="1216834"/>
            <a:ext cx="7714801" cy="611966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ALTER PLUGGABLE DATABASE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SNAPSHOT</a:t>
            </a:r>
            <a:r>
              <a:rPr lang="de-DE" sz="1350" b="0" dirty="0"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ALTER PLUGGABLE DATABASE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SNAPSHOT pdb1_snap_20180912</a:t>
            </a:r>
            <a:r>
              <a:rPr lang="de-DE" sz="1350" b="0" dirty="0"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107553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PDB Snapshot Handling 2/2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Create a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PDB based on a PDB Snapshot</a:t>
            </a:r>
          </a:p>
          <a:p>
            <a:endParaRPr lang="en-US" sz="2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Drop all PDB Snapshots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 setting MAX_PDB_SNAPSHOTS to 0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drop specific PDB Snapshots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manually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3126290"/>
            <a:ext cx="7714801" cy="456031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ALTER PLUGGABLE DATABASE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DROP SNAPSHOT pdb1_snap_20180912</a:t>
            </a:r>
            <a:r>
              <a:rPr lang="de-DE" sz="1350" b="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7A95A4A-A62C-4706-9F23-65BACED16A47}"/>
              </a:ext>
            </a:extLst>
          </p:cNvPr>
          <p:cNvSpPr txBox="1">
            <a:spLocks/>
          </p:cNvSpPr>
          <p:nvPr/>
        </p:nvSpPr>
        <p:spPr>
          <a:xfrm>
            <a:off x="687754" y="1216834"/>
            <a:ext cx="7714801" cy="611966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CREATE PLUGGABLE DATABASE PDB1_CLONE FROM PDB1 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    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USING SNAPSHOT pdb1_snap_20180912 </a:t>
            </a:r>
            <a:r>
              <a:rPr lang="de-DE" sz="1350" b="0" dirty="0">
                <a:latin typeface="Consolas" panose="020B0609020204030204" pitchFamily="49" charset="0"/>
              </a:rPr>
              <a:t>[SNAPSHOT COPY];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896EC6F-C6D7-4970-9D08-F4E5CC0C4608}"/>
              </a:ext>
            </a:extLst>
          </p:cNvPr>
          <p:cNvSpPr txBox="1">
            <a:spLocks/>
          </p:cNvSpPr>
          <p:nvPr/>
        </p:nvSpPr>
        <p:spPr>
          <a:xfrm>
            <a:off x="687753" y="2262970"/>
            <a:ext cx="7714801" cy="437136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ALTER PLUGGABLE DATABASE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SET MAX_PDB_SNAPSHOTS = 0</a:t>
            </a:r>
            <a:r>
              <a:rPr lang="de-DE" sz="1350" b="0" dirty="0"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2239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B91BE3-D525-434D-A15B-8DF7320CD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de-DE" dirty="0"/>
              <a:t>HALLO, GRÜEZI, HI! </a:t>
            </a:r>
            <a:endParaRPr lang="de-CH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C7D99FA-DEF9-4EBD-A868-1397E478EC1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Christian Gohmann</a:t>
            </a:r>
          </a:p>
          <a:p>
            <a:endParaRPr lang="de-CH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BA71518-9CED-4A51-BF39-B9FAFCA5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65431" y="1946366"/>
            <a:ext cx="4567929" cy="2531538"/>
          </a:xfrm>
        </p:spPr>
        <p:txBody>
          <a:bodyPr/>
          <a:lstStyle/>
          <a:p>
            <a:pPr marL="269875" indent="-260350"/>
            <a:r>
              <a:rPr lang="en-US" dirty="0"/>
              <a:t>Principal Consultant, Instructor and Tool Owner of </a:t>
            </a:r>
            <a:r>
              <a:rPr lang="en-US" dirty="0" err="1"/>
              <a:t>db</a:t>
            </a:r>
            <a:r>
              <a:rPr lang="en-US" dirty="0"/>
              <a:t>*BACKUP</a:t>
            </a:r>
          </a:p>
          <a:p>
            <a:pPr marL="269875" indent="-260350"/>
            <a:r>
              <a:rPr lang="en-US" dirty="0"/>
              <a:t>Working with Oracle since 2006</a:t>
            </a:r>
          </a:p>
          <a:p>
            <a:pPr marL="269875" indent="-260350"/>
            <a:r>
              <a:rPr lang="en-US" b="0" dirty="0"/>
              <a:t>Focused on High Availability Solutions, Migration Projects, Backup &amp; Recovery and Cloud Technologies</a:t>
            </a:r>
          </a:p>
          <a:p>
            <a:pPr marL="269875" indent="-260350"/>
            <a:r>
              <a:rPr lang="en-US" dirty="0"/>
              <a:t>Oracle ACE</a:t>
            </a:r>
            <a:endParaRPr lang="en-US" b="0" dirty="0"/>
          </a:p>
          <a:p>
            <a:pPr marL="481012" lvl="1" indent="-285750">
              <a:buFont typeface="Courier New" panose="02070309020205020404" pitchFamily="49" charset="0"/>
              <a:buChar char="o"/>
            </a:pPr>
            <a:endParaRPr lang="en-US" b="0" dirty="0"/>
          </a:p>
          <a:p>
            <a:pPr marL="269875" indent="-260350"/>
            <a:endParaRPr lang="en-US" b="0" dirty="0"/>
          </a:p>
          <a:p>
            <a:pPr marL="9525" indent="0">
              <a:buClr>
                <a:srgbClr val="9600FF"/>
              </a:buClr>
              <a:buNone/>
            </a:pPr>
            <a:endParaRPr lang="en-US" b="1" dirty="0">
              <a:solidFill>
                <a:srgbClr val="1E2846"/>
              </a:solidFill>
              <a:latin typeface="Open Sans Light"/>
              <a:ea typeface="Open Sans" panose="020B0606030504020204" pitchFamily="34" charset="0"/>
              <a:cs typeface="Open Sans Light"/>
            </a:endParaRPr>
          </a:p>
          <a:p>
            <a:pPr marL="9525" indent="0">
              <a:buClr>
                <a:srgbClr val="9600FF"/>
              </a:buClr>
              <a:buNone/>
            </a:pPr>
            <a:endParaRPr lang="en-US" b="1" dirty="0">
              <a:solidFill>
                <a:srgbClr val="1E2846"/>
              </a:solidFill>
              <a:latin typeface="Open Sans Light"/>
              <a:ea typeface="Open Sans" panose="020B0606030504020204" pitchFamily="34" charset="0"/>
              <a:cs typeface="Open Sans Light"/>
            </a:endParaRPr>
          </a:p>
          <a:p>
            <a:pPr>
              <a:buClr>
                <a:srgbClr val="9600FF"/>
              </a:buClr>
            </a:pPr>
            <a:endParaRPr lang="de-DE" dirty="0"/>
          </a:p>
          <a:p>
            <a:pPr>
              <a:buClr>
                <a:srgbClr val="9600FF"/>
              </a:buClr>
            </a:pPr>
            <a:endParaRPr lang="de-CH" dirty="0"/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208127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38" name="Bildplatzhalter 37">
            <a:hlinkClick r:id="rId3"/>
            <a:extLst>
              <a:ext uri="{FF2B5EF4-FFF2-40B4-BE49-F238E27FC236}">
                <a16:creationId xmlns:a16="http://schemas.microsoft.com/office/drawing/2014/main" id="{42E95F28-61D3-814D-9AD2-441FFF6B624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91427" y="4205520"/>
            <a:ext cx="412750" cy="412750"/>
          </a:xfrm>
        </p:spPr>
      </p:pic>
      <p:pic>
        <p:nvPicPr>
          <p:cNvPr id="40" name="Bildplatzhalter 39">
            <a:hlinkClick r:id="rId6"/>
            <a:extLst>
              <a:ext uri="{FF2B5EF4-FFF2-40B4-BE49-F238E27FC236}">
                <a16:creationId xmlns:a16="http://schemas.microsoft.com/office/drawing/2014/main" id="{2CB76B4A-639B-364D-918E-C0906D349C9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042089" y="4193945"/>
            <a:ext cx="412750" cy="412750"/>
          </a:xfrm>
        </p:spPr>
      </p:pic>
      <p:pic>
        <p:nvPicPr>
          <p:cNvPr id="36" name="Bildplatzhalter 35">
            <a:hlinkClick r:id="rId9"/>
            <a:extLst>
              <a:ext uri="{FF2B5EF4-FFF2-40B4-BE49-F238E27FC236}">
                <a16:creationId xmlns:a16="http://schemas.microsoft.com/office/drawing/2014/main" id="{D21ED58E-9DA4-8348-A240-E36CED4CC54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4" b="14"/>
          <a:stretch/>
        </p:blipFill>
        <p:spPr>
          <a:xfrm>
            <a:off x="948889" y="4204862"/>
            <a:ext cx="413014" cy="412898"/>
          </a:xfrm>
        </p:spPr>
      </p:pic>
      <p:pic>
        <p:nvPicPr>
          <p:cNvPr id="6" name="Picture Placeholder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D6F2882C-CF48-4AE5-B248-74B3BD3BCDD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6985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Snapshot </a:t>
            </a:r>
            <a:r>
              <a:rPr lang="de-DE" dirty="0" err="1"/>
              <a:t>Creation</a:t>
            </a:r>
            <a:r>
              <a:rPr lang="de-DE" dirty="0"/>
              <a:t> – Behind </a:t>
            </a:r>
            <a:r>
              <a:rPr lang="de-DE" dirty="0" err="1"/>
              <a:t>the</a:t>
            </a:r>
            <a:r>
              <a:rPr lang="de-DE" dirty="0"/>
              <a:t> Scene 1/2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Local Snapshot Clone of the PDB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is created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If SNAPSHOT COPY clause is not supported, a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Local Normal Clone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created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7A95A4A-A62C-4706-9F23-65BACED16A47}"/>
              </a:ext>
            </a:extLst>
          </p:cNvPr>
          <p:cNvSpPr txBox="1">
            <a:spLocks/>
          </p:cNvSpPr>
          <p:nvPr/>
        </p:nvSpPr>
        <p:spPr>
          <a:xfrm>
            <a:off x="687754" y="1216834"/>
            <a:ext cx="7714801" cy="800376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CREATE PLUGGABLE DATABASE "SNAP_2984345588_986670161" FROM "PDB1" 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     CREATE_FILE_DEST = '/u00/</a:t>
            </a:r>
            <a:r>
              <a:rPr lang="de-DE" sz="1350" b="0" dirty="0" err="1">
                <a:latin typeface="Consolas" panose="020B0609020204030204" pitchFamily="49" charset="0"/>
              </a:rPr>
              <a:t>app</a:t>
            </a:r>
            <a:r>
              <a:rPr lang="de-DE" sz="1350" b="0" dirty="0">
                <a:latin typeface="Consolas" panose="020B0609020204030204" pitchFamily="49" charset="0"/>
              </a:rPr>
              <a:t>/</a:t>
            </a:r>
            <a:r>
              <a:rPr lang="de-DE" sz="1350" b="0" dirty="0" err="1">
                <a:latin typeface="Consolas" panose="020B0609020204030204" pitchFamily="49" charset="0"/>
              </a:rPr>
              <a:t>oracle</a:t>
            </a:r>
            <a:r>
              <a:rPr lang="de-DE" sz="1350" b="0" dirty="0">
                <a:latin typeface="Consolas" panose="020B0609020204030204" pitchFamily="49" charset="0"/>
              </a:rPr>
              <a:t>/</a:t>
            </a:r>
            <a:r>
              <a:rPr lang="de-DE" sz="1350" b="0" dirty="0" err="1">
                <a:latin typeface="Consolas" panose="020B0609020204030204" pitchFamily="49" charset="0"/>
              </a:rPr>
              <a:t>oradata</a:t>
            </a:r>
            <a:r>
              <a:rPr lang="de-DE" sz="1350" b="0" dirty="0">
                <a:latin typeface="Consolas" panose="020B0609020204030204" pitchFamily="49" charset="0"/>
              </a:rPr>
              <a:t>'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SNAPSHOT COPY 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     KEYSTORE IDENTIFIED BY EXTERNAL STORE;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896EC6F-C6D7-4970-9D08-F4E5CC0C4608}"/>
              </a:ext>
            </a:extLst>
          </p:cNvPr>
          <p:cNvSpPr txBox="1">
            <a:spLocks/>
          </p:cNvSpPr>
          <p:nvPr/>
        </p:nvSpPr>
        <p:spPr>
          <a:xfrm>
            <a:off x="687753" y="2357239"/>
            <a:ext cx="7714801" cy="769051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CREATE PLUGGABLE DATABASE "SNAP_2984345588_986670161" FROM "PDB1" 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     CREATE_FILE_DEST = '/u00/</a:t>
            </a:r>
            <a:r>
              <a:rPr lang="de-DE" sz="1350" b="0" dirty="0" err="1">
                <a:latin typeface="Consolas" panose="020B0609020204030204" pitchFamily="49" charset="0"/>
              </a:rPr>
              <a:t>app</a:t>
            </a:r>
            <a:r>
              <a:rPr lang="de-DE" sz="1350" b="0" dirty="0">
                <a:latin typeface="Consolas" panose="020B0609020204030204" pitchFamily="49" charset="0"/>
              </a:rPr>
              <a:t>/</a:t>
            </a:r>
            <a:r>
              <a:rPr lang="de-DE" sz="1350" b="0" dirty="0" err="1">
                <a:latin typeface="Consolas" panose="020B0609020204030204" pitchFamily="49" charset="0"/>
              </a:rPr>
              <a:t>oracle</a:t>
            </a:r>
            <a:r>
              <a:rPr lang="de-DE" sz="1350" b="0" dirty="0">
                <a:latin typeface="Consolas" panose="020B0609020204030204" pitchFamily="49" charset="0"/>
              </a:rPr>
              <a:t>/</a:t>
            </a:r>
            <a:r>
              <a:rPr lang="de-DE" sz="1350" b="0" dirty="0" err="1">
                <a:latin typeface="Consolas" panose="020B0609020204030204" pitchFamily="49" charset="0"/>
              </a:rPr>
              <a:t>oradata</a:t>
            </a:r>
            <a:r>
              <a:rPr lang="de-DE" sz="1350" b="0" dirty="0">
                <a:latin typeface="Consolas" panose="020B0609020204030204" pitchFamily="49" charset="0"/>
              </a:rPr>
              <a:t>' 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     KEYSTORE IDENTIFIED BY EXTERNAL STORE;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B44D64-52AB-463D-85FF-DD0DB96B9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3F0A4E3C-C6BB-4EF1-A01E-81E0C6B03AEB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If the used file system does not support a snapshot copy, all datafiles are copied physically.</a:t>
            </a:r>
          </a:p>
        </p:txBody>
      </p:sp>
    </p:spTree>
    <p:extLst>
      <p:ext uri="{BB962C8B-B14F-4D97-AF65-F5344CB8AC3E}">
        <p14:creationId xmlns:p14="http://schemas.microsoft.com/office/powerpoint/2010/main" val="2126100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Snapshot </a:t>
            </a:r>
            <a:r>
              <a:rPr lang="de-DE" dirty="0" err="1"/>
              <a:t>Creation</a:t>
            </a:r>
            <a:r>
              <a:rPr lang="de-DE" dirty="0"/>
              <a:t> – Behind </a:t>
            </a:r>
            <a:r>
              <a:rPr lang="de-DE" dirty="0" err="1"/>
              <a:t>the</a:t>
            </a:r>
            <a:r>
              <a:rPr lang="de-DE" dirty="0"/>
              <a:t> Scene 2/2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3"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PDB clone is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unplugged as PDB Archive File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PDB clone and its datafiles are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dropped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7A95A4A-A62C-4706-9F23-65BACED16A47}"/>
              </a:ext>
            </a:extLst>
          </p:cNvPr>
          <p:cNvSpPr txBox="1">
            <a:spLocks/>
          </p:cNvSpPr>
          <p:nvPr/>
        </p:nvSpPr>
        <p:spPr>
          <a:xfrm>
            <a:off x="687754" y="1216833"/>
            <a:ext cx="7714801" cy="602539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ALTER PLUGGABLE DATABASE "SNAP_2984345588_986670161" </a:t>
            </a:r>
          </a:p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    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UNPLUG INTO '/u00/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app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/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oracle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/</a:t>
            </a:r>
            <a:r>
              <a:rPr lang="de-DE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oradata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/snap_2984345588_5022845.pdb'</a:t>
            </a:r>
            <a:r>
              <a:rPr lang="de-DE" sz="1350" b="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1D11E262-ABD9-4D12-947D-845ECA2DB8F1}"/>
              </a:ext>
            </a:extLst>
          </p:cNvPr>
          <p:cNvSpPr txBox="1">
            <a:spLocks/>
          </p:cNvSpPr>
          <p:nvPr/>
        </p:nvSpPr>
        <p:spPr>
          <a:xfrm>
            <a:off x="687753" y="2400531"/>
            <a:ext cx="7714801" cy="418084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350" b="0" dirty="0">
                <a:latin typeface="Consolas" panose="020B0609020204030204" pitchFamily="49" charset="0"/>
              </a:rPr>
              <a:t>SQL&gt; </a:t>
            </a:r>
            <a:r>
              <a:rPr lang="de-DE" sz="1350" dirty="0">
                <a:solidFill>
                  <a:srgbClr val="DC19FF"/>
                </a:solidFill>
                <a:latin typeface="Consolas" panose="020B0609020204030204" pitchFamily="49" charset="0"/>
              </a:rPr>
              <a:t>DROP PLUGGABLE DATABASE </a:t>
            </a:r>
            <a:r>
              <a:rPr lang="de-DE" sz="1350" b="0" dirty="0">
                <a:latin typeface="Consolas" panose="020B0609020204030204" pitchFamily="49" charset="0"/>
              </a:rPr>
              <a:t>"SNAP_2984345588_986670161" INCLUDING DATAFILES;</a:t>
            </a:r>
          </a:p>
        </p:txBody>
      </p:sp>
    </p:spTree>
    <p:extLst>
      <p:ext uri="{BB962C8B-B14F-4D97-AF65-F5344CB8AC3E}">
        <p14:creationId xmlns:p14="http://schemas.microsoft.com/office/powerpoint/2010/main" val="3347080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5EA8B97F-AFD1-403F-874E-4E5FEE9CE43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8975" y="2253773"/>
            <a:ext cx="7766050" cy="39211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sz="3600" b="1" cap="all" dirty="0">
                <a:solidFill>
                  <a:schemeClr val="bg1"/>
                </a:solidFill>
                <a:latin typeface="Montserrat-SemiBold"/>
              </a:rPr>
              <a:t>RMAN Enhancements</a:t>
            </a:r>
            <a:endParaRPr lang="de-CH" sz="3600" b="1" cap="all" dirty="0">
              <a:solidFill>
                <a:schemeClr val="bg1"/>
              </a:solidFill>
              <a:latin typeface="Montserrat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14584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Duplicate</a:t>
            </a:r>
            <a:r>
              <a:rPr lang="de-DE" dirty="0"/>
              <a:t> </a:t>
            </a:r>
            <a:r>
              <a:rPr lang="de-DE" dirty="0" err="1"/>
              <a:t>Pluggable</a:t>
            </a:r>
            <a:r>
              <a:rPr lang="de-DE" dirty="0"/>
              <a:t> Database 1/2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From 18c onwards, it is possible to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duplicate one PDB using RMAN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Only from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active database duplication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supported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Skipping Tablespaces of the PDB is not supported</a:t>
            </a:r>
          </a:p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REMOTE_RECOVERY_FILE_DEST parameter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must be set on target CDB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Location is used to restore foreign archive logs</a:t>
            </a: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After the duplication, the </a:t>
            </a:r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PDB is opened read-write</a:t>
            </a:r>
          </a:p>
          <a:p>
            <a:pPr marL="0" indent="0">
              <a:buNone/>
            </a:pP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2362720"/>
            <a:ext cx="7714801" cy="456031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SQL&gt; ALTER SYSTEM SET </a:t>
            </a:r>
            <a:r>
              <a:rPr lang="en-US" sz="1350" dirty="0" err="1">
                <a:solidFill>
                  <a:srgbClr val="DC19FF"/>
                </a:solidFill>
                <a:latin typeface="Consolas" panose="020B0609020204030204" pitchFamily="49" charset="0"/>
              </a:rPr>
              <a:t>remote_recovery_file_dest</a:t>
            </a:r>
            <a:r>
              <a:rPr lang="en-US" sz="1350" dirty="0">
                <a:solidFill>
                  <a:srgbClr val="DC19FF"/>
                </a:solidFill>
                <a:latin typeface="Consolas" panose="020B0609020204030204" pitchFamily="49" charset="0"/>
              </a:rPr>
              <a:t> </a:t>
            </a:r>
            <a:r>
              <a:rPr lang="en-US" sz="1350" b="0" dirty="0">
                <a:latin typeface="Consolas" panose="020B0609020204030204" pitchFamily="49" charset="0"/>
              </a:rPr>
              <a:t>= '/u01/</a:t>
            </a:r>
            <a:r>
              <a:rPr lang="en-US" sz="1350" b="0" dirty="0" err="1">
                <a:latin typeface="Consolas" panose="020B0609020204030204" pitchFamily="49" charset="0"/>
              </a:rPr>
              <a:t>remote_recovery_area</a:t>
            </a:r>
            <a:r>
              <a:rPr lang="en-US" sz="1350" b="0" dirty="0">
                <a:latin typeface="Consolas" panose="020B0609020204030204" pitchFamily="49" charset="0"/>
              </a:rPr>
              <a:t>';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4973AF-5FD4-4149-A709-AD1A99065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88637C2-A39F-4EC6-AB8D-CB44004878AE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Active Database Duplication requires a connection to target and </a:t>
            </a:r>
            <a:r>
              <a:rPr lang="en-US" sz="15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auxilliary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using a service name and the same password.</a:t>
            </a:r>
          </a:p>
        </p:txBody>
      </p:sp>
    </p:spTree>
    <p:extLst>
      <p:ext uri="{BB962C8B-B14F-4D97-AF65-F5344CB8AC3E}">
        <p14:creationId xmlns:p14="http://schemas.microsoft.com/office/powerpoint/2010/main" val="958058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Duplicate</a:t>
            </a:r>
            <a:r>
              <a:rPr lang="de-DE" dirty="0"/>
              <a:t> </a:t>
            </a:r>
            <a:r>
              <a:rPr lang="de-DE" dirty="0" err="1"/>
              <a:t>Pluggable</a:t>
            </a:r>
            <a:r>
              <a:rPr lang="de-DE" dirty="0"/>
              <a:t> Database 2/2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222076"/>
            <a:ext cx="7714801" cy="1002650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RMAN&gt; CONNECT TARGET sys/</a:t>
            </a:r>
            <a:r>
              <a:rPr lang="en-US" sz="1350" b="0" dirty="0" err="1">
                <a:latin typeface="Consolas" panose="020B0609020204030204" pitchFamily="49" charset="0"/>
              </a:rPr>
              <a:t>oracle@SOURCE_DB</a:t>
            </a:r>
            <a:endParaRPr lang="en-US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RMAN&gt; CONNECT AUXILIARY sys/</a:t>
            </a:r>
            <a:r>
              <a:rPr lang="en-US" sz="1350" b="0" dirty="0" err="1">
                <a:latin typeface="Consolas" panose="020B0609020204030204" pitchFamily="49" charset="0"/>
              </a:rPr>
              <a:t>oracle@TARGET_DB</a:t>
            </a:r>
            <a:endParaRPr lang="en-US" sz="1350" b="0" dirty="0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RMAN&gt; </a:t>
            </a:r>
            <a:r>
              <a:rPr lang="en-US" sz="1350" dirty="0">
                <a:solidFill>
                  <a:srgbClr val="DC19FF"/>
                </a:solidFill>
                <a:latin typeface="Consolas" panose="020B0609020204030204" pitchFamily="49" charset="0"/>
              </a:rPr>
              <a:t>DUPLICATE PLUGGABLE DATABASE </a:t>
            </a:r>
            <a:r>
              <a:rPr lang="en-US" sz="1350" b="0" dirty="0">
                <a:latin typeface="Consolas" panose="020B0609020204030204" pitchFamily="49" charset="0"/>
              </a:rPr>
              <a:t>L18CEEC1_PDB1 AS NEW_PDB TO TARGET_DB </a:t>
            </a:r>
          </a:p>
          <a:p>
            <a:pPr>
              <a:lnSpc>
                <a:spcPct val="100000"/>
              </a:lnSpc>
            </a:pPr>
            <a:r>
              <a:rPr lang="en-US" sz="1350" b="0" dirty="0">
                <a:latin typeface="Consolas" panose="020B0609020204030204" pitchFamily="49" charset="0"/>
              </a:rPr>
              <a:t>      FROM ACTIVE DATABASE;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4973AF-5FD4-4149-A709-AD1A99065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4129616"/>
            <a:ext cx="456031" cy="456031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88637C2-A39F-4EC6-AB8D-CB44004878AE}"/>
              </a:ext>
            </a:extLst>
          </p:cNvPr>
          <p:cNvSpPr txBox="1">
            <a:spLocks/>
          </p:cNvSpPr>
          <p:nvPr/>
        </p:nvSpPr>
        <p:spPr bwMode="gray">
          <a:xfrm>
            <a:off x="737386" y="4129615"/>
            <a:ext cx="7682265" cy="456032"/>
          </a:xfrm>
          <a:prstGeom prst="rect">
            <a:avLst/>
          </a:prstGeom>
        </p:spPr>
        <p:txBody>
          <a:bodyPr vert="horz" lIns="108000" tIns="46800" rIns="108000" bIns="46800" rtlCol="0" anchor="ctr" anchorCtr="0">
            <a:noAutofit/>
          </a:bodyPr>
          <a:lstStyle>
            <a:lvl1pPr algn="l" rtl="0" eaLnBrk="1" fontAlgn="base" hangingPunct="1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271463" indent="-269875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Tx/>
              <a:buSzPct val="10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2pPr>
            <a:lvl3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Lucida Grande"/>
              <a:buChar char="–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3pPr>
            <a:lvl4pPr marL="468000" indent="-180000" algn="l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rgbClr val="666666"/>
              </a:buClr>
              <a:buFont typeface="Arial"/>
              <a:buChar char="•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4pPr>
            <a:lvl5pPr marL="270000" indent="-270000" algn="l" defTabSz="900113" rtl="0" eaLnBrk="1" fontAlgn="base" hangingPunct="1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5pPr>
            <a:lvl6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6pPr>
            <a:lvl7pPr marL="468000" indent="-180000" algn="l" defTabSz="914400" rtl="0" eaLnBrk="1" latinLnBrk="0" hangingPunct="1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None/>
            </a:pP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AS clause to define a new name for the duplicated PDB.</a:t>
            </a:r>
          </a:p>
        </p:txBody>
      </p:sp>
      <p:sp>
        <p:nvSpPr>
          <p:cNvPr id="10" name="Sprechblase: rechteckig mit abgerundeten Ecken 10">
            <a:extLst>
              <a:ext uri="{FF2B5EF4-FFF2-40B4-BE49-F238E27FC236}">
                <a16:creationId xmlns:a16="http://schemas.microsoft.com/office/drawing/2014/main" id="{F749DE5E-C734-4E2E-BD18-0E3A8E1123CA}"/>
              </a:ext>
            </a:extLst>
          </p:cNvPr>
          <p:cNvSpPr/>
          <p:nvPr/>
        </p:nvSpPr>
        <p:spPr>
          <a:xfrm>
            <a:off x="5677831" y="1263192"/>
            <a:ext cx="883225" cy="350032"/>
          </a:xfrm>
          <a:prstGeom prst="wedgeRoundRectCallout">
            <a:avLst>
              <a:gd name="adj1" fmla="val -18811"/>
              <a:gd name="adj2" fmla="val 95365"/>
              <a:gd name="adj3" fmla="val 16667"/>
            </a:avLst>
          </a:prstGeom>
          <a:solidFill>
            <a:srgbClr val="DC19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Name </a:t>
            </a:r>
            <a:r>
              <a:rPr lang="de-DE" sz="1000" dirty="0" err="1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of</a:t>
            </a:r>
            <a:r>
              <a:rPr lang="de-DE" sz="10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new</a:t>
            </a:r>
            <a:r>
              <a:rPr lang="de-DE" sz="10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PDB</a:t>
            </a:r>
          </a:p>
        </p:txBody>
      </p:sp>
      <p:sp>
        <p:nvSpPr>
          <p:cNvPr id="12" name="Sprechblase: rechteckig mit abgerundeten Ecken 10">
            <a:extLst>
              <a:ext uri="{FF2B5EF4-FFF2-40B4-BE49-F238E27FC236}">
                <a16:creationId xmlns:a16="http://schemas.microsoft.com/office/drawing/2014/main" id="{E8310443-C19A-44DA-AB5B-BA96A3362AE0}"/>
              </a:ext>
            </a:extLst>
          </p:cNvPr>
          <p:cNvSpPr/>
          <p:nvPr/>
        </p:nvSpPr>
        <p:spPr>
          <a:xfrm>
            <a:off x="4053527" y="2083534"/>
            <a:ext cx="966604" cy="350032"/>
          </a:xfrm>
          <a:prstGeom prst="wedgeRoundRectCallout">
            <a:avLst>
              <a:gd name="adj1" fmla="val 16410"/>
              <a:gd name="adj2" fmla="val -90461"/>
              <a:gd name="adj3" fmla="val 16667"/>
            </a:avLst>
          </a:prstGeom>
          <a:solidFill>
            <a:srgbClr val="FF23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Name </a:t>
            </a:r>
            <a:r>
              <a:rPr lang="de-DE" sz="1000" dirty="0" err="1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of</a:t>
            </a:r>
            <a:r>
              <a:rPr lang="de-DE" sz="10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source PDB</a:t>
            </a:r>
          </a:p>
        </p:txBody>
      </p:sp>
      <p:sp>
        <p:nvSpPr>
          <p:cNvPr id="13" name="Sprechblase: rechteckig mit abgerundeten Ecken 10">
            <a:extLst>
              <a:ext uri="{FF2B5EF4-FFF2-40B4-BE49-F238E27FC236}">
                <a16:creationId xmlns:a16="http://schemas.microsoft.com/office/drawing/2014/main" id="{76EC3591-016C-4C91-929B-C52E24E83514}"/>
              </a:ext>
            </a:extLst>
          </p:cNvPr>
          <p:cNvSpPr/>
          <p:nvPr/>
        </p:nvSpPr>
        <p:spPr>
          <a:xfrm>
            <a:off x="6468360" y="2083534"/>
            <a:ext cx="966604" cy="350032"/>
          </a:xfrm>
          <a:prstGeom prst="wedgeRoundRectCallout">
            <a:avLst>
              <a:gd name="adj1" fmla="val 16410"/>
              <a:gd name="adj2" fmla="val -90461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Name </a:t>
            </a:r>
            <a:r>
              <a:rPr lang="de-DE" sz="1000" dirty="0" err="1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of</a:t>
            </a:r>
            <a:r>
              <a:rPr lang="de-DE" sz="10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de-DE" sz="1000" dirty="0" err="1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target</a:t>
            </a:r>
            <a:r>
              <a:rPr lang="de-DE" sz="10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CDB</a:t>
            </a:r>
          </a:p>
        </p:txBody>
      </p:sp>
    </p:spTree>
    <p:extLst>
      <p:ext uri="{BB962C8B-B14F-4D97-AF65-F5344CB8AC3E}">
        <p14:creationId xmlns:p14="http://schemas.microsoft.com/office/powerpoint/2010/main" val="3713235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5EA8B97F-AFD1-403F-874E-4E5FEE9CE43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8975" y="2253773"/>
            <a:ext cx="7766050" cy="39211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sz="3600" b="1" cap="all" dirty="0">
                <a:solidFill>
                  <a:schemeClr val="bg1"/>
                </a:solidFill>
                <a:latin typeface="Montserrat-SemiBold"/>
              </a:rPr>
              <a:t>Further </a:t>
            </a:r>
            <a:r>
              <a:rPr lang="de-DE" sz="3600" b="1" cap="all" dirty="0" err="1">
                <a:solidFill>
                  <a:schemeClr val="bg1"/>
                </a:solidFill>
                <a:latin typeface="Montserrat-SemiBold"/>
              </a:rPr>
              <a:t>information</a:t>
            </a:r>
            <a:endParaRPr lang="de-CH" sz="3600" b="1" cap="all" dirty="0">
              <a:solidFill>
                <a:schemeClr val="bg1"/>
              </a:solidFill>
              <a:latin typeface="Montserrat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061751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Links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Oracle Administrator Guide 12c Release 2 (12.2)</a:t>
            </a:r>
            <a:b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https://docs.oracle.com/en/database/oracle/oracle-database/12.2/admin/managing-a-multitenant-environment.html#GUID-93F1E584-D309-4301-82E0-AD0E60D4977C</a:t>
            </a: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</a:p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Oracle Multitenant Administrator Guide 18c</a:t>
            </a:r>
            <a:b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</a:b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https://docs.oracle.com/en/database/oracle/oracle-database/18/multi/index.html</a:t>
            </a: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</a:p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Oracle Multitenant Administrator Guide 19c</a:t>
            </a:r>
            <a:b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</a:b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https://docs.oracle.com/en/database/oracle/oracle-database/19/multi/index.html</a:t>
            </a: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Oracle Multitenant Administrator Guide 21c</a:t>
            </a:r>
            <a:b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</a:b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https://docs.oracle.com/en/database/oracle/oracle-database/21/multi/index.html</a:t>
            </a: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</a:p>
          <a:p>
            <a:r>
              <a:rPr lang="en-US" sz="15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My Oracle Support</a:t>
            </a:r>
            <a:b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https://support.oracle.com</a:t>
            </a:r>
            <a:r>
              <a:rPr lang="en-US" sz="1500" dirty="0">
                <a:solidFill>
                  <a:srgbClr val="9600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2470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B91BE3-D525-434D-A15B-8DF7320CD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de-DE" dirty="0"/>
              <a:t>Questions and </a:t>
            </a:r>
            <a:r>
              <a:rPr lang="de-DE" dirty="0" err="1"/>
              <a:t>Answers</a:t>
            </a:r>
            <a:endParaRPr lang="de-CH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C7D99FA-DEF9-4EBD-A868-1397E478EC1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Christian Gohmann</a:t>
            </a:r>
          </a:p>
          <a:p>
            <a:endParaRPr lang="de-CH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BA71518-9CED-4A51-BF39-B9FAFCA5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65431" y="1946366"/>
            <a:ext cx="5426082" cy="2531538"/>
          </a:xfrm>
        </p:spPr>
        <p:txBody>
          <a:bodyPr/>
          <a:lstStyle/>
          <a:p>
            <a:pPr marL="9525" indent="0">
              <a:buNone/>
            </a:pPr>
            <a:r>
              <a:rPr lang="en-US" sz="1700" b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Principal Consultant</a:t>
            </a:r>
          </a:p>
          <a:p>
            <a:pPr marL="9525" indent="0">
              <a:buNone/>
            </a:pPr>
            <a:endParaRPr lang="en-US" sz="1700" b="0" dirty="0"/>
          </a:p>
          <a:p>
            <a:pPr marL="442913" indent="0">
              <a:buNone/>
            </a:pPr>
            <a:r>
              <a:rPr lang="en-US" sz="1700" dirty="0"/>
              <a:t>+49 211 58 6664 702</a:t>
            </a:r>
          </a:p>
          <a:p>
            <a:pPr marL="442913" indent="0">
              <a:buNone/>
            </a:pPr>
            <a:r>
              <a:rPr lang="en-US" sz="1700" b="0" dirty="0">
                <a:solidFill>
                  <a:srgbClr val="96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christian.gohmann@trivadis.com</a:t>
            </a:r>
            <a:endParaRPr lang="en-US" sz="1700" b="0" dirty="0">
              <a:solidFill>
                <a:srgbClr val="9600FF"/>
              </a:solidFill>
            </a:endParaRPr>
          </a:p>
          <a:p>
            <a:pPr marL="442913" indent="0">
              <a:buNone/>
            </a:pPr>
            <a:r>
              <a:rPr lang="en-US" sz="1700" b="0" dirty="0">
                <a:solidFill>
                  <a:srgbClr val="96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https://www.linkedin.com/in/christian-gohmann/</a:t>
            </a:r>
            <a:endParaRPr lang="en-US" sz="1700" dirty="0">
              <a:solidFill>
                <a:srgbClr val="9600FF"/>
              </a:solidFill>
            </a:endParaRPr>
          </a:p>
          <a:p>
            <a:pPr marL="442913" indent="0">
              <a:buNone/>
            </a:pPr>
            <a:r>
              <a:rPr lang="en-US" sz="1700" dirty="0"/>
              <a:t>@CGohmannDE</a:t>
            </a:r>
          </a:p>
          <a:p>
            <a:pPr marL="442913" indent="0">
              <a:buNone/>
            </a:pPr>
            <a:r>
              <a:rPr lang="en-US" sz="1700" b="0" dirty="0">
                <a:solidFill>
                  <a:srgbClr val="96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https://www.christian-gohmann.de</a:t>
            </a:r>
            <a:r>
              <a:rPr lang="en-US" sz="1700" b="0" dirty="0">
                <a:solidFill>
                  <a:srgbClr val="9600FF"/>
                </a:solidFill>
              </a:rPr>
              <a:t> </a:t>
            </a:r>
          </a:p>
          <a:p>
            <a:pPr marL="481012" lvl="1" indent="-285750">
              <a:buFont typeface="Courier New" panose="02070309020205020404" pitchFamily="49" charset="0"/>
              <a:buChar char="o"/>
            </a:pPr>
            <a:endParaRPr lang="en-US" sz="1700" b="0" dirty="0"/>
          </a:p>
          <a:p>
            <a:pPr marL="269875" indent="-260350"/>
            <a:endParaRPr lang="en-US" sz="1700" b="0" dirty="0"/>
          </a:p>
          <a:p>
            <a:pPr marL="9525" indent="0">
              <a:buClr>
                <a:srgbClr val="9600FF"/>
              </a:buClr>
              <a:buNone/>
            </a:pPr>
            <a:endParaRPr lang="en-US" sz="1700" b="1" dirty="0">
              <a:solidFill>
                <a:srgbClr val="1E2846"/>
              </a:solidFill>
              <a:latin typeface="Open Sans Light"/>
              <a:ea typeface="Open Sans" panose="020B0606030504020204" pitchFamily="34" charset="0"/>
              <a:cs typeface="Open Sans Light"/>
            </a:endParaRPr>
          </a:p>
          <a:p>
            <a:pPr marL="9525" indent="0">
              <a:buClr>
                <a:srgbClr val="9600FF"/>
              </a:buClr>
              <a:buNone/>
            </a:pPr>
            <a:endParaRPr lang="en-US" sz="1700" b="1" dirty="0">
              <a:solidFill>
                <a:srgbClr val="1E2846"/>
              </a:solidFill>
              <a:latin typeface="Open Sans Light"/>
              <a:ea typeface="Open Sans" panose="020B0606030504020204" pitchFamily="34" charset="0"/>
              <a:cs typeface="Open Sans Light"/>
            </a:endParaRPr>
          </a:p>
          <a:p>
            <a:pPr>
              <a:buClr>
                <a:srgbClr val="9600FF"/>
              </a:buClr>
            </a:pPr>
            <a:endParaRPr lang="de-DE" sz="1700" dirty="0"/>
          </a:p>
          <a:p>
            <a:pPr>
              <a:buClr>
                <a:srgbClr val="9600FF"/>
              </a:buClr>
            </a:pPr>
            <a:endParaRPr lang="de-CH" sz="1700" dirty="0"/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208127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37</a:t>
            </a:fld>
            <a:endParaRPr lang="de-DE" dirty="0"/>
          </a:p>
        </p:txBody>
      </p:sp>
      <p:pic>
        <p:nvPicPr>
          <p:cNvPr id="38" name="Bildplatzhalter 37">
            <a:hlinkClick r:id="rId3"/>
            <a:extLst>
              <a:ext uri="{FF2B5EF4-FFF2-40B4-BE49-F238E27FC236}">
                <a16:creationId xmlns:a16="http://schemas.microsoft.com/office/drawing/2014/main" id="{42E95F28-61D3-814D-9AD2-441FFF6B624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393689" y="2975682"/>
            <a:ext cx="252000" cy="252000"/>
          </a:xfrm>
        </p:spPr>
      </p:pic>
      <p:pic>
        <p:nvPicPr>
          <p:cNvPr id="40" name="Bildplatzhalter 39">
            <a:hlinkClick r:id="rId4"/>
            <a:extLst>
              <a:ext uri="{FF2B5EF4-FFF2-40B4-BE49-F238E27FC236}">
                <a16:creationId xmlns:a16="http://schemas.microsoft.com/office/drawing/2014/main" id="{2CB76B4A-639B-364D-918E-C0906D349C9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397369" y="3310282"/>
            <a:ext cx="252000" cy="252000"/>
          </a:xfrm>
        </p:spPr>
      </p:pic>
      <p:pic>
        <p:nvPicPr>
          <p:cNvPr id="36" name="Bildplatzhalter 35">
            <a:hlinkClick r:id="rId10"/>
            <a:extLst>
              <a:ext uri="{FF2B5EF4-FFF2-40B4-BE49-F238E27FC236}">
                <a16:creationId xmlns:a16="http://schemas.microsoft.com/office/drawing/2014/main" id="{D21ED58E-9DA4-8348-A240-E36CED4CC54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4" b="14"/>
          <a:stretch/>
        </p:blipFill>
        <p:spPr>
          <a:xfrm>
            <a:off x="3393689" y="2646909"/>
            <a:ext cx="252000" cy="251929"/>
          </a:xfrm>
        </p:spPr>
      </p:pic>
      <p:pic>
        <p:nvPicPr>
          <p:cNvPr id="6" name="Picture Placeholder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D6F2882C-CF48-4AE5-B248-74B3BD3BCDD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13"/>
          <a:srcRect/>
          <a:stretch>
            <a:fillRect/>
          </a:stretch>
        </p:blipFill>
        <p:spPr/>
      </p:pic>
      <p:pic>
        <p:nvPicPr>
          <p:cNvPr id="10" name="Grafik 7">
            <a:extLst>
              <a:ext uri="{FF2B5EF4-FFF2-40B4-BE49-F238E27FC236}">
                <a16:creationId xmlns:a16="http://schemas.microsoft.com/office/drawing/2014/main" id="{9AF98453-14A5-4ED4-8E79-BC0274232C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91622" y="3645850"/>
            <a:ext cx="252000" cy="203539"/>
          </a:xfrm>
          <a:prstGeom prst="rect">
            <a:avLst/>
          </a:prstGeom>
        </p:spPr>
      </p:pic>
      <p:pic>
        <p:nvPicPr>
          <p:cNvPr id="11" name="Grafik 17">
            <a:extLst>
              <a:ext uri="{FF2B5EF4-FFF2-40B4-BE49-F238E27FC236}">
                <a16:creationId xmlns:a16="http://schemas.microsoft.com/office/drawing/2014/main" id="{64D3DF8B-5593-4BCA-9B77-FA71067479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700000">
            <a:off x="3368083" y="4007063"/>
            <a:ext cx="29907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1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3FE9D051-BF75-4B2C-BEC0-95A8127CD6AD}"/>
              </a:ext>
            </a:extLst>
          </p:cNvPr>
          <p:cNvSpPr txBox="1">
            <a:spLocks/>
          </p:cNvSpPr>
          <p:nvPr/>
        </p:nvSpPr>
        <p:spPr>
          <a:xfrm>
            <a:off x="885451" y="2733476"/>
            <a:ext cx="750469" cy="7870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5000" b="1" dirty="0">
              <a:solidFill>
                <a:srgbClr val="1E2846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5E3A71-31E3-AE45-8002-6301102CA5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2337" y="333992"/>
            <a:ext cx="7587061" cy="42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4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A5FAB624-1A7B-43A3-B919-C54A2EE48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66220" y="2088986"/>
            <a:ext cx="2880000" cy="2880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CE5B7A7D-C22A-47F5-872C-F88FDDE5B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167512" y="1938644"/>
            <a:ext cx="2880000" cy="28800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2F25A370-06CE-4F9C-8633-1D9B7442CE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07091" y="2227988"/>
            <a:ext cx="2880000" cy="28800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3CD67EC-1B5D-4E56-9ABE-4FE9501DF8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720139" y="231372"/>
            <a:ext cx="3328574" cy="3328574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0ED33A-FA8A-4FBA-8EB6-C98C74EC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CH" sz="2000" b="1" cap="all" dirty="0">
                <a:solidFill>
                  <a:srgbClr val="1E2846"/>
                </a:solidFill>
                <a:latin typeface="Montserrat-SemiBold"/>
              </a:rPr>
              <a:t>OUR </a:t>
            </a:r>
            <a:r>
              <a:rPr lang="de-CH" sz="2000" b="1" cap="all" dirty="0" err="1">
                <a:solidFill>
                  <a:srgbClr val="1E2846"/>
                </a:solidFill>
                <a:latin typeface="Montserrat-SemiBold"/>
              </a:rPr>
              <a:t>Workspaces</a:t>
            </a:r>
            <a:endParaRPr lang="de-CH" sz="2000" b="1" cap="all" dirty="0">
              <a:solidFill>
                <a:srgbClr val="1E2846"/>
              </a:solidFill>
              <a:latin typeface="Montserrat-SemiBold"/>
            </a:endParaRPr>
          </a:p>
          <a:p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77C075-90EE-4CD6-A482-669382E610C0}"/>
              </a:ext>
            </a:extLst>
          </p:cNvPr>
          <p:cNvSpPr txBox="1"/>
          <p:nvPr/>
        </p:nvSpPr>
        <p:spPr>
          <a:xfrm>
            <a:off x="6450797" y="2417860"/>
            <a:ext cx="16165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CH" sz="1400" b="1" spc="92" dirty="0">
                <a:solidFill>
                  <a:srgbClr val="1E2846"/>
                </a:solidFill>
                <a:latin typeface="Montserrat" panose="00000500000000000000" pitchFamily="2" charset="0"/>
                <a:ea typeface="Open Sans"/>
              </a:rPr>
              <a:t>ROMANIA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C5B5905-44BB-4265-8B66-A1A062C369BC}"/>
              </a:ext>
            </a:extLst>
          </p:cNvPr>
          <p:cNvSpPr txBox="1"/>
          <p:nvPr/>
        </p:nvSpPr>
        <p:spPr>
          <a:xfrm>
            <a:off x="4494367" y="2417861"/>
            <a:ext cx="16165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1" spc="92" dirty="0">
                <a:solidFill>
                  <a:srgbClr val="1E2846"/>
                </a:solidFill>
                <a:latin typeface="Montserrat" panose="00000500000000000000" pitchFamily="2" charset="0"/>
                <a:ea typeface="Open Sans"/>
              </a:rPr>
              <a:t>AUSTRIA</a:t>
            </a:r>
            <a:endParaRPr lang="de-CH" sz="1400" b="1" spc="92" dirty="0">
              <a:solidFill>
                <a:srgbClr val="1E2846"/>
              </a:solidFill>
              <a:latin typeface="Montserrat" panose="00000500000000000000" pitchFamily="2" charset="0"/>
              <a:ea typeface="Open San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CDFD40E-78FB-4AA7-BED7-53895348CD83}"/>
              </a:ext>
            </a:extLst>
          </p:cNvPr>
          <p:cNvSpPr txBox="1"/>
          <p:nvPr/>
        </p:nvSpPr>
        <p:spPr>
          <a:xfrm>
            <a:off x="4186580" y="1176604"/>
            <a:ext cx="1997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1" spc="92" dirty="0">
                <a:solidFill>
                  <a:srgbClr val="1E2846"/>
                </a:solidFill>
                <a:latin typeface="Montserrat" panose="00000500000000000000" pitchFamily="2" charset="0"/>
                <a:ea typeface="Open Sans"/>
              </a:rPr>
              <a:t>GERMANY</a:t>
            </a:r>
            <a:endParaRPr lang="de-CH" sz="1400" b="1" spc="92" dirty="0">
              <a:solidFill>
                <a:srgbClr val="1E2846"/>
              </a:solidFill>
              <a:latin typeface="Montserrat" panose="00000500000000000000" pitchFamily="2" charset="0"/>
              <a:ea typeface="Open San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2AC06A7-00BF-41B2-9BDE-519FD213F7EB}"/>
              </a:ext>
            </a:extLst>
          </p:cNvPr>
          <p:cNvSpPr txBox="1"/>
          <p:nvPr/>
        </p:nvSpPr>
        <p:spPr>
          <a:xfrm>
            <a:off x="746054" y="2749914"/>
            <a:ext cx="17591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CH" sz="1400" b="1" spc="92" dirty="0">
                <a:solidFill>
                  <a:srgbClr val="1E2846"/>
                </a:solidFill>
                <a:latin typeface="Montserrat" panose="00000500000000000000" pitchFamily="2" charset="0"/>
                <a:ea typeface="Open Sans"/>
              </a:rPr>
              <a:t>SWITZERLAND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281355" y="207516"/>
            <a:ext cx="812799" cy="3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rgbClr val="9600FF"/>
                </a:solidFill>
                <a:latin typeface="Montserrat SemiBold"/>
                <a:cs typeface="Montserrat SemiBold"/>
              </a:defRPr>
            </a:lvl1pPr>
          </a:lstStyle>
          <a:p>
            <a:fld id="{444DFA0E-C4AD-D543-AAFC-35D883FDDCC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903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de-CH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Local</a:t>
            </a:r>
            <a:r>
              <a:rPr lang="de-CH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/ Remote </a:t>
            </a:r>
            <a:r>
              <a:rPr lang="de-CH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Cloning</a:t>
            </a:r>
            <a:endParaRPr lang="de-CH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de-CH" sz="12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CH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Unplug</a:t>
            </a:r>
            <a:r>
              <a:rPr lang="de-CH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/ Plug-in PDB</a:t>
            </a:r>
          </a:p>
          <a:p>
            <a:pPr marL="228600" indent="-228600">
              <a:buFont typeface="+mj-lt"/>
              <a:buAutoNum type="arabicPeriod"/>
            </a:pPr>
            <a:endParaRPr lang="de-CH" sz="12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CH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Refreshable</a:t>
            </a:r>
            <a:r>
              <a:rPr lang="de-CH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PDB</a:t>
            </a:r>
          </a:p>
          <a:p>
            <a:pPr marL="228600" indent="-228600">
              <a:buFont typeface="+mj-lt"/>
              <a:buAutoNum type="arabicPeriod"/>
            </a:pPr>
            <a:endParaRPr lang="de-CH" sz="12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CH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Snapshot </a:t>
            </a:r>
            <a:r>
              <a:rPr lang="de-CH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Carousel</a:t>
            </a:r>
            <a:endParaRPr lang="de-CH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de-CH" sz="12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CH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RMAN Enhancements</a:t>
            </a:r>
          </a:p>
          <a:p>
            <a:pPr marL="869850" lvl="1" indent="-342900">
              <a:buFont typeface="+mj-lt"/>
              <a:buAutoNum type="arabicPeriod"/>
            </a:pPr>
            <a:endParaRPr lang="de-DE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de-DE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de-DE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de-DE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9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5EA8B97F-AFD1-403F-874E-4E5FEE9CE43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88975" y="2253773"/>
            <a:ext cx="7766050" cy="39211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DE" sz="3600" b="1" cap="all" dirty="0" err="1">
                <a:solidFill>
                  <a:schemeClr val="bg1"/>
                </a:solidFill>
                <a:latin typeface="Montserrat-SemiBold"/>
              </a:rPr>
              <a:t>Local</a:t>
            </a:r>
            <a:r>
              <a:rPr lang="de-DE" sz="3600" b="1" cap="all" dirty="0">
                <a:solidFill>
                  <a:schemeClr val="bg1"/>
                </a:solidFill>
                <a:latin typeface="Montserrat-SemiBold"/>
              </a:rPr>
              <a:t> / Remote </a:t>
            </a:r>
            <a:r>
              <a:rPr lang="de-DE" sz="3600" b="1" cap="all" dirty="0" err="1">
                <a:solidFill>
                  <a:schemeClr val="bg1"/>
                </a:solidFill>
                <a:latin typeface="Montserrat-SemiBold"/>
              </a:rPr>
              <a:t>cloning</a:t>
            </a:r>
            <a:endParaRPr lang="de-CH" sz="3600" b="1" cap="all" dirty="0">
              <a:solidFill>
                <a:schemeClr val="bg1"/>
              </a:solidFill>
              <a:latin typeface="Montserrat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71552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Requirements</a:t>
            </a:r>
            <a:r>
              <a:rPr lang="de-DE" dirty="0"/>
              <a:t> &amp; </a:t>
            </a:r>
            <a:r>
              <a:rPr lang="de-DE" dirty="0" err="1"/>
              <a:t>Restrictions</a:t>
            </a:r>
            <a:r>
              <a:rPr lang="de-DE" dirty="0"/>
              <a:t> 1/2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User with </a:t>
            </a:r>
            <a:r>
              <a:rPr lang="en-US" sz="1500" dirty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CREATE PLUGGABLE DATABASE privilege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required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 PDB must be </a:t>
            </a:r>
            <a:r>
              <a:rPr lang="en-US" sz="1500" dirty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opened read-only or read-write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&lt;= 12.1.0.2 read-only was the only supported way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Local Undo Mode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 required to use a read-write PDB (&gt;= Oracle 12c Release 2)</a:t>
            </a:r>
          </a:p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CDB must run in </a:t>
            </a:r>
            <a:r>
              <a:rPr lang="en-US" sz="1500" dirty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ARCHIVELOG Mode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Cloning with NOARCHIVELOG Mode is possible, but neither supported nor documented</a:t>
            </a:r>
          </a:p>
          <a:p>
            <a:r>
              <a:rPr lang="en-US" sz="1500" b="1" dirty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Character set, endianness</a:t>
            </a:r>
            <a:r>
              <a:rPr lang="en-US" sz="1500" dirty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the </a:t>
            </a:r>
            <a:r>
              <a:rPr lang="en-US" sz="1500" dirty="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same installed options </a:t>
            </a:r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are required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Starting with 12c Release 2 the target character set of the CDB can be a superset</a:t>
            </a:r>
          </a:p>
        </p:txBody>
      </p:sp>
    </p:spTree>
    <p:extLst>
      <p:ext uri="{BB962C8B-B14F-4D97-AF65-F5344CB8AC3E}">
        <p14:creationId xmlns:p14="http://schemas.microsoft.com/office/powerpoint/2010/main" val="307747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FC843-949D-9149-B94D-EDA0DC0EB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Requirements</a:t>
            </a:r>
            <a:r>
              <a:rPr lang="de-DE" dirty="0"/>
              <a:t> &amp; </a:t>
            </a:r>
            <a:r>
              <a:rPr lang="de-DE" dirty="0" err="1"/>
              <a:t>Restrictions</a:t>
            </a:r>
            <a:r>
              <a:rPr lang="de-DE" dirty="0"/>
              <a:t> 2/2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3D4E03-70E3-1C45-91DC-2DE98244C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1355" y="203218"/>
            <a:ext cx="812799" cy="302568"/>
          </a:xfrm>
        </p:spPr>
        <p:txBody>
          <a:bodyPr/>
          <a:lstStyle/>
          <a:p>
            <a:fld id="{444DFA0E-C4AD-D543-AAFC-35D883FDDCC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Inhaltsplatzhalter 25">
            <a:extLst>
              <a:ext uri="{FF2B5EF4-FFF2-40B4-BE49-F238E27FC236}">
                <a16:creationId xmlns:a16="http://schemas.microsoft.com/office/drawing/2014/main" id="{B2C47874-1479-EE45-9A7D-0AB25D4528F7}"/>
              </a:ext>
            </a:extLst>
          </p:cNvPr>
          <p:cNvSpPr txBox="1">
            <a:spLocks/>
          </p:cNvSpPr>
          <p:nvPr/>
        </p:nvSpPr>
        <p:spPr>
          <a:xfrm>
            <a:off x="705600" y="885600"/>
            <a:ext cx="7714800" cy="3632400"/>
          </a:xfrm>
          <a:prstGeom prst="rect">
            <a:avLst/>
          </a:prstGeom>
        </p:spPr>
        <p:txBody>
          <a:bodyPr/>
          <a:lstStyle>
            <a:lvl1pPr marL="216000" indent="-216000" algn="l" defTabSz="4572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Wingdings" panose="05000000000000000000" pitchFamily="2" charset="2"/>
              <a:buChar char="§"/>
              <a:defRPr lang="de-CH" sz="1800" b="0" kern="1200" baseline="0" dirty="0">
                <a:solidFill>
                  <a:srgbClr val="1E2846"/>
                </a:solidFill>
                <a:latin typeface="Open Sans Light"/>
                <a:ea typeface="Open Sans" panose="020B0606030504020204" pitchFamily="34" charset="0"/>
                <a:cs typeface="Open Sans Light"/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600FF"/>
              </a:buClr>
              <a:buSzPct val="125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rgbClr val="1E284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If the target CDB has a higher version, the PDB must be upgraded</a:t>
            </a:r>
          </a:p>
          <a:p>
            <a:pPr lvl="1"/>
            <a:r>
              <a:rPr lang="en-US" sz="15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Downgrading a PDB is not possible</a:t>
            </a:r>
            <a:endParaRPr lang="en-US" sz="1500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466A3BD-7577-4774-9A35-DA30A4847E68}"/>
              </a:ext>
            </a:extLst>
          </p:cNvPr>
          <p:cNvSpPr txBox="1">
            <a:spLocks/>
          </p:cNvSpPr>
          <p:nvPr/>
        </p:nvSpPr>
        <p:spPr>
          <a:xfrm>
            <a:off x="704850" y="1507131"/>
            <a:ext cx="7714801" cy="427386"/>
          </a:xfrm>
          <a:prstGeom prst="rect">
            <a:avLst/>
          </a:prstGeom>
          <a:ln>
            <a:solidFill>
              <a:srgbClr val="DC19FF"/>
            </a:solidFill>
          </a:ln>
        </p:spPr>
        <p:txBody>
          <a:bodyPr vert="horz" wrap="square" lIns="108000" tIns="108000" rIns="108000" bIns="108000" rtlCol="0" anchor="t" anchorCtr="0">
            <a:noAutofit/>
          </a:bodyPr>
          <a:lstStyle>
            <a:lvl1pPr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tabLst>
                <a:tab pos="2603500" algn="l"/>
                <a:tab pos="3048000" algn="l"/>
              </a:tabLst>
              <a:defRPr sz="1600" b="1" baseline="0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271463" lvl="1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SzPct val="100000"/>
              <a:buFont typeface="Courier New" pitchFamily="49" charset="0"/>
              <a:buChar char="&gt;"/>
              <a:tabLst>
                <a:tab pos="2603500" algn="l"/>
                <a:tab pos="3048000" algn="l"/>
              </a:tabLst>
              <a:defRPr sz="1600" b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defRPr>
            </a:lvl2pPr>
            <a:lvl3pPr marL="555750" indent="-28575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>
                  <a:lumMod val="75000"/>
                </a:schemeClr>
              </a:buClr>
              <a:buFont typeface="Courier New" pitchFamily="49" charset="0"/>
              <a:buChar char="&gt;"/>
              <a:defRPr sz="1600" b="1">
                <a:solidFill>
                  <a:schemeClr val="tx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defRPr>
            </a:lvl3pPr>
            <a:lvl4pPr marL="810000" indent="-270000" fontAlgn="base">
              <a:lnSpc>
                <a:spcPts val="19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4pPr>
            <a:lvl5pPr marL="270000" indent="-270000" defTabSz="900113" fontAlgn="base">
              <a:lnSpc>
                <a:spcPts val="1900"/>
              </a:lnSpc>
              <a:spcBef>
                <a:spcPts val="9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600">
                <a:solidFill>
                  <a:srgbClr val="666666"/>
                </a:solidFill>
                <a:latin typeface="Arial"/>
                <a:cs typeface="Arial"/>
              </a:defRPr>
            </a:lvl5pPr>
            <a:lvl6pPr marL="468000" indent="-180000">
              <a:lnSpc>
                <a:spcPts val="1900"/>
              </a:lnSpc>
              <a:spcBef>
                <a:spcPts val="900"/>
              </a:spcBef>
              <a:buClr>
                <a:schemeClr val="accent2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6pPr>
            <a:lvl7pPr marL="468000" indent="-180000">
              <a:lnSpc>
                <a:spcPts val="1900"/>
              </a:lnSpc>
              <a:spcBef>
                <a:spcPts val="900"/>
              </a:spcBef>
              <a:buClr>
                <a:schemeClr val="tx1"/>
              </a:buClr>
              <a:buFont typeface="Segoe UI" pitchFamily="34" charset="0"/>
              <a:buChar char="&gt;"/>
              <a:defRPr sz="1600">
                <a:solidFill>
                  <a:srgbClr val="666666"/>
                </a:solidFill>
                <a:latin typeface="Arial"/>
                <a:cs typeface="Arial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00000"/>
              </a:lnSpc>
            </a:pPr>
            <a:r>
              <a:rPr lang="de-DE" sz="1400" b="0" dirty="0">
                <a:latin typeface="Consolas" panose="020B0609020204030204" pitchFamily="49" charset="0"/>
              </a:rPr>
              <a:t>$&gt; $ORACLE_HOME/bin/</a:t>
            </a:r>
            <a:r>
              <a:rPr lang="de-DE" sz="1400" dirty="0" err="1">
                <a:solidFill>
                  <a:srgbClr val="DC19FF"/>
                </a:solidFill>
                <a:latin typeface="Consolas" panose="020B0609020204030204" pitchFamily="49" charset="0"/>
              </a:rPr>
              <a:t>dbupgrade</a:t>
            </a:r>
            <a:r>
              <a:rPr lang="de-DE" sz="1400" dirty="0">
                <a:solidFill>
                  <a:srgbClr val="DC19FF"/>
                </a:solidFill>
                <a:latin typeface="Consolas" panose="020B0609020204030204" pitchFamily="49" charset="0"/>
              </a:rPr>
              <a:t> -c PDB01</a:t>
            </a:r>
            <a:endParaRPr lang="en-US" sz="1400" dirty="0">
              <a:solidFill>
                <a:srgbClr val="DC19FF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06450"/>
      </p:ext>
    </p:extLst>
  </p:cSld>
  <p:clrMapOvr>
    <a:masterClrMapping/>
  </p:clrMapOvr>
</p:sld>
</file>

<file path=ppt/theme/theme1.xml><?xml version="1.0" encoding="utf-8"?>
<a:theme xmlns:a="http://schemas.openxmlformats.org/drawingml/2006/main" name="Titel_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GENIUS_TITEL">
      <a:majorFont>
        <a:latin typeface="Montserrat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lie_weiss_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lie_weiss_ohne-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olie_weisse_Logo-wei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FAEB5E958E2B4AAB00120F73452323" ma:contentTypeVersion="11" ma:contentTypeDescription="Create a new document." ma:contentTypeScope="" ma:versionID="5e14ca1758d576992e465fa3a16efc60">
  <xsd:schema xmlns:xsd="http://www.w3.org/2001/XMLSchema" xmlns:xs="http://www.w3.org/2001/XMLSchema" xmlns:p="http://schemas.microsoft.com/office/2006/metadata/properties" xmlns:ns2="1b4e5eb7-811f-4b6c-ae9d-b390bd2431f6" xmlns:ns3="47bdf373-3231-4b57-99ad-cc44d69f7287" targetNamespace="http://schemas.microsoft.com/office/2006/metadata/properties" ma:root="true" ma:fieldsID="bdcf15534f141c8497f0aaf4860ad2e0" ns2:_="" ns3:_="">
    <xsd:import namespace="1b4e5eb7-811f-4b6c-ae9d-b390bd2431f6"/>
    <xsd:import namespace="47bdf373-3231-4b57-99ad-cc44d69f7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e5eb7-811f-4b6c-ae9d-b390bd2431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df373-3231-4b57-99ad-cc44d69f7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47bdf373-3231-4b57-99ad-cc44d69f7287"/>
    <ds:schemaRef ds:uri="http://www.w3.org/XML/1998/namespace"/>
    <ds:schemaRef ds:uri="http://purl.org/dc/terms/"/>
    <ds:schemaRef ds:uri="1b4e5eb7-811f-4b6c-ae9d-b390bd2431f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E62963-983D-4B4D-BFE3-B4644B1902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4e5eb7-811f-4b6c-ae9d-b390bd2431f6"/>
    <ds:schemaRef ds:uri="47bdf373-3231-4b57-99ad-cc44d69f7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7419</Words>
  <Application>Microsoft Office PowerPoint</Application>
  <PresentationFormat>On-screen Show (16:9)</PresentationFormat>
  <Paragraphs>932</Paragraphs>
  <Slides>37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Arial</vt:lpstr>
      <vt:lpstr>Calibri</vt:lpstr>
      <vt:lpstr>Calibri Light</vt:lpstr>
      <vt:lpstr>Consolas</vt:lpstr>
      <vt:lpstr>Courier New</vt:lpstr>
      <vt:lpstr>Montserrat</vt:lpstr>
      <vt:lpstr>Montserrat SemiBold</vt:lpstr>
      <vt:lpstr>Montserrat-SemiBold</vt:lpstr>
      <vt:lpstr>Open Sans</vt:lpstr>
      <vt:lpstr>Open Sans Bold</vt:lpstr>
      <vt:lpstr>Open Sans Light</vt:lpstr>
      <vt:lpstr>Open Sans SemiBold</vt:lpstr>
      <vt:lpstr>Wingdings</vt:lpstr>
      <vt:lpstr>Titel_Folien</vt:lpstr>
      <vt:lpstr>Folie_weiss_LOGO</vt:lpstr>
      <vt:lpstr>Folie_weiss_ohne-Logo</vt:lpstr>
      <vt:lpstr>Folie_weisse_Logo-weiss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Christian Gohmann</cp:lastModifiedBy>
  <cp:revision>772</cp:revision>
  <cp:lastPrinted>2021-07-06T13:54:59Z</cp:lastPrinted>
  <dcterms:created xsi:type="dcterms:W3CDTF">2010-04-12T23:12:02Z</dcterms:created>
  <dcterms:modified xsi:type="dcterms:W3CDTF">2021-10-04T18:16:23Z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0x0101005CFAEB5E958E2B4AAB00120F73452323</vt:lpwstr>
  </property>
</Properties>
</file>