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370" r:id="rId3"/>
    <p:sldId id="360" r:id="rId4"/>
    <p:sldId id="371" r:id="rId5"/>
    <p:sldId id="358" r:id="rId6"/>
    <p:sldId id="335" r:id="rId7"/>
    <p:sldId id="372" r:id="rId8"/>
    <p:sldId id="361" r:id="rId9"/>
    <p:sldId id="356" r:id="rId10"/>
    <p:sldId id="344" r:id="rId11"/>
    <p:sldId id="359" r:id="rId12"/>
    <p:sldId id="365" r:id="rId13"/>
    <p:sldId id="368" r:id="rId14"/>
    <p:sldId id="369" r:id="rId15"/>
    <p:sldId id="366" r:id="rId16"/>
    <p:sldId id="367" r:id="rId17"/>
    <p:sldId id="326" r:id="rId18"/>
    <p:sldId id="315" r:id="rId19"/>
  </p:sldIdLst>
  <p:sldSz cx="9144000" cy="6858000" type="screen4x3"/>
  <p:notesSz cx="6865938" cy="9998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63" d="100"/>
          <a:sy n="63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5239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4" tIns="48177" rIns="96354" bIns="4817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110" y="1"/>
            <a:ext cx="2975239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4" tIns="48177" rIns="96354" bIns="4817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50888"/>
            <a:ext cx="4995862" cy="3748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594" y="4749085"/>
            <a:ext cx="5492750" cy="449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4" tIns="48177" rIns="96354" bIns="48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6436"/>
            <a:ext cx="2975239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4" tIns="48177" rIns="96354" bIns="4817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110" y="9496436"/>
            <a:ext cx="2975239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4" tIns="48177" rIns="96354" bIns="4817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DFBAE73-352D-4118-9497-726283C14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6B0F8-5C91-4512-8FFE-FD669D206D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06175-62F7-4D20-9AA1-B9574619D5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CS" dirty="0"/>
              <a:t>Zašto ne prije, pa zato jer bi voljeli dobiti stvarno iskrene</a:t>
            </a:r>
            <a:r>
              <a:rPr lang="sr-Latn-CS" baseline="0" dirty="0"/>
              <a:t> odgovore, a ne bilo kakve samo da se dobije poklon. Tako da smatramo da sudionik mora biti na konferenicji najmanje dva dana i jednu večer da bi mogao mjerodavno ispuniti anketu</a:t>
            </a:r>
            <a:endParaRPr lang="sr-Latn-C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06175-62F7-4D20-9AA1-B9574619D5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CS" dirty="0"/>
              <a:t>Zašto ne prije, pa zato jer bi voljeli dobiti stvarno iskrene</a:t>
            </a:r>
            <a:r>
              <a:rPr lang="sr-Latn-CS" baseline="0" dirty="0"/>
              <a:t> odgovore, a ne bilo kakve samo da se dobije poklon. Tako da smatramo da sudionik mora biti na konferenicji najmanje dva dana i jednu večer da bi mogao mjerodavno ispuniti anketu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246380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06175-62F7-4D20-9AA1-B9574619D5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CS" dirty="0"/>
              <a:t>Zašto ne prije, pa zato jer bi voljeli dobiti stvarno iskrene</a:t>
            </a:r>
            <a:r>
              <a:rPr lang="sr-Latn-CS" baseline="0" dirty="0"/>
              <a:t> odgovore, a ne bilo kakve samo da se dobije poklon. Tako da smatramo da sudionik mora biti na konferenicji najmanje dva dana i jednu večer da bi mogao mjerodavno ispuniti anketu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986250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06175-62F7-4D20-9AA1-B9574619D5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CS" dirty="0"/>
              <a:t>Zašto ne prije, pa zato jer bi voljeli dobiti stvarno iskrene</a:t>
            </a:r>
            <a:r>
              <a:rPr lang="sr-Latn-CS" baseline="0" dirty="0"/>
              <a:t> odgovore, a ne bilo kakve samo da se dobije poklon. Tako da smatramo da sudionik mora biti na konferenicji najmanje dva dana i jednu večer da bi mogao mjerodavno ispuniti anketu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125776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06175-62F7-4D20-9AA1-B9574619D5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CS" dirty="0"/>
              <a:t>Zašto ne prije, pa zato jer bi voljeli dobiti stvarno iskrene</a:t>
            </a:r>
            <a:r>
              <a:rPr lang="sr-Latn-CS" baseline="0" dirty="0"/>
              <a:t> odgovore, a ne bilo kakve samo da se dobije poklon. Tako da smatramo da sudionik mora biti na konferenicji najmanje dva dana i jednu večer da bi mogao mjerodavno ispuniti anketu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072494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06175-62F7-4D20-9AA1-B9574619D5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CS" dirty="0"/>
              <a:t>Zašto ne prije, pa zato jer bi voljeli dobiti stvarno iskrene</a:t>
            </a:r>
            <a:r>
              <a:rPr lang="sr-Latn-CS" baseline="0" dirty="0"/>
              <a:t> odgovore, a ne bilo kakve samo da se dobije poklon. Tako da smatramo da sudionik mora biti na konferenicji najmanje dva dana i jednu večer da bi mogao mjerodavno ispuniti anketu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222936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06175-62F7-4D20-9AA1-B9574619D5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CS" dirty="0"/>
              <a:t>Zašto ne prije, pa zato jer bi voljeli dobiti stvarno iskrene</a:t>
            </a:r>
            <a:r>
              <a:rPr lang="sr-Latn-CS" baseline="0" dirty="0"/>
              <a:t> odgovore, a ne bilo kakve samo da se dobije poklon. Tako da smatramo da sudionik mora biti na konferenicji najmanje dva dana i jednu večer da bi mogao mjerodavno ispuniti anketu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268311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/>
              <a:t>S1 sponzori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A0A9B-EA13-46A8-AA80-60CE207AAE28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57695-62E2-49AC-BD4B-9069311C3B6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6B0F8-5C91-4512-8FFE-FD669D206D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9914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6B0F8-5C91-4512-8FFE-FD669D206D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0021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6B0F8-5C91-4512-8FFE-FD669D206D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6383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6B0F8-5C91-4512-8FFE-FD669D206D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88796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06175-62F7-4D20-9AA1-B9574619D5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CS" dirty="0"/>
              <a:t>Zašto ne prije, pa zato jer bi voljeli dobiti stvarno iskrene</a:t>
            </a:r>
            <a:r>
              <a:rPr lang="sr-Latn-CS" baseline="0" dirty="0"/>
              <a:t> odgovore, a ne bilo kakve samo da se dobije poklon. Tako da smatramo da sudionik mora biti na konferenicji najmanje dva dana i jednu večer da bi mogao mjerodavno ispuniti anketu</a:t>
            </a:r>
            <a:endParaRPr lang="sr-Latn-C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06175-62F7-4D20-9AA1-B9574619D5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CS" dirty="0"/>
              <a:t>Zašto ne prije, pa zato jer bi voljeli dobiti stvarno iskrene</a:t>
            </a:r>
            <a:r>
              <a:rPr lang="sr-Latn-CS" baseline="0" dirty="0"/>
              <a:t> odgovore, a ne bilo kakve samo da se dobije poklon. Tako da smatramo da sudionik mora biti na konferenicji najmanje dva dana i jednu večer da bi mogao mjerodavno ispuniti anketu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06698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6B0F8-5C91-4512-8FFE-FD669D206D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70306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06175-62F7-4D20-9AA1-B9574619D5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CS" dirty="0"/>
              <a:t>Zašto ne prije, pa zato jer bi voljeli dobiti stvarno iskrene</a:t>
            </a:r>
            <a:r>
              <a:rPr lang="sr-Latn-CS" baseline="0" dirty="0"/>
              <a:t> odgovore, a ne bilo kakve samo da se dobije poklon. Tako da smatramo da sudionik mora biti na konferenicji najmanje dva dana i jednu večer da bi mogao mjerodavno ispuniti anketu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04524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DA000-B091-426C-B913-528579643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4033-BA6A-4BFF-86C2-D1D13FD1B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1B51-B2C9-4C2D-97CD-ECB1BBD04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996B2-C986-46AE-AB72-F844CBA8C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AD9E-E24B-47D8-87B8-48EB26C9D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42924-4397-49DE-B9ED-06058F74C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605B-6EEA-4B09-A847-BCE87E5DB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778-92F5-4390-BDC8-615B18E22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30B58-3B99-463A-A03A-2F4D0835F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37434-369F-4DDC-9B2E-1684E4FD4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F68F-A43A-4AF7-B09B-7340B9B87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C2699A-084E-4181-A1E8-4CFAC8BEF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2021.hroug.hr/agend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50DE7-B137-49CE-A2E0-D4339D68E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5705395" cy="1120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871ECE-C508-4600-AD63-11751E0BE4F9}"/>
              </a:ext>
            </a:extLst>
          </p:cNvPr>
          <p:cNvSpPr txBox="1"/>
          <p:nvPr/>
        </p:nvSpPr>
        <p:spPr>
          <a:xfrm>
            <a:off x="2483768" y="2780928"/>
            <a:ext cx="43572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4800" b="1" dirty="0"/>
              <a:t>DOBRODOŠLI</a:t>
            </a:r>
          </a:p>
          <a:p>
            <a:pPr algn="ctr"/>
            <a:endParaRPr lang="hr-HR" sz="4800" b="1" dirty="0"/>
          </a:p>
          <a:p>
            <a:pPr algn="ctr"/>
            <a:r>
              <a:rPr lang="hr-HR" sz="4800" b="1" dirty="0"/>
              <a:t>WELCOME</a:t>
            </a:r>
            <a:endParaRPr lang="en-US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323528" y="908720"/>
            <a:ext cx="86044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hr-HR" sz="2800" b="1" dirty="0"/>
              <a:t>Uz ručak i večeru osigurali smo vam </a:t>
            </a:r>
            <a:r>
              <a:rPr lang="hr-HR" sz="2800" b="1" dirty="0">
                <a:solidFill>
                  <a:srgbClr val="0066FF"/>
                </a:solidFill>
              </a:rPr>
              <a:t>besplatno piće</a:t>
            </a:r>
            <a:r>
              <a:rPr lang="hr-HR" sz="2800" b="1" dirty="0"/>
              <a:t>, samo morate sami puniti na punionici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(pivica, bijelo i crno vino, soda sokovi)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NEMOJTE SE SUZDRŽAVATI </a:t>
            </a:r>
            <a:r>
              <a:rPr lang="hr-HR" sz="2800" dirty="0">
                <a:sym typeface="Wingdings" panose="05000000000000000000" pitchFamily="2" charset="2"/>
              </a:rPr>
              <a:t></a:t>
            </a:r>
            <a:endParaRPr lang="hr-HR" sz="280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hr-HR" sz="2800" b="1" dirty="0">
                <a:solidFill>
                  <a:srgbClr val="0066FF"/>
                </a:solidFill>
              </a:rPr>
              <a:t>HROUG CIJENE PIĆA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I ove godine uspjeli s hotelom dogovoriti razumne cijene pića = -40 %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Mnoga pića nisu po tim cijenama pa se nemojte iznenaditi kada vam konobar naplati San Servolo pivu po nerazumnih 45 kuna.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hr-HR" sz="2800" u="sng" dirty="0"/>
              <a:t>Za dnevnicu od 170 kn ne možeš popiti niti 4 pive </a:t>
            </a:r>
            <a:r>
              <a:rPr lang="hr-HR" sz="2800" dirty="0">
                <a:sym typeface="Wingdings" panose="05000000000000000000" pitchFamily="2" charset="2"/>
              </a:rPr>
              <a:t></a:t>
            </a:r>
            <a:endParaRPr lang="hr-HR" sz="280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eaLnBrk="1" hangingPunct="1"/>
            <a:r>
              <a:rPr lang="hr-HR" sz="3600" b="1" dirty="0">
                <a:solidFill>
                  <a:srgbClr val="FF0000"/>
                </a:solidFill>
              </a:rPr>
              <a:t>Piće i hrana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eaLnBrk="1" hangingPunct="1"/>
            <a:r>
              <a:rPr lang="hr-HR" sz="3600" b="1" dirty="0">
                <a:solidFill>
                  <a:srgbClr val="FF0000"/>
                </a:solidFill>
              </a:rPr>
              <a:t>ZABAVA - </a:t>
            </a:r>
            <a:r>
              <a:rPr lang="hr-HR" sz="3600" b="1" dirty="0"/>
              <a:t>UTORAK</a:t>
            </a:r>
            <a:endParaRPr lang="hr-HR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G_9218 (640x440)">
            <a:extLst>
              <a:ext uri="{FF2B5EF4-FFF2-40B4-BE49-F238E27FC236}">
                <a16:creationId xmlns:a16="http://schemas.microsoft.com/office/drawing/2014/main" id="{1EA7BECE-6F4A-45C9-B350-F861A2339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" y="725632"/>
            <a:ext cx="4770083" cy="32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ard-games1">
            <a:extLst>
              <a:ext uri="{FF2B5EF4-FFF2-40B4-BE49-F238E27FC236}">
                <a16:creationId xmlns:a16="http://schemas.microsoft.com/office/drawing/2014/main" id="{0BB802D9-6CCD-4F73-9186-730B3A5E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26" y="3244777"/>
            <a:ext cx="6592323" cy="34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eaLnBrk="1" hangingPunct="1"/>
            <a:r>
              <a:rPr lang="hr-HR" sz="3600" b="1" dirty="0">
                <a:solidFill>
                  <a:srgbClr val="FF0000"/>
                </a:solidFill>
              </a:rPr>
              <a:t>ZABAVA </a:t>
            </a:r>
            <a:r>
              <a:rPr lang="hr-HR" sz="3600" b="1" dirty="0">
                <a:solidFill>
                  <a:schemeClr val="tx1"/>
                </a:solidFill>
              </a:rPr>
              <a:t>- SRIJEDA</a:t>
            </a:r>
          </a:p>
        </p:txBody>
      </p:sp>
      <p:pic>
        <p:nvPicPr>
          <p:cNvPr id="2050" name="Picture 2" descr="Maca-1">
            <a:extLst>
              <a:ext uri="{FF2B5EF4-FFF2-40B4-BE49-F238E27FC236}">
                <a16:creationId xmlns:a16="http://schemas.microsoft.com/office/drawing/2014/main" id="{22B0DD64-A04D-4D49-B70C-03438221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725488"/>
            <a:ext cx="9029600" cy="61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4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eaLnBrk="1" hangingPunct="1"/>
            <a:r>
              <a:rPr lang="hr-HR" sz="3600" b="1" dirty="0">
                <a:solidFill>
                  <a:srgbClr val="FF0000"/>
                </a:solidFill>
              </a:rPr>
              <a:t>ZABAVA </a:t>
            </a:r>
            <a:r>
              <a:rPr lang="hr-HR" sz="3600" b="1" dirty="0">
                <a:solidFill>
                  <a:schemeClr val="tx1"/>
                </a:solidFill>
              </a:rPr>
              <a:t>– SRIJEDA </a:t>
            </a:r>
          </a:p>
        </p:txBody>
      </p:sp>
      <p:pic>
        <p:nvPicPr>
          <p:cNvPr id="4" name="Picture 4" descr="karte-belu-belot-placam-postarinu-slika-54862102">
            <a:extLst>
              <a:ext uri="{FF2B5EF4-FFF2-40B4-BE49-F238E27FC236}">
                <a16:creationId xmlns:a16="http://schemas.microsoft.com/office/drawing/2014/main" id="{7B18A7EC-57B5-4B19-AD33-11A8CF8E3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" y="836712"/>
            <a:ext cx="53905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oard-games1">
            <a:extLst>
              <a:ext uri="{FF2B5EF4-FFF2-40B4-BE49-F238E27FC236}">
                <a16:creationId xmlns:a16="http://schemas.microsoft.com/office/drawing/2014/main" id="{903E71FE-42BD-4A82-B012-F6C1D9A8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77" y="3405872"/>
            <a:ext cx="6592323" cy="34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2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eaLnBrk="1" hangingPunct="1"/>
            <a:r>
              <a:rPr lang="hr-HR" sz="3600" b="1" dirty="0">
                <a:solidFill>
                  <a:srgbClr val="FF0000"/>
                </a:solidFill>
              </a:rPr>
              <a:t>ZABAVA </a:t>
            </a:r>
            <a:r>
              <a:rPr lang="hr-HR" sz="3600" b="1" dirty="0">
                <a:solidFill>
                  <a:schemeClr val="tx1"/>
                </a:solidFill>
              </a:rPr>
              <a:t>– WEDNESDAY</a:t>
            </a:r>
          </a:p>
        </p:txBody>
      </p:sp>
      <p:pic>
        <p:nvPicPr>
          <p:cNvPr id="8194" name="Picture 2" descr="Des1">
            <a:extLst>
              <a:ext uri="{FF2B5EF4-FFF2-40B4-BE49-F238E27FC236}">
                <a16:creationId xmlns:a16="http://schemas.microsoft.com/office/drawing/2014/main" id="{A2B9F8BF-0D29-4860-AE32-77DD17AD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60"/>
            <a:ext cx="5094048" cy="35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oker">
            <a:extLst>
              <a:ext uri="{FF2B5EF4-FFF2-40B4-BE49-F238E27FC236}">
                <a16:creationId xmlns:a16="http://schemas.microsoft.com/office/drawing/2014/main" id="{9C8654BF-C2D7-4867-B043-077A33E46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04" y="2492896"/>
            <a:ext cx="4214192" cy="42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06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eaLnBrk="1" hangingPunct="1"/>
            <a:r>
              <a:rPr lang="hr-HR" sz="3600" b="1" dirty="0">
                <a:solidFill>
                  <a:srgbClr val="FF0000"/>
                </a:solidFill>
              </a:rPr>
              <a:t>ZABAVA </a:t>
            </a:r>
            <a:r>
              <a:rPr lang="hr-HR" sz="3600" b="1" dirty="0">
                <a:solidFill>
                  <a:schemeClr val="tx1"/>
                </a:solidFill>
              </a:rPr>
              <a:t>- ČETVRTAK</a:t>
            </a:r>
          </a:p>
        </p:txBody>
      </p:sp>
      <p:pic>
        <p:nvPicPr>
          <p:cNvPr id="3074" name="Picture 2" descr="lamour-band">
            <a:extLst>
              <a:ext uri="{FF2B5EF4-FFF2-40B4-BE49-F238E27FC236}">
                <a16:creationId xmlns:a16="http://schemas.microsoft.com/office/drawing/2014/main" id="{54A232EC-A4D4-4264-A58E-366EDE4AB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25488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ker">
            <a:extLst>
              <a:ext uri="{FF2B5EF4-FFF2-40B4-BE49-F238E27FC236}">
                <a16:creationId xmlns:a16="http://schemas.microsoft.com/office/drawing/2014/main" id="{D1555EE1-1CA8-4664-B308-965D07FC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89040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re show3">
            <a:extLst>
              <a:ext uri="{FF2B5EF4-FFF2-40B4-BE49-F238E27FC236}">
                <a16:creationId xmlns:a16="http://schemas.microsoft.com/office/drawing/2014/main" id="{35C04E17-8A7F-4CE4-A11B-DF1BDAFE5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789040"/>
            <a:ext cx="374005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2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eaLnBrk="1" hangingPunct="1"/>
            <a:r>
              <a:rPr lang="hr-HR" sz="3600" b="1" dirty="0">
                <a:solidFill>
                  <a:srgbClr val="FF0000"/>
                </a:solidFill>
              </a:rPr>
              <a:t>ZABAVA </a:t>
            </a:r>
            <a:r>
              <a:rPr lang="hr-HR" sz="3600" b="1" dirty="0">
                <a:solidFill>
                  <a:schemeClr val="tx1"/>
                </a:solidFill>
              </a:rPr>
              <a:t>- ČETVRTAK</a:t>
            </a:r>
          </a:p>
        </p:txBody>
      </p:sp>
      <p:pic>
        <p:nvPicPr>
          <p:cNvPr id="6146" name="Picture 2" descr="Pula arena">
            <a:extLst>
              <a:ext uri="{FF2B5EF4-FFF2-40B4-BE49-F238E27FC236}">
                <a16:creationId xmlns:a16="http://schemas.microsoft.com/office/drawing/2014/main" id="{33DC693F-2B8E-46F7-84E5-7D92E2753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" y="725488"/>
            <a:ext cx="9134336" cy="52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244A46-75B9-42D0-8D97-69D882E7F0EF}"/>
              </a:ext>
            </a:extLst>
          </p:cNvPr>
          <p:cNvSpPr txBox="1"/>
          <p:nvPr/>
        </p:nvSpPr>
        <p:spPr>
          <a:xfrm>
            <a:off x="1475656" y="613251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100 OSOBA MOŽE IĆI NA IZLET </a:t>
            </a:r>
            <a:r>
              <a:rPr lang="hr-HR" sz="2800" dirty="0">
                <a:sym typeface="Wingdings" panose="05000000000000000000" pitchFamily="2" charset="2"/>
              </a:rPr>
              <a:t>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059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0" y="101441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hr-H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0" y="101441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kumimoji="0" lang="hr-H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hr-H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-72008" y="236085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hr-H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52736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NAJBOLJI POKROVITELJI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-72008" y="2583849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BOLJI POKROVITELJI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71" y="515719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MEDIJSKI POKROVITELJ</a:t>
            </a:r>
            <a:endParaRPr lang="en-US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812BD-C117-44F8-9776-F798FFBB513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3600" b="1" kern="0" dirty="0">
                <a:solidFill>
                  <a:srgbClr val="FF0000"/>
                </a:solidFill>
              </a:rPr>
              <a:t>POKROVITELJI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F683E5F-0B78-4B4F-80DF-AC161DC6B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76500"/>
            <a:ext cx="2857500" cy="1905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BEF07F2-B254-4FE2-B547-C6D5B9B54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76500"/>
            <a:ext cx="2857500" cy="190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DC71F2-A136-4A5F-BCBD-31B87866DBDD}"/>
              </a:ext>
            </a:extLst>
          </p:cNvPr>
          <p:cNvSpPr txBox="1"/>
          <p:nvPr/>
        </p:nvSpPr>
        <p:spPr>
          <a:xfrm>
            <a:off x="0" y="390482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EDUKACIJSKI POKROVITELJI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A35EA-C177-47E8-8598-199BFD342B30}"/>
              </a:ext>
            </a:extLst>
          </p:cNvPr>
          <p:cNvSpPr txBox="1"/>
          <p:nvPr/>
        </p:nvSpPr>
        <p:spPr>
          <a:xfrm>
            <a:off x="3628498" y="896842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KODEKS</a:t>
            </a:r>
            <a:endParaRPr lang="en-US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8E27D8-D26B-430B-B1DB-C03A580701E9}"/>
              </a:ext>
            </a:extLst>
          </p:cNvPr>
          <p:cNvSpPr txBox="1"/>
          <p:nvPr/>
        </p:nvSpPr>
        <p:spPr>
          <a:xfrm>
            <a:off x="3564378" y="2365631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MAISTRA</a:t>
            </a:r>
            <a:endParaRPr lang="en-US" sz="3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8DAD02-FDDA-43BB-AD23-207038E9DA17}"/>
              </a:ext>
            </a:extLst>
          </p:cNvPr>
          <p:cNvSpPr txBox="1"/>
          <p:nvPr/>
        </p:nvSpPr>
        <p:spPr>
          <a:xfrm>
            <a:off x="3533408" y="3683853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ALGEBRA</a:t>
            </a:r>
            <a:endParaRPr lang="en-US" sz="3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E8EE4A-7FEE-4642-8EC1-8F0281C4548E}"/>
              </a:ext>
            </a:extLst>
          </p:cNvPr>
          <p:cNvSpPr txBox="1"/>
          <p:nvPr/>
        </p:nvSpPr>
        <p:spPr>
          <a:xfrm>
            <a:off x="3506088" y="4942522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MREŽA</a:t>
            </a:r>
            <a:endParaRPr lang="en-US" sz="3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836712"/>
            <a:ext cx="6264696" cy="2579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dirty="0"/>
              <a:t>Dragi članovi HrOUG-a </a:t>
            </a:r>
          </a:p>
          <a:p>
            <a:pPr eaLnBrk="1" hangingPunct="1">
              <a:buFontTx/>
              <a:buNone/>
            </a:pPr>
            <a:r>
              <a:rPr lang="hr-HR" dirty="0"/>
              <a:t>Dragi sudionici konferencije </a:t>
            </a:r>
          </a:p>
          <a:p>
            <a:pPr eaLnBrk="1" hangingPunct="1">
              <a:buFontTx/>
              <a:buNone/>
            </a:pPr>
            <a:r>
              <a:rPr lang="hr-HR" dirty="0"/>
              <a:t>Dragi pokrovitelji </a:t>
            </a:r>
          </a:p>
          <a:p>
            <a:pPr eaLnBrk="1" hangingPunct="1">
              <a:buFontTx/>
              <a:buNone/>
            </a:pPr>
            <a:r>
              <a:rPr lang="hr-HR" dirty="0"/>
              <a:t>   </a:t>
            </a:r>
            <a:r>
              <a:rPr lang="hr-HR" dirty="0">
                <a:solidFill>
                  <a:srgbClr val="FF0000"/>
                </a:solidFill>
              </a:rPr>
              <a:t>Hvala vam što nas podržavate. </a:t>
            </a:r>
          </a:p>
          <a:p>
            <a:pPr eaLnBrk="1" hangingPunct="1">
              <a:buFontTx/>
              <a:buNone/>
            </a:pPr>
            <a:r>
              <a:rPr lang="hr-HR" dirty="0"/>
              <a:t>Dok je vas bit će i HrOUG-a. </a:t>
            </a:r>
          </a:p>
        </p:txBody>
      </p:sp>
      <p:pic>
        <p:nvPicPr>
          <p:cNvPr id="2050" name="Picture 2" descr="http://www.index.hr/indexklub/upload/_19d690e6-c999-4df3-9de6-0b24e3da14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2088232" cy="26848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714884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hr-HR" sz="3200" b="1" dirty="0">
                <a:solidFill>
                  <a:srgbClr val="FF0000"/>
                </a:solidFill>
              </a:rPr>
              <a:t>Svim sudionicima konferencije </a:t>
            </a:r>
          </a:p>
          <a:p>
            <a:pPr algn="ctr" eaLnBrk="1" hangingPunct="1">
              <a:buFontTx/>
              <a:buNone/>
            </a:pPr>
            <a:r>
              <a:rPr lang="hr-HR" sz="3200" b="1" dirty="0">
                <a:solidFill>
                  <a:srgbClr val="FF0000"/>
                </a:solidFill>
              </a:rPr>
              <a:t>želim uspješan i ugodan boravak </a:t>
            </a:r>
          </a:p>
          <a:p>
            <a:pPr algn="ctr" eaLnBrk="1" hangingPunct="1">
              <a:buFontTx/>
              <a:buNone/>
            </a:pPr>
            <a:r>
              <a:rPr lang="hr-HR" sz="3200" b="1" dirty="0">
                <a:solidFill>
                  <a:srgbClr val="FF0000"/>
                </a:solidFill>
              </a:rPr>
              <a:t>na HrOUG konferenciji.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871ECE-C508-4600-AD63-11751E0BE4F9}"/>
              </a:ext>
            </a:extLst>
          </p:cNvPr>
          <p:cNvSpPr txBox="1"/>
          <p:nvPr/>
        </p:nvSpPr>
        <p:spPr>
          <a:xfrm>
            <a:off x="827584" y="321297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/>
              <a:t>COVID-19 PRAVILA</a:t>
            </a:r>
            <a:endParaRPr lang="en-US" sz="6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E411D-257B-40CD-AE7B-0E360D56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032448" cy="7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7C5AE-6223-4E59-AA19-C61101165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44704"/>
            <a:ext cx="4681332" cy="3240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FEB7E-1E6A-4358-9B4A-2285BB2CC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r="9527"/>
          <a:stretch/>
        </p:blipFill>
        <p:spPr>
          <a:xfrm>
            <a:off x="4716828" y="3429000"/>
            <a:ext cx="4391676" cy="3356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706395-241C-4AD7-9F8B-F5E22DFC0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032448" cy="791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E99DCB-131B-4630-80F6-10C26B504E22}"/>
              </a:ext>
            </a:extLst>
          </p:cNvPr>
          <p:cNvSpPr txBox="1"/>
          <p:nvPr/>
        </p:nvSpPr>
        <p:spPr>
          <a:xfrm>
            <a:off x="1853952" y="142061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b="1" u="sng" dirty="0"/>
              <a:t>25 konferencija</a:t>
            </a:r>
          </a:p>
        </p:txBody>
      </p:sp>
    </p:spTree>
    <p:extLst>
      <p:ext uri="{BB962C8B-B14F-4D97-AF65-F5344CB8AC3E}">
        <p14:creationId xmlns:p14="http://schemas.microsoft.com/office/powerpoint/2010/main" val="230575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u="sng" dirty="0"/>
              <a:t>25 konferencija</a:t>
            </a:r>
          </a:p>
          <a:p>
            <a:pPr algn="ctr"/>
            <a:r>
              <a:rPr lang="hr-HR" sz="4000" dirty="0"/>
              <a:t>1995. – 1998. Lovran</a:t>
            </a:r>
          </a:p>
          <a:p>
            <a:pPr algn="ctr"/>
            <a:r>
              <a:rPr lang="hr-HR" sz="4000" dirty="0"/>
              <a:t>1999. – 2001. Rovinj (Hotel Eden)</a:t>
            </a:r>
          </a:p>
          <a:p>
            <a:pPr algn="ctr"/>
            <a:r>
              <a:rPr lang="hr-HR" sz="4000" dirty="0"/>
              <a:t>2002. Pula</a:t>
            </a:r>
          </a:p>
          <a:p>
            <a:pPr algn="ctr"/>
            <a:r>
              <a:rPr lang="hr-HR" sz="4000" dirty="0"/>
              <a:t>2003. – 2006. Umag</a:t>
            </a:r>
          </a:p>
          <a:p>
            <a:pPr algn="ctr"/>
            <a:r>
              <a:rPr lang="hr-HR" sz="4000" dirty="0"/>
              <a:t>2007. – 2009. Rovinj (Hotel Eden)</a:t>
            </a:r>
          </a:p>
          <a:p>
            <a:pPr algn="ctr"/>
            <a:r>
              <a:rPr lang="hr-HR" sz="4000" dirty="0"/>
              <a:t>2010. – 2019. Rovinj (Crveni otok)</a:t>
            </a:r>
          </a:p>
          <a:p>
            <a:pPr algn="ctr"/>
            <a:r>
              <a:rPr lang="hr-HR" sz="4000" dirty="0"/>
              <a:t>2021. -&gt;</a:t>
            </a:r>
          </a:p>
          <a:p>
            <a:pPr algn="ctr"/>
            <a:endParaRPr lang="hr-HR" sz="3200" dirty="0"/>
          </a:p>
          <a:p>
            <a:pPr algn="ctr"/>
            <a:endParaRPr lang="hr-HR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92517-CA2E-4907-A658-9C33D2BD1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032448" cy="7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9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538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59 predavanja</a:t>
            </a:r>
          </a:p>
          <a:p>
            <a:pPr algn="ctr"/>
            <a:r>
              <a:rPr lang="hr-HR" sz="4000" dirty="0"/>
              <a:t>17 online predavanja (ikona čovječuljka i pored je X)</a:t>
            </a:r>
          </a:p>
          <a:p>
            <a:pPr algn="ctr"/>
            <a:endParaRPr lang="hr-HR" sz="4000" dirty="0"/>
          </a:p>
          <a:p>
            <a:pPr algn="ctr"/>
            <a:r>
              <a:rPr lang="hr-HR" sz="4000" u="sng" dirty="0"/>
              <a:t>42 predavača u Rovinju</a:t>
            </a:r>
            <a:endParaRPr lang="hr-HR" sz="4000" b="1" i="1" u="sng" dirty="0"/>
          </a:p>
          <a:p>
            <a:pPr lvl="1"/>
            <a:r>
              <a:rPr lang="hr-HR" sz="4000" i="1" dirty="0"/>
              <a:t> </a:t>
            </a:r>
            <a:r>
              <a:rPr lang="hr-HR" sz="4000" i="1" dirty="0">
                <a:solidFill>
                  <a:srgbClr val="C00000"/>
                </a:solidFill>
              </a:rPr>
              <a:t>10</a:t>
            </a:r>
            <a:r>
              <a:rPr lang="hr-HR" sz="4000" i="1" dirty="0"/>
              <a:t> Oracle ACE director + </a:t>
            </a:r>
            <a:r>
              <a:rPr lang="hr-HR" sz="4000" i="1" dirty="0">
                <a:solidFill>
                  <a:srgbClr val="C00000"/>
                </a:solidFill>
              </a:rPr>
              <a:t>8</a:t>
            </a:r>
            <a:r>
              <a:rPr lang="hr-HR" sz="4000" i="1" dirty="0"/>
              <a:t> online</a:t>
            </a:r>
          </a:p>
          <a:p>
            <a:pPr lvl="1"/>
            <a:r>
              <a:rPr lang="hr-HR" sz="4000" i="1" dirty="0"/>
              <a:t> </a:t>
            </a:r>
            <a:r>
              <a:rPr lang="hr-HR" sz="4000" i="1" dirty="0">
                <a:solidFill>
                  <a:srgbClr val="C00000"/>
                </a:solidFill>
              </a:rPr>
              <a:t>11</a:t>
            </a:r>
            <a:r>
              <a:rPr lang="hr-HR" sz="4000" i="1" dirty="0"/>
              <a:t> Oracle ACE + 2 online</a:t>
            </a:r>
          </a:p>
          <a:p>
            <a:pPr lvl="1"/>
            <a:r>
              <a:rPr lang="hr-HR" sz="4000" i="1" dirty="0"/>
              <a:t>  </a:t>
            </a:r>
            <a:r>
              <a:rPr lang="hr-HR" sz="4000" i="1" dirty="0">
                <a:solidFill>
                  <a:srgbClr val="C00000"/>
                </a:solidFill>
              </a:rPr>
              <a:t>3</a:t>
            </a:r>
            <a:r>
              <a:rPr lang="hr-HR" sz="4000" i="1" dirty="0"/>
              <a:t> Oracle ACE asossiate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B0985-DEBE-493D-90F7-AEDB92747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032448" cy="791827"/>
          </a:xfrm>
          <a:prstGeom prst="rect">
            <a:avLst/>
          </a:prstGeom>
        </p:spPr>
      </p:pic>
      <p:pic>
        <p:nvPicPr>
          <p:cNvPr id="7" name="Slika 134">
            <a:extLst>
              <a:ext uri="{FF2B5EF4-FFF2-40B4-BE49-F238E27FC236}">
                <a16:creationId xmlns:a16="http://schemas.microsoft.com/office/drawing/2014/main" id="{6B591965-B9DA-41F5-8E7B-0BEF5BF38E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92478"/>
            <a:ext cx="648072" cy="648072"/>
          </a:xfrm>
          <a:prstGeom prst="rect">
            <a:avLst/>
          </a:prstGeom>
        </p:spPr>
      </p:pic>
      <p:pic>
        <p:nvPicPr>
          <p:cNvPr id="8" name="Slika 51">
            <a:extLst>
              <a:ext uri="{FF2B5EF4-FFF2-40B4-BE49-F238E27FC236}">
                <a16:creationId xmlns:a16="http://schemas.microsoft.com/office/drawing/2014/main" id="{06CF7245-BD2E-4DD5-9A06-5B28AD93B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91680"/>
            <a:ext cx="648072" cy="699560"/>
          </a:xfrm>
          <a:prstGeom prst="rect">
            <a:avLst/>
          </a:prstGeom>
        </p:spPr>
      </p:pic>
      <p:pic>
        <p:nvPicPr>
          <p:cNvPr id="9" name="Slika 45">
            <a:extLst>
              <a:ext uri="{FF2B5EF4-FFF2-40B4-BE49-F238E27FC236}">
                <a16:creationId xmlns:a16="http://schemas.microsoft.com/office/drawing/2014/main" id="{A3F894ED-67D9-4D3C-A836-B604A0BE2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427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8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539552" y="908720"/>
            <a:ext cx="82296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r-HR" sz="2800" b="1" dirty="0">
                <a:solidFill>
                  <a:srgbClr val="FF0000"/>
                </a:solidFill>
              </a:rPr>
              <a:t>AGENDA – ažurno i aktualno: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Agenda na web-u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hr-HR" sz="2800" i="1" u="sng" dirty="0">
                <a:solidFill>
                  <a:srgbClr val="0066FF"/>
                </a:solidFill>
                <a:hlinkClick r:id="rId3"/>
              </a:rPr>
              <a:t>http://2021.hroug.hr/agenda</a:t>
            </a:r>
            <a:endParaRPr lang="hr-HR" sz="2800" i="1" u="sng" dirty="0">
              <a:solidFill>
                <a:srgbClr val="0066FF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hr-HR" sz="2800" i="1" u="sng" dirty="0">
                <a:solidFill>
                  <a:srgbClr val="0066FF"/>
                </a:solidFill>
              </a:rPr>
              <a:t>http://2021.hroug.hr/eng/agenda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hr-HR" sz="2800" b="1" i="1" dirty="0">
                <a:solidFill>
                  <a:srgbClr val="C00000"/>
                </a:solidFill>
              </a:rPr>
              <a:t>QR code na AKREDITACIJI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hr-HR" sz="14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Promjene u Agendi u zadnji čas: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Rob Lockard – ne dolazi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U Četvrtak u Hall A umjesto njega bit će Morana Kobal Butković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Online predavanja u Dvorani D u petak najvjerovatnije nećemo tehnički moći održati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U petak .....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725488"/>
          </a:xfrm>
        </p:spPr>
        <p:txBody>
          <a:bodyPr/>
          <a:lstStyle/>
          <a:p>
            <a:pPr eaLnBrk="1" hangingPunct="1"/>
            <a:r>
              <a:rPr lang="hr-HR" sz="3600" b="1" dirty="0">
                <a:solidFill>
                  <a:srgbClr val="FF0000"/>
                </a:solidFill>
              </a:rPr>
              <a:t>Agenda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539552" y="404664"/>
            <a:ext cx="82296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hr-HR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r-HR" sz="2800" b="1" i="1" dirty="0">
                <a:solidFill>
                  <a:srgbClr val="FF0000"/>
                </a:solidFill>
              </a:rPr>
              <a:t>Ocjena predavanja i predavača </a:t>
            </a:r>
            <a:r>
              <a:rPr lang="hr-HR" sz="2800" dirty="0"/>
              <a:t>– nakon predavanja ocijenite predavača i predavanje i tako sudjelujete u nagradnoj igri. Ne zaboravite unijeti ID predavanja i svoj ID sa akreditacije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			</a:t>
            </a:r>
            <a:endParaRPr lang="hr-HR" sz="2800" b="1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hr-HR" sz="28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725488"/>
          </a:xfrm>
        </p:spPr>
        <p:txBody>
          <a:bodyPr/>
          <a:lstStyle/>
          <a:p>
            <a:pPr eaLnBrk="1" hangingPunct="1"/>
            <a:r>
              <a:rPr lang="hr-HR" sz="3600" b="1" dirty="0">
                <a:solidFill>
                  <a:srgbClr val="FF0000"/>
                </a:solidFill>
              </a:rPr>
              <a:t>Ocjena predavanja -&gt; NAGRADE</a:t>
            </a:r>
          </a:p>
        </p:txBody>
      </p:sp>
      <p:pic>
        <p:nvPicPr>
          <p:cNvPr id="9220" name="Picture 4" descr="Reserva 8 Uno, vinoteka, 23 litre, 8 boca, 11 - 18 ° C, 26 dB, nehrđajući čelik ">
            <a:extLst>
              <a:ext uri="{FF2B5EF4-FFF2-40B4-BE49-F238E27FC236}">
                <a16:creationId xmlns:a16="http://schemas.microsoft.com/office/drawing/2014/main" id="{210AA1E5-C544-44D9-B497-CC0136AFE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3" y="2330167"/>
            <a:ext cx="4383817" cy="43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603E69-E163-4B1A-96BD-C17B1ED0FB38}"/>
              </a:ext>
            </a:extLst>
          </p:cNvPr>
          <p:cNvSpPr txBox="1"/>
          <p:nvPr/>
        </p:nvSpPr>
        <p:spPr>
          <a:xfrm>
            <a:off x="3967981" y="2924944"/>
            <a:ext cx="4642618" cy="2988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hr-HR" sz="1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r-HR" sz="2800" b="1" dirty="0">
                <a:solidFill>
                  <a:srgbClr val="FF0000"/>
                </a:solidFill>
              </a:rPr>
              <a:t>Izvlačenje nagrada </a:t>
            </a:r>
            <a:r>
              <a:rPr lang="hr-HR" sz="2800" dirty="0"/>
              <a:t>održat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će se u dvorani A u petak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nakon ručka.  Neću duljiti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 kako bi svi  koji žele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r-HR" sz="2800" dirty="0"/>
              <a:t>mogli stići na brod u 15 sati.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3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55679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i="1" u="sng" dirty="0"/>
              <a:t>5 dvorana</a:t>
            </a:r>
          </a:p>
          <a:p>
            <a:pPr algn="ctr"/>
            <a:r>
              <a:rPr lang="hr-HR" sz="4400" dirty="0"/>
              <a:t>Hall A – velika dvorana</a:t>
            </a:r>
          </a:p>
          <a:p>
            <a:pPr algn="ctr"/>
            <a:r>
              <a:rPr lang="hr-HR" sz="4400" dirty="0"/>
              <a:t>Hall B – Mali klub pored recepcije</a:t>
            </a:r>
          </a:p>
          <a:p>
            <a:pPr algn="ctr"/>
            <a:r>
              <a:rPr lang="hr-HR" sz="4400" dirty="0"/>
              <a:t>Hall C – Restoran na -1</a:t>
            </a:r>
          </a:p>
          <a:p>
            <a:pPr algn="ctr"/>
            <a:r>
              <a:rPr lang="hr-HR" sz="4400" dirty="0"/>
              <a:t>Hall D – Apartmani</a:t>
            </a:r>
          </a:p>
          <a:p>
            <a:pPr algn="ctr"/>
            <a:r>
              <a:rPr lang="hr-HR" sz="4400" dirty="0"/>
              <a:t>Hall E – Dvorac (online)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A7FC7-B110-47DF-B44C-594FA9893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032448" cy="7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8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539552" y="1052736"/>
            <a:ext cx="82296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hr-HR" sz="2800" dirty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725488"/>
          </a:xfrm>
        </p:spPr>
        <p:txBody>
          <a:bodyPr/>
          <a:lstStyle/>
          <a:p>
            <a:pPr eaLnBrk="1" hangingPunct="1"/>
            <a:r>
              <a:rPr lang="hr-HR" sz="3600" b="1" dirty="0">
                <a:solidFill>
                  <a:srgbClr val="FF0000"/>
                </a:solidFill>
              </a:rPr>
              <a:t>Dvorane / </a:t>
            </a:r>
            <a:r>
              <a:rPr lang="hr-HR" sz="3600" b="1" dirty="0" err="1">
                <a:solidFill>
                  <a:srgbClr val="FF0000"/>
                </a:solidFill>
              </a:rPr>
              <a:t>Halls</a:t>
            </a:r>
            <a:endParaRPr lang="hr-HR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CBAC2-86C2-4FC2-B848-038D5E39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6529" y="6787244"/>
            <a:ext cx="606114" cy="427720"/>
          </a:xfrm>
        </p:spPr>
        <p:txBody>
          <a:bodyPr/>
          <a:lstStyle/>
          <a:p>
            <a:pPr>
              <a:defRPr/>
            </a:pPr>
            <a:fld id="{1D491664-C0C5-44C9-B3AD-4EBF1743855D}" type="slidenum">
              <a:rPr lang="hr-HR" smtClean="0"/>
              <a:pPr>
                <a:defRPr/>
              </a:pPr>
              <a:t>9</a:t>
            </a:fld>
            <a:endParaRPr lang="hr-HR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9838F46-7B87-467C-A61D-67171ABD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99" y="1077417"/>
            <a:ext cx="9173299" cy="5780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Rectangular Callout 7">
            <a:extLst>
              <a:ext uri="{FF2B5EF4-FFF2-40B4-BE49-F238E27FC236}">
                <a16:creationId xmlns:a16="http://schemas.microsoft.com/office/drawing/2014/main" id="{D29A786B-EBB6-4456-877A-2E2C446B8B8A}"/>
              </a:ext>
            </a:extLst>
          </p:cNvPr>
          <p:cNvSpPr/>
          <p:nvPr/>
        </p:nvSpPr>
        <p:spPr>
          <a:xfrm>
            <a:off x="3635896" y="3789040"/>
            <a:ext cx="745670" cy="496645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Hall A</a:t>
            </a:r>
          </a:p>
        </p:txBody>
      </p:sp>
      <p:sp>
        <p:nvSpPr>
          <p:cNvPr id="7" name="Rectangular Callout 10">
            <a:extLst>
              <a:ext uri="{FF2B5EF4-FFF2-40B4-BE49-F238E27FC236}">
                <a16:creationId xmlns:a16="http://schemas.microsoft.com/office/drawing/2014/main" id="{B0AB2537-5234-418C-9E79-9A4C43D55CD8}"/>
              </a:ext>
            </a:extLst>
          </p:cNvPr>
          <p:cNvSpPr/>
          <p:nvPr/>
        </p:nvSpPr>
        <p:spPr>
          <a:xfrm>
            <a:off x="4716016" y="3861048"/>
            <a:ext cx="745670" cy="496645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Hall B</a:t>
            </a:r>
          </a:p>
        </p:txBody>
      </p:sp>
      <p:sp>
        <p:nvSpPr>
          <p:cNvPr id="8" name="Rectangular Callout 11">
            <a:extLst>
              <a:ext uri="{FF2B5EF4-FFF2-40B4-BE49-F238E27FC236}">
                <a16:creationId xmlns:a16="http://schemas.microsoft.com/office/drawing/2014/main" id="{98A9E35B-35D8-4815-BF1B-15B116F7E252}"/>
              </a:ext>
            </a:extLst>
          </p:cNvPr>
          <p:cNvSpPr/>
          <p:nvPr/>
        </p:nvSpPr>
        <p:spPr>
          <a:xfrm flipV="1">
            <a:off x="3779912" y="4509120"/>
            <a:ext cx="745670" cy="496645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10800000" lon="1080000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Hall C</a:t>
            </a:r>
          </a:p>
        </p:txBody>
      </p:sp>
      <p:sp>
        <p:nvSpPr>
          <p:cNvPr id="10" name="Rectangular Callout 12">
            <a:extLst>
              <a:ext uri="{FF2B5EF4-FFF2-40B4-BE49-F238E27FC236}">
                <a16:creationId xmlns:a16="http://schemas.microsoft.com/office/drawing/2014/main" id="{B9DA660D-29EF-415C-A178-8B8F9A7AE625}"/>
              </a:ext>
            </a:extLst>
          </p:cNvPr>
          <p:cNvSpPr/>
          <p:nvPr/>
        </p:nvSpPr>
        <p:spPr>
          <a:xfrm>
            <a:off x="5868144" y="2564904"/>
            <a:ext cx="745670" cy="496645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Party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04AFBFE-B7F0-4FD8-B30C-64AAC8148B11}"/>
              </a:ext>
            </a:extLst>
          </p:cNvPr>
          <p:cNvSpPr/>
          <p:nvPr/>
        </p:nvSpPr>
        <p:spPr>
          <a:xfrm>
            <a:off x="7236296" y="4357693"/>
            <a:ext cx="745670" cy="496645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Hall </a:t>
            </a:r>
            <a:r>
              <a:rPr lang="hr-HR" b="1" dirty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ular Callout 10">
            <a:extLst>
              <a:ext uri="{FF2B5EF4-FFF2-40B4-BE49-F238E27FC236}">
                <a16:creationId xmlns:a16="http://schemas.microsoft.com/office/drawing/2014/main" id="{7F2CAC7B-CC37-4D19-B927-1ECBE6E36A01}"/>
              </a:ext>
            </a:extLst>
          </p:cNvPr>
          <p:cNvSpPr/>
          <p:nvPr/>
        </p:nvSpPr>
        <p:spPr>
          <a:xfrm>
            <a:off x="5868144" y="3180677"/>
            <a:ext cx="745670" cy="496645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Hall </a:t>
            </a:r>
            <a:r>
              <a:rPr lang="hr-HR" b="1" dirty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E9170-4FE1-4F70-A9E0-889FC9523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316778"/>
            <a:ext cx="1143000" cy="2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910</Words>
  <Application>Microsoft Office PowerPoint</Application>
  <PresentationFormat>On-screen Show (4:3)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Ocjena predavanja -&gt; NAGRADE</vt:lpstr>
      <vt:lpstr>PowerPoint Presentation</vt:lpstr>
      <vt:lpstr>Dvorane / Halls</vt:lpstr>
      <vt:lpstr>Piće i hrana</vt:lpstr>
      <vt:lpstr>ZABAVA - UTORAK</vt:lpstr>
      <vt:lpstr>ZABAVA - SRIJEDA</vt:lpstr>
      <vt:lpstr>ZABAVA – SRIJEDA </vt:lpstr>
      <vt:lpstr>ZABAVA – WEDNESDAY</vt:lpstr>
      <vt:lpstr>ZABAVA - ČETVRTAK</vt:lpstr>
      <vt:lpstr>ZABAVA - ČETVRTAK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HrOUG konferencija</dc:title>
  <dc:creator>Davor Ranković</dc:creator>
  <cp:lastModifiedBy>Davor Ranković</cp:lastModifiedBy>
  <cp:revision>200</cp:revision>
  <cp:lastPrinted>2018-10-15T12:00:03Z</cp:lastPrinted>
  <dcterms:created xsi:type="dcterms:W3CDTF">2004-10-12T15:21:34Z</dcterms:created>
  <dcterms:modified xsi:type="dcterms:W3CDTF">2021-10-12T11:40:06Z</dcterms:modified>
</cp:coreProperties>
</file>